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74"/>
  </p:notesMasterIdLst>
  <p:handoutMasterIdLst>
    <p:handoutMasterId r:id="rId75"/>
  </p:handoutMasterIdLst>
  <p:sldIdLst>
    <p:sldId id="6109" r:id="rId2"/>
    <p:sldId id="6138" r:id="rId3"/>
    <p:sldId id="6148" r:id="rId4"/>
    <p:sldId id="6107" r:id="rId5"/>
    <p:sldId id="6108" r:id="rId6"/>
    <p:sldId id="6043" r:id="rId7"/>
    <p:sldId id="6118" r:id="rId8"/>
    <p:sldId id="6119" r:id="rId9"/>
    <p:sldId id="6120" r:id="rId10"/>
    <p:sldId id="6101" r:id="rId11"/>
    <p:sldId id="5915" r:id="rId12"/>
    <p:sldId id="5932" r:id="rId13"/>
    <p:sldId id="6093" r:id="rId14"/>
    <p:sldId id="6045" r:id="rId15"/>
    <p:sldId id="6046" r:id="rId16"/>
    <p:sldId id="5940" r:id="rId17"/>
    <p:sldId id="5944" r:id="rId18"/>
    <p:sldId id="6097" r:id="rId19"/>
    <p:sldId id="6047" r:id="rId20"/>
    <p:sldId id="6049" r:id="rId21"/>
    <p:sldId id="5892" r:id="rId22"/>
    <p:sldId id="6051" r:id="rId23"/>
    <p:sldId id="5907" r:id="rId24"/>
    <p:sldId id="6053" r:id="rId25"/>
    <p:sldId id="6055" r:id="rId26"/>
    <p:sldId id="5898" r:id="rId27"/>
    <p:sldId id="5896" r:id="rId28"/>
    <p:sldId id="5989" r:id="rId29"/>
    <p:sldId id="6061" r:id="rId30"/>
    <p:sldId id="5928" r:id="rId31"/>
    <p:sldId id="6060" r:id="rId32"/>
    <p:sldId id="5908" r:id="rId33"/>
    <p:sldId id="6098" r:id="rId34"/>
    <p:sldId id="5920" r:id="rId35"/>
    <p:sldId id="6067" r:id="rId36"/>
    <p:sldId id="6068" r:id="rId37"/>
    <p:sldId id="6063" r:id="rId38"/>
    <p:sldId id="6070" r:id="rId39"/>
    <p:sldId id="5906" r:id="rId40"/>
    <p:sldId id="6056" r:id="rId41"/>
    <p:sldId id="6058" r:id="rId42"/>
    <p:sldId id="6062" r:id="rId43"/>
    <p:sldId id="5923" r:id="rId44"/>
    <p:sldId id="6075" r:id="rId45"/>
    <p:sldId id="6072" r:id="rId46"/>
    <p:sldId id="6064" r:id="rId47"/>
    <p:sldId id="6076" r:id="rId48"/>
    <p:sldId id="5909" r:id="rId49"/>
    <p:sldId id="6082" r:id="rId50"/>
    <p:sldId id="5921" r:id="rId51"/>
    <p:sldId id="6077" r:id="rId52"/>
    <p:sldId id="5926" r:id="rId53"/>
    <p:sldId id="6078" r:id="rId54"/>
    <p:sldId id="6080" r:id="rId55"/>
    <p:sldId id="6081" r:id="rId56"/>
    <p:sldId id="5997" r:id="rId57"/>
    <p:sldId id="6083" r:id="rId58"/>
    <p:sldId id="6084" r:id="rId59"/>
    <p:sldId id="6096" r:id="rId60"/>
    <p:sldId id="5935" r:id="rId61"/>
    <p:sldId id="6090" r:id="rId62"/>
    <p:sldId id="6092" r:id="rId63"/>
    <p:sldId id="6095" r:id="rId64"/>
    <p:sldId id="5942" r:id="rId65"/>
    <p:sldId id="6012" r:id="rId66"/>
    <p:sldId id="6015" r:id="rId67"/>
    <p:sldId id="6048" r:id="rId68"/>
    <p:sldId id="5936" r:id="rId69"/>
    <p:sldId id="6104" r:id="rId70"/>
    <p:sldId id="5835" r:id="rId71"/>
    <p:sldId id="6121" r:id="rId72"/>
    <p:sldId id="4584"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362B"/>
    <a:srgbClr val="0872B5"/>
    <a:srgbClr val="D11C5F"/>
    <a:srgbClr val="335C42"/>
    <a:srgbClr val="083F59"/>
    <a:srgbClr val="E14F2F"/>
    <a:srgbClr val="01A54E"/>
    <a:srgbClr val="ED028C"/>
    <a:srgbClr val="DEA900"/>
    <a:srgbClr val="A283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81"/>
  </p:normalViewPr>
  <p:slideViewPr>
    <p:cSldViewPr snapToGrid="0" snapToObjects="1">
      <p:cViewPr varScale="1">
        <p:scale>
          <a:sx n="65" d="100"/>
          <a:sy n="65" d="100"/>
        </p:scale>
        <p:origin x="32" y="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74" d="100"/>
        <a:sy n="74" d="100"/>
      </p:scale>
      <p:origin x="0" y="0"/>
    </p:cViewPr>
  </p:sorterViewPr>
  <p:notesViewPr>
    <p:cSldViewPr snapToGrid="0" snapToObjects="1" showGuide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AD4A2BC-03DD-4ECF-3479-8FA7AEF32F3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A0405B75-3FAD-5B31-A339-5DE5400C10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0482D9-69E6-2C47-9276-C04B0E602772}" type="datetimeFigureOut">
              <a:t>6/11/2025</a:t>
            </a:fld>
            <a:endParaRPr lang="en-GB"/>
          </a:p>
        </p:txBody>
      </p:sp>
      <p:sp>
        <p:nvSpPr>
          <p:cNvPr id="4" name="Footer Placeholder 3">
            <a:extLst>
              <a:ext uri="{FF2B5EF4-FFF2-40B4-BE49-F238E27FC236}">
                <a16:creationId xmlns:a16="http://schemas.microsoft.com/office/drawing/2014/main" id="{24DBB51C-A510-2C4B-B545-48212D3C63C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28D7A79-2411-DC2E-EC5A-347CDFA70D2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C9E25F-DF07-174C-A856-D8F4A4276865}" type="slidenum">
              <a:t>‹#›</a:t>
            </a:fld>
            <a:endParaRPr lang="en-GB"/>
          </a:p>
        </p:txBody>
      </p:sp>
    </p:spTree>
    <p:extLst>
      <p:ext uri="{BB962C8B-B14F-4D97-AF65-F5344CB8AC3E}">
        <p14:creationId xmlns:p14="http://schemas.microsoft.com/office/powerpoint/2010/main" val="1047895712"/>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6/11/2025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6BF94-5084-B031-14AA-1249B6EF40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593948-5018-D2A9-6C95-E5E05DBA4C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BA7D15-49C7-B24D-341C-759529FFB32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E346B6F-13B0-7C17-3207-2A27E48B36A6}"/>
              </a:ext>
            </a:extLst>
          </p:cNvPr>
          <p:cNvSpPr>
            <a:spLocks noGrp="1"/>
          </p:cNvSpPr>
          <p:nvPr>
            <p:ph type="sldNum" sz="quarter" idx="5"/>
          </p:nvPr>
        </p:nvSpPr>
        <p:spPr/>
        <p:txBody>
          <a:bodyPr/>
          <a:lstStyle/>
          <a:p>
            <a:fld id="{4BE5DE82-CF29-044D-9158-06A811149881}" type="slidenum">
              <a:rPr lang="en-US" smtClean="0"/>
              <a:t>1</a:t>
            </a:fld>
            <a:endParaRPr lang="en-US" dirty="0"/>
          </a:p>
        </p:txBody>
      </p:sp>
    </p:spTree>
    <p:extLst>
      <p:ext uri="{BB962C8B-B14F-4D97-AF65-F5344CB8AC3E}">
        <p14:creationId xmlns:p14="http://schemas.microsoft.com/office/powerpoint/2010/main" val="1457557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72</a:t>
            </a:fld>
            <a:endParaRPr lang="en-US"/>
          </a:p>
        </p:txBody>
      </p:sp>
    </p:spTree>
    <p:extLst>
      <p:ext uri="{BB962C8B-B14F-4D97-AF65-F5344CB8AC3E}">
        <p14:creationId xmlns:p14="http://schemas.microsoft.com/office/powerpoint/2010/main" val="717219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05AA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DARE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6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6185499" cy="593771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335C42"/>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Tree>
    <p:extLst>
      <p:ext uri="{BB962C8B-B14F-4D97-AF65-F5344CB8AC3E}">
        <p14:creationId xmlns:p14="http://schemas.microsoft.com/office/powerpoint/2010/main" val="333321011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26C40169-A279-C344-8500-68BD50467F1C}"/>
              </a:ext>
            </a:extLst>
          </p:cNvPr>
          <p:cNvSpPr/>
          <p:nvPr userDrawn="1"/>
        </p:nvSpPr>
        <p:spPr>
          <a:xfrm>
            <a:off x="511443" y="453836"/>
            <a:ext cx="9895090" cy="6177246"/>
          </a:xfrm>
          <a:custGeom>
            <a:avLst/>
            <a:gdLst>
              <a:gd name="connsiteX0" fmla="*/ 0 w 9895090"/>
              <a:gd name="connsiteY0" fmla="*/ 0 h 5655338"/>
              <a:gd name="connsiteX1" fmla="*/ 3861355 w 9895090"/>
              <a:gd name="connsiteY1" fmla="*/ 0 h 5655338"/>
              <a:gd name="connsiteX2" fmla="*/ 4984550 w 9895090"/>
              <a:gd name="connsiteY2" fmla="*/ 0 h 5655338"/>
              <a:gd name="connsiteX3" fmla="*/ 8845904 w 9895090"/>
              <a:gd name="connsiteY3" fmla="*/ 0 h 5655338"/>
              <a:gd name="connsiteX4" fmla="*/ 9895090 w 9895090"/>
              <a:gd name="connsiteY4" fmla="*/ 1094953 h 5655338"/>
              <a:gd name="connsiteX5" fmla="*/ 9895090 w 9895090"/>
              <a:gd name="connsiteY5" fmla="*/ 5655338 h 5655338"/>
              <a:gd name="connsiteX6" fmla="*/ 6033735 w 9895090"/>
              <a:gd name="connsiteY6" fmla="*/ 5655338 h 5655338"/>
              <a:gd name="connsiteX7" fmla="*/ 5402003 w 9895090"/>
              <a:gd name="connsiteY7" fmla="*/ 5655338 h 5655338"/>
              <a:gd name="connsiteX8" fmla="*/ 1540648 w 9895090"/>
              <a:gd name="connsiteY8" fmla="*/ 5655338 h 5655338"/>
              <a:gd name="connsiteX9" fmla="*/ 0 w 9895090"/>
              <a:gd name="connsiteY9" fmla="*/ 4047485 h 565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95090" h="5655338">
                <a:moveTo>
                  <a:pt x="0" y="0"/>
                </a:moveTo>
                <a:lnTo>
                  <a:pt x="3861355" y="0"/>
                </a:lnTo>
                <a:lnTo>
                  <a:pt x="4984550" y="0"/>
                </a:lnTo>
                <a:lnTo>
                  <a:pt x="8845904" y="0"/>
                </a:lnTo>
                <a:cubicBezTo>
                  <a:pt x="9425720" y="0"/>
                  <a:pt x="9895090" y="489848"/>
                  <a:pt x="9895090" y="1094953"/>
                </a:cubicBezTo>
                <a:lnTo>
                  <a:pt x="9895090" y="5655338"/>
                </a:lnTo>
                <a:lnTo>
                  <a:pt x="6033735" y="5655338"/>
                </a:lnTo>
                <a:lnTo>
                  <a:pt x="5402003" y="5655338"/>
                </a:lnTo>
                <a:lnTo>
                  <a:pt x="1540648" y="5655338"/>
                </a:lnTo>
                <a:cubicBezTo>
                  <a:pt x="690255" y="5655338"/>
                  <a:pt x="0" y="4934974"/>
                  <a:pt x="0" y="4047485"/>
                </a:cubicBezTo>
                <a:close/>
              </a:path>
            </a:pathLst>
          </a:custGeom>
          <a:solidFill>
            <a:srgbClr val="0872B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pic>
        <p:nvPicPr>
          <p:cNvPr id="16" name="Picture 15" descr="iPhone6_mockup_front_white.png">
            <a:extLst>
              <a:ext uri="{FF2B5EF4-FFF2-40B4-BE49-F238E27FC236}">
                <a16:creationId xmlns:a16="http://schemas.microsoft.com/office/drawing/2014/main" id="{87258D54-E8B8-3B41-A9D8-B88A46AEF4F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7746" y="226918"/>
            <a:ext cx="4094254" cy="6404164"/>
          </a:xfrm>
          <a:prstGeom prst="rect">
            <a:avLst/>
          </a:prstGeom>
        </p:spPr>
      </p:pic>
      <p:sp>
        <p:nvSpPr>
          <p:cNvPr id="23" name="Picture Placeholder 17">
            <a:extLst>
              <a:ext uri="{FF2B5EF4-FFF2-40B4-BE49-F238E27FC236}">
                <a16:creationId xmlns:a16="http://schemas.microsoft.com/office/drawing/2014/main" id="{6E7E1AD6-B0FF-1F42-A53A-67F89CF1D0D9}"/>
              </a:ext>
            </a:extLst>
          </p:cNvPr>
          <p:cNvSpPr>
            <a:spLocks noGrp="1"/>
          </p:cNvSpPr>
          <p:nvPr userDrawn="1">
            <p:ph type="pic" sz="quarter" idx="10"/>
          </p:nvPr>
        </p:nvSpPr>
        <p:spPr>
          <a:xfrm>
            <a:off x="8912202" y="1246695"/>
            <a:ext cx="2444127" cy="4336988"/>
          </a:xfrm>
          <a:prstGeom prst="rect">
            <a:avLst/>
          </a:prstGeom>
          <a:solidFill>
            <a:schemeClr val="bg1">
              <a:lumMod val="85000"/>
            </a:schemeClr>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D454E8-192D-EA41-8012-763277E2675F}"/>
              </a:ext>
            </a:extLst>
          </p:cNvPr>
          <p:cNvSpPr>
            <a:spLocks noGrp="1"/>
          </p:cNvSpPr>
          <p:nvPr userDrawn="1">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0" name="Text Placeholder 23">
            <a:extLst>
              <a:ext uri="{FF2B5EF4-FFF2-40B4-BE49-F238E27FC236}">
                <a16:creationId xmlns:a16="http://schemas.microsoft.com/office/drawing/2014/main" id="{CDDCD1E1-77DA-2B41-A2CC-1127DEFACCCB}"/>
              </a:ext>
            </a:extLst>
          </p:cNvPr>
          <p:cNvSpPr>
            <a:spLocks noGrp="1"/>
          </p:cNvSpPr>
          <p:nvPr userDrawn="1">
            <p:ph type="body" sz="quarter" idx="16" hasCustomPrompt="1"/>
          </p:nvPr>
        </p:nvSpPr>
        <p:spPr>
          <a:xfrm>
            <a:off x="835671" y="1104338"/>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sp>
        <p:nvSpPr>
          <p:cNvPr id="25" name="Freeform 24">
            <a:extLst>
              <a:ext uri="{FF2B5EF4-FFF2-40B4-BE49-F238E27FC236}">
                <a16:creationId xmlns:a16="http://schemas.microsoft.com/office/drawing/2014/main" id="{31126932-DD16-5F4F-84FB-88F292299AE2}"/>
              </a:ext>
            </a:extLst>
          </p:cNvPr>
          <p:cNvSpPr/>
          <p:nvPr userDrawn="1"/>
        </p:nvSpPr>
        <p:spPr>
          <a:xfrm>
            <a:off x="-13855"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Tree>
    <p:extLst>
      <p:ext uri="{BB962C8B-B14F-4D97-AF65-F5344CB8AC3E}">
        <p14:creationId xmlns:p14="http://schemas.microsoft.com/office/powerpoint/2010/main" val="410877560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Phone Slide">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26C40169-A279-C344-8500-68BD50467F1C}"/>
              </a:ext>
            </a:extLst>
          </p:cNvPr>
          <p:cNvSpPr/>
          <p:nvPr userDrawn="1"/>
        </p:nvSpPr>
        <p:spPr>
          <a:xfrm>
            <a:off x="511443" y="453836"/>
            <a:ext cx="9895090" cy="6177246"/>
          </a:xfrm>
          <a:custGeom>
            <a:avLst/>
            <a:gdLst>
              <a:gd name="connsiteX0" fmla="*/ 0 w 9895090"/>
              <a:gd name="connsiteY0" fmla="*/ 0 h 5655338"/>
              <a:gd name="connsiteX1" fmla="*/ 3861355 w 9895090"/>
              <a:gd name="connsiteY1" fmla="*/ 0 h 5655338"/>
              <a:gd name="connsiteX2" fmla="*/ 4984550 w 9895090"/>
              <a:gd name="connsiteY2" fmla="*/ 0 h 5655338"/>
              <a:gd name="connsiteX3" fmla="*/ 8845904 w 9895090"/>
              <a:gd name="connsiteY3" fmla="*/ 0 h 5655338"/>
              <a:gd name="connsiteX4" fmla="*/ 9895090 w 9895090"/>
              <a:gd name="connsiteY4" fmla="*/ 1094953 h 5655338"/>
              <a:gd name="connsiteX5" fmla="*/ 9895090 w 9895090"/>
              <a:gd name="connsiteY5" fmla="*/ 5655338 h 5655338"/>
              <a:gd name="connsiteX6" fmla="*/ 6033735 w 9895090"/>
              <a:gd name="connsiteY6" fmla="*/ 5655338 h 5655338"/>
              <a:gd name="connsiteX7" fmla="*/ 5402003 w 9895090"/>
              <a:gd name="connsiteY7" fmla="*/ 5655338 h 5655338"/>
              <a:gd name="connsiteX8" fmla="*/ 1540648 w 9895090"/>
              <a:gd name="connsiteY8" fmla="*/ 5655338 h 5655338"/>
              <a:gd name="connsiteX9" fmla="*/ 0 w 9895090"/>
              <a:gd name="connsiteY9" fmla="*/ 4047485 h 565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95090" h="5655338">
                <a:moveTo>
                  <a:pt x="0" y="0"/>
                </a:moveTo>
                <a:lnTo>
                  <a:pt x="3861355" y="0"/>
                </a:lnTo>
                <a:lnTo>
                  <a:pt x="4984550" y="0"/>
                </a:lnTo>
                <a:lnTo>
                  <a:pt x="8845904" y="0"/>
                </a:lnTo>
                <a:cubicBezTo>
                  <a:pt x="9425720" y="0"/>
                  <a:pt x="9895090" y="489848"/>
                  <a:pt x="9895090" y="1094953"/>
                </a:cubicBezTo>
                <a:lnTo>
                  <a:pt x="9895090" y="5655338"/>
                </a:lnTo>
                <a:lnTo>
                  <a:pt x="6033735" y="5655338"/>
                </a:lnTo>
                <a:lnTo>
                  <a:pt x="5402003" y="5655338"/>
                </a:lnTo>
                <a:lnTo>
                  <a:pt x="1540648" y="5655338"/>
                </a:lnTo>
                <a:cubicBezTo>
                  <a:pt x="690255" y="5655338"/>
                  <a:pt x="0" y="4934974"/>
                  <a:pt x="0" y="4047485"/>
                </a:cubicBezTo>
                <a:close/>
              </a:path>
            </a:pathLst>
          </a:custGeom>
          <a:solidFill>
            <a:srgbClr val="702E8C"/>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pic>
        <p:nvPicPr>
          <p:cNvPr id="16" name="Picture 15" descr="iPhone6_mockup_front_white.png">
            <a:extLst>
              <a:ext uri="{FF2B5EF4-FFF2-40B4-BE49-F238E27FC236}">
                <a16:creationId xmlns:a16="http://schemas.microsoft.com/office/drawing/2014/main" id="{87258D54-E8B8-3B41-A9D8-B88A46AEF4F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7746" y="226918"/>
            <a:ext cx="4094254" cy="6404164"/>
          </a:xfrm>
          <a:prstGeom prst="rect">
            <a:avLst/>
          </a:prstGeom>
        </p:spPr>
      </p:pic>
      <p:sp>
        <p:nvSpPr>
          <p:cNvPr id="23" name="Picture Placeholder 17">
            <a:extLst>
              <a:ext uri="{FF2B5EF4-FFF2-40B4-BE49-F238E27FC236}">
                <a16:creationId xmlns:a16="http://schemas.microsoft.com/office/drawing/2014/main" id="{6E7E1AD6-B0FF-1F42-A53A-67F89CF1D0D9}"/>
              </a:ext>
            </a:extLst>
          </p:cNvPr>
          <p:cNvSpPr>
            <a:spLocks noGrp="1"/>
          </p:cNvSpPr>
          <p:nvPr userDrawn="1">
            <p:ph type="pic" sz="quarter" idx="10"/>
          </p:nvPr>
        </p:nvSpPr>
        <p:spPr>
          <a:xfrm>
            <a:off x="8912202" y="1246695"/>
            <a:ext cx="2444127" cy="4336988"/>
          </a:xfrm>
          <a:prstGeom prst="rect">
            <a:avLst/>
          </a:prstGeom>
          <a:solidFill>
            <a:schemeClr val="bg1">
              <a:lumMod val="85000"/>
            </a:schemeClr>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D454E8-192D-EA41-8012-763277E2675F}"/>
              </a:ext>
            </a:extLst>
          </p:cNvPr>
          <p:cNvSpPr>
            <a:spLocks noGrp="1"/>
          </p:cNvSpPr>
          <p:nvPr userDrawn="1">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0" name="Text Placeholder 23">
            <a:extLst>
              <a:ext uri="{FF2B5EF4-FFF2-40B4-BE49-F238E27FC236}">
                <a16:creationId xmlns:a16="http://schemas.microsoft.com/office/drawing/2014/main" id="{CDDCD1E1-77DA-2B41-A2CC-1127DEFACCCB}"/>
              </a:ext>
            </a:extLst>
          </p:cNvPr>
          <p:cNvSpPr>
            <a:spLocks noGrp="1"/>
          </p:cNvSpPr>
          <p:nvPr userDrawn="1">
            <p:ph type="body" sz="quarter" idx="16" hasCustomPrompt="1"/>
          </p:nvPr>
        </p:nvSpPr>
        <p:spPr>
          <a:xfrm>
            <a:off x="835671" y="1104338"/>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sp>
        <p:nvSpPr>
          <p:cNvPr id="25" name="Freeform 24">
            <a:extLst>
              <a:ext uri="{FF2B5EF4-FFF2-40B4-BE49-F238E27FC236}">
                <a16:creationId xmlns:a16="http://schemas.microsoft.com/office/drawing/2014/main" id="{31126932-DD16-5F4F-84FB-88F292299AE2}"/>
              </a:ext>
            </a:extLst>
          </p:cNvPr>
          <p:cNvSpPr/>
          <p:nvPr userDrawn="1"/>
        </p:nvSpPr>
        <p:spPr>
          <a:xfrm>
            <a:off x="-13855"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Tree>
    <p:extLst>
      <p:ext uri="{BB962C8B-B14F-4D97-AF65-F5344CB8AC3E}">
        <p14:creationId xmlns:p14="http://schemas.microsoft.com/office/powerpoint/2010/main" val="77716605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33" name="Freeform 132">
            <a:extLst>
              <a:ext uri="{FF2B5EF4-FFF2-40B4-BE49-F238E27FC236}">
                <a16:creationId xmlns:a16="http://schemas.microsoft.com/office/drawing/2014/main" id="{2B14C31C-4EBD-0345-9B9E-CA4976147702}"/>
              </a:ext>
            </a:extLst>
          </p:cNvPr>
          <p:cNvSpPr/>
          <p:nvPr userDrawn="1"/>
        </p:nvSpPr>
        <p:spPr>
          <a:xfrm>
            <a:off x="417724" y="2540260"/>
            <a:ext cx="11356551" cy="3069788"/>
          </a:xfrm>
          <a:custGeom>
            <a:avLst/>
            <a:gdLst>
              <a:gd name="connsiteX0" fmla="*/ 0 w 11356551"/>
              <a:gd name="connsiteY0" fmla="*/ 0 h 3728821"/>
              <a:gd name="connsiteX1" fmla="*/ 2348414 w 11356551"/>
              <a:gd name="connsiteY1" fmla="*/ 0 h 3728821"/>
              <a:gd name="connsiteX2" fmla="*/ 2743596 w 11356551"/>
              <a:gd name="connsiteY2" fmla="*/ 0 h 3728821"/>
              <a:gd name="connsiteX3" fmla="*/ 5092010 w 11356551"/>
              <a:gd name="connsiteY3" fmla="*/ 0 h 3728821"/>
              <a:gd name="connsiteX4" fmla="*/ 6470666 w 11356551"/>
              <a:gd name="connsiteY4" fmla="*/ 0 h 3728821"/>
              <a:gd name="connsiteX5" fmla="*/ 6470668 w 11356551"/>
              <a:gd name="connsiteY5" fmla="*/ 0 h 3728821"/>
              <a:gd name="connsiteX6" fmla="*/ 8223635 w 11356551"/>
              <a:gd name="connsiteY6" fmla="*/ 0 h 3728821"/>
              <a:gd name="connsiteX7" fmla="*/ 8819080 w 11356551"/>
              <a:gd name="connsiteY7" fmla="*/ 0 h 3728821"/>
              <a:gd name="connsiteX8" fmla="*/ 8819081 w 11356551"/>
              <a:gd name="connsiteY8" fmla="*/ 0 h 3728821"/>
              <a:gd name="connsiteX9" fmla="*/ 10572049 w 11356551"/>
              <a:gd name="connsiteY9" fmla="*/ 0 h 3728821"/>
              <a:gd name="connsiteX10" fmla="*/ 11356551 w 11356551"/>
              <a:gd name="connsiteY10" fmla="*/ 721953 h 3728821"/>
              <a:gd name="connsiteX11" fmla="*/ 11356551 w 11356551"/>
              <a:gd name="connsiteY11" fmla="*/ 3728821 h 3728821"/>
              <a:gd name="connsiteX12" fmla="*/ 9603581 w 11356551"/>
              <a:gd name="connsiteY12" fmla="*/ 3728821 h 3728821"/>
              <a:gd name="connsiteX13" fmla="*/ 9008137 w 11356551"/>
              <a:gd name="connsiteY13" fmla="*/ 3728821 h 3728821"/>
              <a:gd name="connsiteX14" fmla="*/ 7996960 w 11356551"/>
              <a:gd name="connsiteY14" fmla="*/ 3728821 h 3728821"/>
              <a:gd name="connsiteX15" fmla="*/ 7255167 w 11356551"/>
              <a:gd name="connsiteY15" fmla="*/ 3728821 h 3728821"/>
              <a:gd name="connsiteX16" fmla="*/ 6859985 w 11356551"/>
              <a:gd name="connsiteY16" fmla="*/ 3728821 h 3728821"/>
              <a:gd name="connsiteX17" fmla="*/ 6243990 w 11356551"/>
              <a:gd name="connsiteY17" fmla="*/ 3728821 h 3728821"/>
              <a:gd name="connsiteX18" fmla="*/ 5648546 w 11356551"/>
              <a:gd name="connsiteY18" fmla="*/ 3728821 h 3728821"/>
              <a:gd name="connsiteX19" fmla="*/ 4511571 w 11356551"/>
              <a:gd name="connsiteY19" fmla="*/ 3728821 h 3728821"/>
              <a:gd name="connsiteX20" fmla="*/ 3895576 w 11356551"/>
              <a:gd name="connsiteY20" fmla="*/ 3728821 h 3728821"/>
              <a:gd name="connsiteX21" fmla="*/ 3500395 w 11356551"/>
              <a:gd name="connsiteY21" fmla="*/ 3728821 h 3728821"/>
              <a:gd name="connsiteX22" fmla="*/ 1151981 w 11356551"/>
              <a:gd name="connsiteY22" fmla="*/ 3728821 h 3728821"/>
              <a:gd name="connsiteX23" fmla="*/ 0 w 11356551"/>
              <a:gd name="connsiteY23" fmla="*/ 2668691 h 372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356551" h="3728821">
                <a:moveTo>
                  <a:pt x="0" y="0"/>
                </a:moveTo>
                <a:lnTo>
                  <a:pt x="2348414" y="0"/>
                </a:lnTo>
                <a:lnTo>
                  <a:pt x="2743596" y="0"/>
                </a:lnTo>
                <a:lnTo>
                  <a:pt x="5092010" y="0"/>
                </a:lnTo>
                <a:lnTo>
                  <a:pt x="6470666" y="0"/>
                </a:lnTo>
                <a:lnTo>
                  <a:pt x="6470668" y="0"/>
                </a:lnTo>
                <a:lnTo>
                  <a:pt x="8223635" y="0"/>
                </a:lnTo>
                <a:lnTo>
                  <a:pt x="8819080" y="0"/>
                </a:lnTo>
                <a:lnTo>
                  <a:pt x="8819081" y="0"/>
                </a:lnTo>
                <a:lnTo>
                  <a:pt x="10572049" y="0"/>
                </a:lnTo>
                <a:cubicBezTo>
                  <a:pt x="11005591" y="0"/>
                  <a:pt x="11356551" y="322979"/>
                  <a:pt x="11356551" y="721953"/>
                </a:cubicBezTo>
                <a:lnTo>
                  <a:pt x="11356551" y="3728821"/>
                </a:lnTo>
                <a:lnTo>
                  <a:pt x="9603581" y="3728821"/>
                </a:lnTo>
                <a:lnTo>
                  <a:pt x="9008137" y="3728821"/>
                </a:lnTo>
                <a:lnTo>
                  <a:pt x="7996960" y="3728821"/>
                </a:lnTo>
                <a:lnTo>
                  <a:pt x="7255167" y="3728821"/>
                </a:lnTo>
                <a:lnTo>
                  <a:pt x="6859985" y="3728821"/>
                </a:lnTo>
                <a:lnTo>
                  <a:pt x="6243990" y="3728821"/>
                </a:lnTo>
                <a:lnTo>
                  <a:pt x="5648546" y="3728821"/>
                </a:lnTo>
                <a:lnTo>
                  <a:pt x="4511571" y="3728821"/>
                </a:lnTo>
                <a:lnTo>
                  <a:pt x="3895576" y="3728821"/>
                </a:lnTo>
                <a:lnTo>
                  <a:pt x="3500395" y="3728821"/>
                </a:lnTo>
                <a:lnTo>
                  <a:pt x="1151981" y="3728821"/>
                </a:lnTo>
                <a:cubicBezTo>
                  <a:pt x="516120" y="3728821"/>
                  <a:pt x="0" y="3253852"/>
                  <a:pt x="0" y="2668691"/>
                </a:cubicBezTo>
                <a:close/>
              </a:path>
            </a:pathLst>
          </a:custGeom>
          <a:solidFill>
            <a:srgbClr val="0872B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969827" y="3830826"/>
            <a:ext cx="3195486" cy="731140"/>
          </a:xfrm>
          <a:prstGeom prst="rect">
            <a:avLst/>
          </a:prstGeo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969827" y="3021250"/>
            <a:ext cx="3195485" cy="837258"/>
          </a:xfrm>
          <a:prstGeom prst="rect">
            <a:avLst/>
          </a:prstGeom>
        </p:spPr>
        <p:txBody>
          <a:bodyPr anchor="ctr">
            <a:normAutofit/>
          </a:bodyPr>
          <a:lstStyle>
            <a:lvl1pPr marL="0" indent="0" algn="l">
              <a:buNone/>
              <a:defRPr sz="5000" b="1" baseline="0">
                <a:solidFill>
                  <a:schemeClr val="bg1"/>
                </a:solidFill>
                <a:latin typeface="+mn-lt"/>
              </a:defRPr>
            </a:lvl1pPr>
          </a:lstStyle>
          <a:p>
            <a:pPr lvl="0"/>
            <a:r>
              <a:rPr lang="en-US" dirty="0"/>
              <a:t>Thank You</a:t>
            </a:r>
          </a:p>
        </p:txBody>
      </p:sp>
      <p:sp>
        <p:nvSpPr>
          <p:cNvPr id="199" name="Freeform 198">
            <a:extLst>
              <a:ext uri="{FF2B5EF4-FFF2-40B4-BE49-F238E27FC236}">
                <a16:creationId xmlns:a16="http://schemas.microsoft.com/office/drawing/2014/main" id="{B3373C8E-B134-D9FC-5B31-DCF206000F0A}"/>
              </a:ext>
            </a:extLst>
          </p:cNvPr>
          <p:cNvSpPr/>
          <p:nvPr userDrawn="1"/>
        </p:nvSpPr>
        <p:spPr>
          <a:xfrm rot="10800000">
            <a:off x="0" y="5120125"/>
            <a:ext cx="4909076" cy="727928"/>
          </a:xfrm>
          <a:custGeom>
            <a:avLst/>
            <a:gdLst>
              <a:gd name="connsiteX0" fmla="*/ 4909076 w 4909076"/>
              <a:gd name="connsiteY0" fmla="*/ 727928 h 727928"/>
              <a:gd name="connsiteX1" fmla="*/ 393787 w 4909076"/>
              <a:gd name="connsiteY1" fmla="*/ 727928 h 727928"/>
              <a:gd name="connsiteX2" fmla="*/ 0 w 4909076"/>
              <a:gd name="connsiteY2" fmla="*/ 334050 h 727928"/>
              <a:gd name="connsiteX3" fmla="*/ 0 w 4909076"/>
              <a:gd name="connsiteY3" fmla="*/ 0 h 727928"/>
              <a:gd name="connsiteX4" fmla="*/ 4909076 w 4909076"/>
              <a:gd name="connsiteY4" fmla="*/ 0 h 727928"/>
              <a:gd name="connsiteX5" fmla="*/ 4909076 w 4909076"/>
              <a:gd name="connsiteY5" fmla="*/ 727928 h 727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9076" h="727928">
                <a:moveTo>
                  <a:pt x="4909076" y="727928"/>
                </a:moveTo>
                <a:lnTo>
                  <a:pt x="393787" y="727928"/>
                </a:lnTo>
                <a:cubicBezTo>
                  <a:pt x="176954" y="727928"/>
                  <a:pt x="0" y="550932"/>
                  <a:pt x="0" y="334050"/>
                </a:cubicBezTo>
                <a:lnTo>
                  <a:pt x="0" y="0"/>
                </a:lnTo>
                <a:lnTo>
                  <a:pt x="4909076" y="0"/>
                </a:lnTo>
                <a:lnTo>
                  <a:pt x="4909076" y="727928"/>
                </a:lnTo>
                <a:close/>
              </a:path>
            </a:pathLst>
          </a:custGeom>
          <a:solidFill>
            <a:srgbClr val="DF4625"/>
          </a:solidFill>
          <a:ln w="24491" cap="flat">
            <a:noFill/>
            <a:prstDash val="solid"/>
            <a:miter/>
          </a:ln>
        </p:spPr>
        <p:txBody>
          <a:bodyPr wrap="square" rtlCol="0" anchor="ctr">
            <a:noAutofit/>
          </a:bodyPr>
          <a:lstStyle/>
          <a:p>
            <a:endParaRPr lang="en-US" dirty="0"/>
          </a:p>
        </p:txBody>
      </p:sp>
      <p:sp>
        <p:nvSpPr>
          <p:cNvPr id="202" name="Text Placeholder 23">
            <a:extLst>
              <a:ext uri="{FF2B5EF4-FFF2-40B4-BE49-F238E27FC236}">
                <a16:creationId xmlns:a16="http://schemas.microsoft.com/office/drawing/2014/main" id="{8C2F8A31-621F-7CB6-4E35-9FC69E7E5147}"/>
              </a:ext>
            </a:extLst>
          </p:cNvPr>
          <p:cNvSpPr>
            <a:spLocks noGrp="1"/>
          </p:cNvSpPr>
          <p:nvPr>
            <p:ph type="body" sz="quarter" idx="21" hasCustomPrompt="1"/>
          </p:nvPr>
        </p:nvSpPr>
        <p:spPr>
          <a:xfrm>
            <a:off x="836161" y="5144595"/>
            <a:ext cx="3195486" cy="731140"/>
          </a:xfrm>
          <a:prstGeom prst="rect">
            <a:avLst/>
          </a:prstGeom>
        </p:spPr>
        <p:txBody>
          <a:bodyPr anchor="ctr">
            <a:normAutofit/>
          </a:bodyPr>
          <a:lstStyle>
            <a:lvl1pPr marL="0" indent="0" algn="l">
              <a:buNone/>
              <a:defRPr sz="2800" baseline="0">
                <a:solidFill>
                  <a:schemeClr val="bg1"/>
                </a:solidFill>
                <a:latin typeface="+mn-lt"/>
              </a:defRPr>
            </a:lvl1pPr>
          </a:lstStyle>
          <a:p>
            <a:pPr lvl="0"/>
            <a:r>
              <a:rPr lang="en-US" dirty="0" err="1"/>
              <a:t>www.website.eu</a:t>
            </a:r>
            <a:endParaRPr lang="en-US" dirty="0"/>
          </a:p>
        </p:txBody>
      </p:sp>
      <p:pic>
        <p:nvPicPr>
          <p:cNvPr id="3" name="Graphic 2">
            <a:extLst>
              <a:ext uri="{FF2B5EF4-FFF2-40B4-BE49-F238E27FC236}">
                <a16:creationId xmlns:a16="http://schemas.microsoft.com/office/drawing/2014/main" id="{58EAC2C8-A05A-FA38-DD04-82FB69F014E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7507" y="153500"/>
            <a:ext cx="3522338" cy="2659725"/>
          </a:xfrm>
          <a:prstGeom prst="rect">
            <a:avLst/>
          </a:prstGeom>
        </p:spPr>
      </p:pic>
      <p:sp>
        <p:nvSpPr>
          <p:cNvPr id="7" name="Rectangle 6">
            <a:extLst>
              <a:ext uri="{FF2B5EF4-FFF2-40B4-BE49-F238E27FC236}">
                <a16:creationId xmlns:a16="http://schemas.microsoft.com/office/drawing/2014/main" id="{23C5635A-5F0D-301F-3A52-1AD669706214}"/>
              </a:ext>
            </a:extLst>
          </p:cNvPr>
          <p:cNvSpPr/>
          <p:nvPr userDrawn="1"/>
        </p:nvSpPr>
        <p:spPr>
          <a:xfrm>
            <a:off x="3046305" y="6148648"/>
            <a:ext cx="4284543" cy="707886"/>
          </a:xfrm>
          <a:prstGeom prst="rect">
            <a:avLst/>
          </a:prstGeom>
        </p:spPr>
        <p:txBody>
          <a:bodyPr wrap="square">
            <a:spAutoFit/>
          </a:bodyPr>
          <a:lstStyle/>
          <a:p>
            <a:pPr marL="0" marR="0" indent="0" algn="l" defTabSz="181904" rtl="0" eaLnBrk="1" fontAlgn="auto" latinLnBrk="0" hangingPunct="0">
              <a:lnSpc>
                <a:spcPct val="100000"/>
              </a:lnSpc>
              <a:spcBef>
                <a:spcPts val="0"/>
              </a:spcBef>
              <a:spcAft>
                <a:spcPts val="0"/>
              </a:spcAft>
              <a:buClrTx/>
              <a:buSzTx/>
              <a:buFontTx/>
              <a:buNone/>
              <a:tabLst/>
              <a:defRPr/>
            </a:pP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This</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project</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has been funded with</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support from the European Commission. This publication [communication]</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reflects</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the views only of the author, and the Commission cannot be held responsible for</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any use, which may be</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made of the information contained therein</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2022-2-IE01-KA220-VET-000099060</a:t>
            </a:r>
          </a:p>
        </p:txBody>
      </p:sp>
      <p:sp>
        <p:nvSpPr>
          <p:cNvPr id="8" name="Rectangle 7">
            <a:extLst>
              <a:ext uri="{FF2B5EF4-FFF2-40B4-BE49-F238E27FC236}">
                <a16:creationId xmlns:a16="http://schemas.microsoft.com/office/drawing/2014/main" id="{C79FD713-0D6B-6705-7E45-7D0421C8C39E}"/>
              </a:ext>
            </a:extLst>
          </p:cNvPr>
          <p:cNvSpPr/>
          <p:nvPr userDrawn="1"/>
        </p:nvSpPr>
        <p:spPr>
          <a:xfrm>
            <a:off x="133498" y="6118720"/>
            <a:ext cx="2182624" cy="338554"/>
          </a:xfrm>
          <a:prstGeom prst="rect">
            <a:avLst/>
          </a:prstGeom>
        </p:spPr>
        <p:txBody>
          <a:bodyPr wrap="square">
            <a:spAutoFit/>
          </a:bodyPr>
          <a:lstStyle/>
          <a:p>
            <a:pPr marL="0" marR="0" lvl="0" indent="0" algn="l" defTabSz="181904" rtl="0" eaLnBrk="1" fontAlgn="auto" latinLnBrk="0" hangingPunct="0">
              <a:lnSpc>
                <a:spcPct val="100000"/>
              </a:lnSpc>
              <a:spcBef>
                <a:spcPts val="0"/>
              </a:spcBef>
              <a:spcAft>
                <a:spcPts val="0"/>
              </a:spcAft>
              <a:buClrTx/>
              <a:buSzTx/>
              <a:buFontTx/>
              <a:buNone/>
              <a:tabLst/>
              <a:defRPr/>
            </a:pPr>
            <a:r>
              <a:rPr lang="en-IE" sz="800" b="1" i="0" kern="1200" dirty="0">
                <a:solidFill>
                  <a:schemeClr val="tx1"/>
                </a:solidFill>
                <a:latin typeface="Calibri" panose="020F0502020204030204" pitchFamily="34" charset="0"/>
                <a:ea typeface="Open Sans" panose="020B0606030504020204" pitchFamily="34" charset="0"/>
                <a:cs typeface="Calibri" panose="020F0502020204030204" pitchFamily="34" charset="0"/>
              </a:rPr>
              <a:t>This resource is licensed under CC BY 4.0</a:t>
            </a:r>
          </a:p>
          <a:p>
            <a:pPr marL="0" marR="0" lvl="0" indent="0" algn="l" defTabSz="181904" rtl="0" eaLnBrk="1" fontAlgn="auto" latinLnBrk="0" hangingPunct="0">
              <a:lnSpc>
                <a:spcPct val="100000"/>
              </a:lnSpc>
              <a:spcBef>
                <a:spcPts val="0"/>
              </a:spcBef>
              <a:spcAft>
                <a:spcPts val="0"/>
              </a:spcAft>
              <a:buClrTx/>
              <a:buSzTx/>
              <a:buFontTx/>
              <a:buNone/>
              <a:tabLst/>
              <a:defRPr/>
            </a:pPr>
            <a:endParaRPr lang="en-US" sz="800" b="1" i="0" kern="1200" dirty="0">
              <a:solidFill>
                <a:schemeClr val="tx1"/>
              </a:solidFill>
              <a:latin typeface="Calibri" panose="020F0502020204030204" pitchFamily="34" charset="0"/>
              <a:ea typeface="Open Sans" panose="020B060603050402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93D6C0E1-6C54-51FE-7525-AD664DE3C33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6204" y="6361546"/>
            <a:ext cx="1244049" cy="433251"/>
          </a:xfrm>
          <a:prstGeom prst="rect">
            <a:avLst/>
          </a:prstGeom>
        </p:spPr>
      </p:pic>
      <p:pic>
        <p:nvPicPr>
          <p:cNvPr id="10" name="Picture 9" descr="Co-funded by the European Union logo in png for web usage">
            <a:extLst>
              <a:ext uri="{FF2B5EF4-FFF2-40B4-BE49-F238E27FC236}">
                <a16:creationId xmlns:a16="http://schemas.microsoft.com/office/drawing/2014/main" id="{EBF87432-544E-92B2-69ED-99CEB00E4547}"/>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668351" y="6390654"/>
            <a:ext cx="1498564" cy="313626"/>
          </a:xfrm>
          <a:prstGeom prst="rect">
            <a:avLst/>
          </a:prstGeom>
          <a:noFill/>
          <a:ln>
            <a:noFill/>
          </a:ln>
        </p:spPr>
      </p:pic>
    </p:spTree>
    <p:extLst>
      <p:ext uri="{BB962C8B-B14F-4D97-AF65-F5344CB8AC3E}">
        <p14:creationId xmlns:p14="http://schemas.microsoft.com/office/powerpoint/2010/main" val="309706829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430"/>
            </a:lvl1pPr>
          </a:lstStyle>
          <a:p>
            <a:r>
              <a:rPr lang="en-GB" dirty="0"/>
              <a:t>Click to edit Master title style</a:t>
            </a:r>
            <a:endParaRPr lang="en-US" dirty="0"/>
          </a:p>
        </p:txBody>
      </p:sp>
      <p:sp>
        <p:nvSpPr>
          <p:cNvPr id="3" name="Subtitle 2"/>
          <p:cNvSpPr>
            <a:spLocks noGrp="1"/>
          </p:cNvSpPr>
          <p:nvPr>
            <p:ph type="subTitle" idx="1"/>
          </p:nvPr>
        </p:nvSpPr>
        <p:spPr>
          <a:xfrm>
            <a:off x="1524000" y="3602039"/>
            <a:ext cx="9144000" cy="1655762"/>
          </a:xfrm>
        </p:spPr>
        <p:txBody>
          <a:bodyPr/>
          <a:lstStyle>
            <a:lvl1pPr marL="0" indent="0" algn="ctr">
              <a:buNone/>
              <a:defRPr sz="2172"/>
            </a:lvl1pPr>
            <a:lvl2pPr marL="413717" indent="0" algn="ctr">
              <a:buNone/>
              <a:defRPr sz="1810"/>
            </a:lvl2pPr>
            <a:lvl3pPr marL="827432" indent="0" algn="ctr">
              <a:buNone/>
              <a:defRPr sz="1629"/>
            </a:lvl3pPr>
            <a:lvl4pPr marL="1241149" indent="0" algn="ctr">
              <a:buNone/>
              <a:defRPr sz="1448"/>
            </a:lvl4pPr>
            <a:lvl5pPr marL="1654865" indent="0" algn="ctr">
              <a:buNone/>
              <a:defRPr sz="1448"/>
            </a:lvl5pPr>
            <a:lvl6pPr marL="2068582" indent="0" algn="ctr">
              <a:buNone/>
              <a:defRPr sz="1448"/>
            </a:lvl6pPr>
            <a:lvl7pPr marL="2482298" indent="0" algn="ctr">
              <a:buNone/>
              <a:defRPr sz="1448"/>
            </a:lvl7pPr>
            <a:lvl8pPr marL="2896014" indent="0" algn="ctr">
              <a:buNone/>
              <a:defRPr sz="1448"/>
            </a:lvl8pPr>
            <a:lvl9pPr marL="3309731" indent="0" algn="ctr">
              <a:buNone/>
              <a:defRPr sz="1448"/>
            </a:lvl9pPr>
          </a:lstStyle>
          <a:p>
            <a:r>
              <a:rPr lang="en-GB" dirty="0"/>
              <a:t>Click to edit Master subtitle style</a:t>
            </a:r>
            <a:endParaRPr lang="en-US" dirty="0"/>
          </a:p>
        </p:txBody>
      </p:sp>
      <p:sp>
        <p:nvSpPr>
          <p:cNvPr id="4" name="Date Placeholder 3"/>
          <p:cNvSpPr>
            <a:spLocks noGrp="1"/>
          </p:cNvSpPr>
          <p:nvPr>
            <p:ph type="dt" sz="half" idx="10"/>
          </p:nvPr>
        </p:nvSpPr>
        <p:spPr/>
        <p:txBody>
          <a:bodyPr/>
          <a:lstStyle/>
          <a:p>
            <a:fld id="{4A8750F5-52C1-C440-8607-C91B20E8C317}" type="datetimeFigureOut">
              <a:rPr lang="en-US" smtClean="0"/>
              <a:t>6/11/2025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BFC9EE-8645-454F-BDB4-68969ACADAFB}" type="slidenum">
              <a:rPr lang="en-US" smtClean="0"/>
              <a:t>‹#›</a:t>
            </a:fld>
            <a:endParaRPr lang="en-US"/>
          </a:p>
        </p:txBody>
      </p:sp>
    </p:spTree>
    <p:extLst>
      <p:ext uri="{BB962C8B-B14F-4D97-AF65-F5344CB8AC3E}">
        <p14:creationId xmlns:p14="http://schemas.microsoft.com/office/powerpoint/2010/main" val="1204437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7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6185499" cy="593771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F462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35C4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Tree>
    <p:extLst>
      <p:ext uri="{BB962C8B-B14F-4D97-AF65-F5344CB8AC3E}">
        <p14:creationId xmlns:p14="http://schemas.microsoft.com/office/powerpoint/2010/main" val="1662025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2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6185499" cy="593771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Tree>
    <p:extLst>
      <p:ext uri="{BB962C8B-B14F-4D97-AF65-F5344CB8AC3E}">
        <p14:creationId xmlns:p14="http://schemas.microsoft.com/office/powerpoint/2010/main" val="6914888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
    <p:spTree>
      <p:nvGrpSpPr>
        <p:cNvPr id="1" name=""/>
        <p:cNvGrpSpPr/>
        <p:nvPr/>
      </p:nvGrpSpPr>
      <p:grpSpPr>
        <a:xfrm>
          <a:off x="0" y="0"/>
          <a:ext cx="0" cy="0"/>
          <a:chOff x="0" y="0"/>
          <a:chExt cx="0" cy="0"/>
        </a:xfrm>
      </p:grpSpPr>
      <p:sp>
        <p:nvSpPr>
          <p:cNvPr id="45" name="Freeform 44">
            <a:extLst>
              <a:ext uri="{FF2B5EF4-FFF2-40B4-BE49-F238E27FC236}">
                <a16:creationId xmlns:a16="http://schemas.microsoft.com/office/drawing/2014/main" id="{9FA70792-0674-9D4F-B2EB-1EA85D634C6B}"/>
              </a:ext>
            </a:extLst>
          </p:cNvPr>
          <p:cNvSpPr/>
          <p:nvPr userDrawn="1"/>
        </p:nvSpPr>
        <p:spPr>
          <a:xfrm rot="5400000" flipH="1">
            <a:off x="3374230" y="-2718353"/>
            <a:ext cx="5471102"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rgbClr val="0872B5"/>
          </a:solidFill>
          <a:ln w="24491" cap="flat">
            <a:noFill/>
            <a:prstDash val="solid"/>
            <a:miter/>
          </a:ln>
        </p:spPr>
        <p:txBody>
          <a:bodyPr wrap="square" rtlCol="0" anchor="ctr">
            <a:noAutofit/>
          </a:bodyPr>
          <a:lstStyle/>
          <a:p>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flipV="1">
            <a:off x="4362120" y="1856501"/>
            <a:ext cx="7829880"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9" name="Rectangle 8">
            <a:extLst>
              <a:ext uri="{FF2B5EF4-FFF2-40B4-BE49-F238E27FC236}">
                <a16:creationId xmlns:a16="http://schemas.microsoft.com/office/drawing/2014/main" id="{627A825B-5E41-4E4C-888D-127C62DD902C}"/>
              </a:ext>
            </a:extLst>
          </p:cNvPr>
          <p:cNvSpPr/>
          <p:nvPr userDrawn="1"/>
        </p:nvSpPr>
        <p:spPr>
          <a:xfrm>
            <a:off x="23805" y="9076427"/>
            <a:ext cx="7535870" cy="16153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4362120" y="2197879"/>
            <a:ext cx="5160645" cy="1285896"/>
          </a:xfrm>
          <a:prstGeom prst="rect">
            <a:avLst/>
          </a:prstGeom>
        </p:spPr>
        <p:txBody>
          <a:bodyPr>
            <a:normAutofit/>
          </a:bodyPr>
          <a:lstStyle>
            <a:lvl1pPr marL="0" indent="0" algn="l">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025785" y="1170371"/>
            <a:ext cx="2066906" cy="583200"/>
          </a:xfrm>
          <a:prstGeom prst="rect">
            <a:avLst/>
          </a:prstGeom>
        </p:spPr>
        <p:txBody>
          <a:bodyPr>
            <a:noAutofit/>
          </a:bodyPr>
          <a:lstStyle>
            <a:lvl1pPr marL="0" indent="0" algn="l">
              <a:buNone/>
              <a:defRPr sz="9000" b="1" i="0">
                <a:solidFill>
                  <a:schemeClr val="bg1"/>
                </a:solidFill>
                <a:latin typeface="+mn-lt"/>
              </a:defRPr>
            </a:lvl1pPr>
          </a:lstStyle>
          <a:p>
            <a:pPr lvl="0"/>
            <a:r>
              <a:rPr lang="en-US" dirty="0"/>
              <a:t>01</a:t>
            </a:r>
          </a:p>
        </p:txBody>
      </p:sp>
      <p:sp>
        <p:nvSpPr>
          <p:cNvPr id="2" name="Freeform 1">
            <a:extLst>
              <a:ext uri="{FF2B5EF4-FFF2-40B4-BE49-F238E27FC236}">
                <a16:creationId xmlns:a16="http://schemas.microsoft.com/office/drawing/2014/main" id="{5E0834DD-1D14-E6A9-CB0D-C4628E32D860}"/>
              </a:ext>
            </a:extLst>
          </p:cNvPr>
          <p:cNvSpPr/>
          <p:nvPr userDrawn="1"/>
        </p:nvSpPr>
        <p:spPr>
          <a:xfrm>
            <a:off x="151306" y="-2510505"/>
            <a:ext cx="6956072" cy="8528151"/>
          </a:xfrm>
          <a:custGeom>
            <a:avLst/>
            <a:gdLst>
              <a:gd name="connsiteX0" fmla="*/ 6837539 w 6837538"/>
              <a:gd name="connsiteY0" fmla="*/ 747378 h 7584050"/>
              <a:gd name="connsiteX1" fmla="*/ 6837539 w 6837538"/>
              <a:gd name="connsiteY1" fmla="*/ 7584051 h 7584050"/>
              <a:gd name="connsiteX2" fmla="*/ 1567906 w 6837538"/>
              <a:gd name="connsiteY2" fmla="*/ 7584051 h 7584050"/>
              <a:gd name="connsiteX3" fmla="*/ 0 w 6837538"/>
              <a:gd name="connsiteY3" fmla="*/ 6015782 h 7584050"/>
              <a:gd name="connsiteX4" fmla="*/ 0 w 6837538"/>
              <a:gd name="connsiteY4" fmla="*/ 0 h 7584050"/>
              <a:gd name="connsiteX5" fmla="*/ 6090334 w 6837538"/>
              <a:gd name="connsiteY5" fmla="*/ 0 h 7584050"/>
              <a:gd name="connsiteX6" fmla="*/ 6837539 w 6837538"/>
              <a:gd name="connsiteY6" fmla="*/ 747378 h 758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538" h="7584050">
                <a:moveTo>
                  <a:pt x="6837539" y="747378"/>
                </a:moveTo>
                <a:lnTo>
                  <a:pt x="6837539" y="7584051"/>
                </a:lnTo>
                <a:lnTo>
                  <a:pt x="1567906" y="7584051"/>
                </a:lnTo>
                <a:cubicBezTo>
                  <a:pt x="703108" y="7584051"/>
                  <a:pt x="0" y="6880780"/>
                  <a:pt x="0" y="6015782"/>
                </a:cubicBezTo>
                <a:lnTo>
                  <a:pt x="0" y="0"/>
                </a:lnTo>
                <a:lnTo>
                  <a:pt x="6090334" y="0"/>
                </a:lnTo>
                <a:cubicBezTo>
                  <a:pt x="6501910" y="0"/>
                  <a:pt x="6837539" y="333257"/>
                  <a:pt x="6837539" y="747378"/>
                </a:cubicBezTo>
                <a:close/>
              </a:path>
            </a:pathLst>
          </a:custGeom>
          <a:blipFill dpi="0" rotWithShape="1">
            <a:blip r:embed="rId2" cstate="email">
              <a:extLst>
                <a:ext uri="{28A0092B-C50C-407E-A947-70E740481C1C}">
                  <a14:useLocalDpi xmlns:a14="http://schemas.microsoft.com/office/drawing/2010/main"/>
                </a:ext>
              </a:extLst>
            </a:blip>
            <a:srcRect/>
            <a:stretch>
              <a:fillRect l="-73494" t="30261" r="41920" b="-30261"/>
            </a:stretch>
          </a:blipFill>
          <a:ln w="24491" cap="flat">
            <a:noFill/>
            <a:prstDash val="solid"/>
            <a:miter/>
          </a:ln>
        </p:spPr>
        <p:txBody>
          <a:bodyPr rtlCol="0" anchor="ctr"/>
          <a:lstStyle/>
          <a:p>
            <a:endParaRPr lang="en-US"/>
          </a:p>
        </p:txBody>
      </p:sp>
      <p:grpSp>
        <p:nvGrpSpPr>
          <p:cNvPr id="3" name="Group 2">
            <a:extLst>
              <a:ext uri="{FF2B5EF4-FFF2-40B4-BE49-F238E27FC236}">
                <a16:creationId xmlns:a16="http://schemas.microsoft.com/office/drawing/2014/main" id="{1EE5A5DE-6AF1-9D2F-8982-9BCC504F950C}"/>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20148ADC-090B-5767-F6AA-1483FAF61BFE}"/>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rgbClr val="083F59"/>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CF7570CF-95BE-DC50-C339-4912188161FC}"/>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0B010F00-00CE-57C7-F201-14D3C63CAE1A}"/>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38D69924-3A74-80DE-679B-4BC14BAB6B2A}"/>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E216468-2091-1127-405F-084619410115}"/>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1A8821AD-A11D-5321-C5F4-2C16036A305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42D58290-1DC0-5507-171D-CAD9253FE435}"/>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56BB68FA-914E-B559-FECA-DC6600A2A474}"/>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F6CE77E3-75D1-AAE0-D555-494F90E894A4}"/>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DFF8C7A3-059A-1EEF-BC7B-E069F6953A22}"/>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204121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Divider ">
    <p:spTree>
      <p:nvGrpSpPr>
        <p:cNvPr id="1" name=""/>
        <p:cNvGrpSpPr/>
        <p:nvPr/>
      </p:nvGrpSpPr>
      <p:grpSpPr>
        <a:xfrm>
          <a:off x="0" y="0"/>
          <a:ext cx="0" cy="0"/>
          <a:chOff x="0" y="0"/>
          <a:chExt cx="0" cy="0"/>
        </a:xfrm>
      </p:grpSpPr>
      <p:sp>
        <p:nvSpPr>
          <p:cNvPr id="45" name="Freeform 44">
            <a:extLst>
              <a:ext uri="{FF2B5EF4-FFF2-40B4-BE49-F238E27FC236}">
                <a16:creationId xmlns:a16="http://schemas.microsoft.com/office/drawing/2014/main" id="{9FA70792-0674-9D4F-B2EB-1EA85D634C6B}"/>
              </a:ext>
            </a:extLst>
          </p:cNvPr>
          <p:cNvSpPr/>
          <p:nvPr userDrawn="1"/>
        </p:nvSpPr>
        <p:spPr>
          <a:xfrm rot="5400000" flipH="1">
            <a:off x="3374230" y="-2718353"/>
            <a:ext cx="5471102"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rgbClr val="DF4625"/>
          </a:solidFill>
          <a:ln w="24491" cap="flat">
            <a:noFill/>
            <a:prstDash val="solid"/>
            <a:miter/>
          </a:ln>
        </p:spPr>
        <p:txBody>
          <a:bodyPr wrap="square" rtlCol="0" anchor="ctr">
            <a:noAutofit/>
          </a:bodyPr>
          <a:lstStyle/>
          <a:p>
            <a:endParaRPr lang="en-US"/>
          </a:p>
        </p:txBody>
      </p:sp>
      <p:sp>
        <p:nvSpPr>
          <p:cNvPr id="2" name="Freeform 1">
            <a:extLst>
              <a:ext uri="{FF2B5EF4-FFF2-40B4-BE49-F238E27FC236}">
                <a16:creationId xmlns:a16="http://schemas.microsoft.com/office/drawing/2014/main" id="{5E0834DD-1D14-E6A9-CB0D-C4628E32D860}"/>
              </a:ext>
            </a:extLst>
          </p:cNvPr>
          <p:cNvSpPr/>
          <p:nvPr userDrawn="1"/>
        </p:nvSpPr>
        <p:spPr>
          <a:xfrm>
            <a:off x="151306" y="-2510505"/>
            <a:ext cx="6956072" cy="8528151"/>
          </a:xfrm>
          <a:custGeom>
            <a:avLst/>
            <a:gdLst>
              <a:gd name="connsiteX0" fmla="*/ 6837539 w 6837538"/>
              <a:gd name="connsiteY0" fmla="*/ 747378 h 7584050"/>
              <a:gd name="connsiteX1" fmla="*/ 6837539 w 6837538"/>
              <a:gd name="connsiteY1" fmla="*/ 7584051 h 7584050"/>
              <a:gd name="connsiteX2" fmla="*/ 1567906 w 6837538"/>
              <a:gd name="connsiteY2" fmla="*/ 7584051 h 7584050"/>
              <a:gd name="connsiteX3" fmla="*/ 0 w 6837538"/>
              <a:gd name="connsiteY3" fmla="*/ 6015782 h 7584050"/>
              <a:gd name="connsiteX4" fmla="*/ 0 w 6837538"/>
              <a:gd name="connsiteY4" fmla="*/ 0 h 7584050"/>
              <a:gd name="connsiteX5" fmla="*/ 6090334 w 6837538"/>
              <a:gd name="connsiteY5" fmla="*/ 0 h 7584050"/>
              <a:gd name="connsiteX6" fmla="*/ 6837539 w 6837538"/>
              <a:gd name="connsiteY6" fmla="*/ 747378 h 758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538" h="7584050">
                <a:moveTo>
                  <a:pt x="6837539" y="747378"/>
                </a:moveTo>
                <a:lnTo>
                  <a:pt x="6837539" y="7584051"/>
                </a:lnTo>
                <a:lnTo>
                  <a:pt x="1567906" y="7584051"/>
                </a:lnTo>
                <a:cubicBezTo>
                  <a:pt x="703108" y="7584051"/>
                  <a:pt x="0" y="6880780"/>
                  <a:pt x="0" y="6015782"/>
                </a:cubicBezTo>
                <a:lnTo>
                  <a:pt x="0" y="0"/>
                </a:lnTo>
                <a:lnTo>
                  <a:pt x="6090334" y="0"/>
                </a:lnTo>
                <a:cubicBezTo>
                  <a:pt x="6501910" y="0"/>
                  <a:pt x="6837539" y="333257"/>
                  <a:pt x="6837539" y="747378"/>
                </a:cubicBezTo>
                <a:close/>
              </a:path>
            </a:pathLst>
          </a:custGeom>
          <a:blipFill dpi="0" rotWithShape="1">
            <a:blip r:embed="rId2" cstate="email">
              <a:extLst>
                <a:ext uri="{28A0092B-C50C-407E-A947-70E740481C1C}">
                  <a14:useLocalDpi xmlns:a14="http://schemas.microsoft.com/office/drawing/2010/main"/>
                </a:ext>
              </a:extLst>
            </a:blip>
            <a:srcRect/>
            <a:stretch>
              <a:fillRect l="-73494" t="30261" r="41920" b="-30261"/>
            </a:stretch>
          </a:blipFill>
          <a:ln w="24491"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flipV="1">
            <a:off x="4362120" y="2034131"/>
            <a:ext cx="7829880"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9" name="Rectangle 8">
            <a:extLst>
              <a:ext uri="{FF2B5EF4-FFF2-40B4-BE49-F238E27FC236}">
                <a16:creationId xmlns:a16="http://schemas.microsoft.com/office/drawing/2014/main" id="{627A825B-5E41-4E4C-888D-127C62DD902C}"/>
              </a:ext>
            </a:extLst>
          </p:cNvPr>
          <p:cNvSpPr/>
          <p:nvPr userDrawn="1"/>
        </p:nvSpPr>
        <p:spPr>
          <a:xfrm>
            <a:off x="23805" y="9076427"/>
            <a:ext cx="7535870" cy="16153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4362120" y="2197879"/>
            <a:ext cx="5160645" cy="1285896"/>
          </a:xfrm>
          <a:prstGeom prst="rect">
            <a:avLst/>
          </a:prstGeom>
        </p:spPr>
        <p:txBody>
          <a:bodyPr>
            <a:normAutofit/>
          </a:bodyPr>
          <a:lstStyle>
            <a:lvl1pPr marL="0" indent="0" algn="l">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025785" y="1170371"/>
            <a:ext cx="2066906" cy="583200"/>
          </a:xfrm>
          <a:prstGeom prst="rect">
            <a:avLst/>
          </a:prstGeom>
        </p:spPr>
        <p:txBody>
          <a:bodyPr>
            <a:noAutofit/>
          </a:bodyPr>
          <a:lstStyle>
            <a:lvl1pPr marL="0" indent="0" algn="l">
              <a:buNone/>
              <a:defRPr sz="9000" b="1" i="0">
                <a:solidFill>
                  <a:schemeClr val="bg1"/>
                </a:solidFill>
                <a:latin typeface="+mn-lt"/>
              </a:defRPr>
            </a:lvl1pPr>
          </a:lstStyle>
          <a:p>
            <a:pPr lvl="0"/>
            <a:r>
              <a:rPr lang="en-US" dirty="0"/>
              <a:t>02</a:t>
            </a:r>
          </a:p>
        </p:txBody>
      </p:sp>
      <p:grpSp>
        <p:nvGrpSpPr>
          <p:cNvPr id="3" name="Group 2">
            <a:extLst>
              <a:ext uri="{FF2B5EF4-FFF2-40B4-BE49-F238E27FC236}">
                <a16:creationId xmlns:a16="http://schemas.microsoft.com/office/drawing/2014/main" id="{4F7D67C6-31CA-645C-1C5E-80E766FC0D4A}"/>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5D625334-BFA6-924F-B37A-A6BE25EF5714}"/>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rgbClr val="083F59"/>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D8F6280A-274B-9505-CBC7-D39AC6035B6D}"/>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30FBCA3B-4449-8D5F-8D8A-297CFE62C53F}"/>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4518E9DF-CB66-41CC-CB56-5554EB7E3572}"/>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81FC309-FA2C-C062-8DB8-680F03D0EC73}"/>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7729DBEE-F309-55B9-5403-8DA230FE5D8E}"/>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411C056-58BF-57FA-EBFA-E526774523D3}"/>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345C183B-C77A-7A2F-6A5E-B165926EB739}"/>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563A20C2-17E7-6CF8-6D9C-5A108266A73D}"/>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E11D6E0-E441-16E6-0B6B-0F43008437AB}"/>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1458199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Divider ">
    <p:spTree>
      <p:nvGrpSpPr>
        <p:cNvPr id="1" name=""/>
        <p:cNvGrpSpPr/>
        <p:nvPr/>
      </p:nvGrpSpPr>
      <p:grpSpPr>
        <a:xfrm>
          <a:off x="0" y="0"/>
          <a:ext cx="0" cy="0"/>
          <a:chOff x="0" y="0"/>
          <a:chExt cx="0" cy="0"/>
        </a:xfrm>
      </p:grpSpPr>
      <p:sp>
        <p:nvSpPr>
          <p:cNvPr id="45" name="Freeform 44">
            <a:extLst>
              <a:ext uri="{FF2B5EF4-FFF2-40B4-BE49-F238E27FC236}">
                <a16:creationId xmlns:a16="http://schemas.microsoft.com/office/drawing/2014/main" id="{9FA70792-0674-9D4F-B2EB-1EA85D634C6B}"/>
              </a:ext>
            </a:extLst>
          </p:cNvPr>
          <p:cNvSpPr/>
          <p:nvPr userDrawn="1"/>
        </p:nvSpPr>
        <p:spPr>
          <a:xfrm rot="5400000" flipH="1">
            <a:off x="3374230" y="-2718353"/>
            <a:ext cx="5471102"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rgbClr val="335C42"/>
          </a:solidFill>
          <a:ln w="24491" cap="flat">
            <a:noFill/>
            <a:prstDash val="solid"/>
            <a:miter/>
          </a:ln>
        </p:spPr>
        <p:txBody>
          <a:bodyPr wrap="square" rtlCol="0" anchor="ctr">
            <a:noAutofit/>
          </a:bodyPr>
          <a:lstStyle/>
          <a:p>
            <a:endParaRPr lang="en-US"/>
          </a:p>
        </p:txBody>
      </p:sp>
      <p:sp>
        <p:nvSpPr>
          <p:cNvPr id="2" name="Freeform 1">
            <a:extLst>
              <a:ext uri="{FF2B5EF4-FFF2-40B4-BE49-F238E27FC236}">
                <a16:creationId xmlns:a16="http://schemas.microsoft.com/office/drawing/2014/main" id="{5E0834DD-1D14-E6A9-CB0D-C4628E32D860}"/>
              </a:ext>
            </a:extLst>
          </p:cNvPr>
          <p:cNvSpPr/>
          <p:nvPr userDrawn="1"/>
        </p:nvSpPr>
        <p:spPr>
          <a:xfrm>
            <a:off x="151306" y="-2510505"/>
            <a:ext cx="6956072" cy="8528151"/>
          </a:xfrm>
          <a:custGeom>
            <a:avLst/>
            <a:gdLst>
              <a:gd name="connsiteX0" fmla="*/ 6837539 w 6837538"/>
              <a:gd name="connsiteY0" fmla="*/ 747378 h 7584050"/>
              <a:gd name="connsiteX1" fmla="*/ 6837539 w 6837538"/>
              <a:gd name="connsiteY1" fmla="*/ 7584051 h 7584050"/>
              <a:gd name="connsiteX2" fmla="*/ 1567906 w 6837538"/>
              <a:gd name="connsiteY2" fmla="*/ 7584051 h 7584050"/>
              <a:gd name="connsiteX3" fmla="*/ 0 w 6837538"/>
              <a:gd name="connsiteY3" fmla="*/ 6015782 h 7584050"/>
              <a:gd name="connsiteX4" fmla="*/ 0 w 6837538"/>
              <a:gd name="connsiteY4" fmla="*/ 0 h 7584050"/>
              <a:gd name="connsiteX5" fmla="*/ 6090334 w 6837538"/>
              <a:gd name="connsiteY5" fmla="*/ 0 h 7584050"/>
              <a:gd name="connsiteX6" fmla="*/ 6837539 w 6837538"/>
              <a:gd name="connsiteY6" fmla="*/ 747378 h 758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538" h="7584050">
                <a:moveTo>
                  <a:pt x="6837539" y="747378"/>
                </a:moveTo>
                <a:lnTo>
                  <a:pt x="6837539" y="7584051"/>
                </a:lnTo>
                <a:lnTo>
                  <a:pt x="1567906" y="7584051"/>
                </a:lnTo>
                <a:cubicBezTo>
                  <a:pt x="703108" y="7584051"/>
                  <a:pt x="0" y="6880780"/>
                  <a:pt x="0" y="6015782"/>
                </a:cubicBezTo>
                <a:lnTo>
                  <a:pt x="0" y="0"/>
                </a:lnTo>
                <a:lnTo>
                  <a:pt x="6090334" y="0"/>
                </a:lnTo>
                <a:cubicBezTo>
                  <a:pt x="6501910" y="0"/>
                  <a:pt x="6837539" y="333257"/>
                  <a:pt x="6837539" y="747378"/>
                </a:cubicBezTo>
                <a:close/>
              </a:path>
            </a:pathLst>
          </a:custGeom>
          <a:blipFill dpi="0" rotWithShape="1">
            <a:blip r:embed="rId2" cstate="email">
              <a:extLst>
                <a:ext uri="{28A0092B-C50C-407E-A947-70E740481C1C}">
                  <a14:useLocalDpi xmlns:a14="http://schemas.microsoft.com/office/drawing/2010/main"/>
                </a:ext>
              </a:extLst>
            </a:blip>
            <a:srcRect/>
            <a:stretch>
              <a:fillRect l="-73494" t="30261" r="41920" b="-30261"/>
            </a:stretch>
          </a:blipFill>
          <a:ln w="24491"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flipV="1">
            <a:off x="4362120" y="2034131"/>
            <a:ext cx="7829880"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9" name="Rectangle 8">
            <a:extLst>
              <a:ext uri="{FF2B5EF4-FFF2-40B4-BE49-F238E27FC236}">
                <a16:creationId xmlns:a16="http://schemas.microsoft.com/office/drawing/2014/main" id="{627A825B-5E41-4E4C-888D-127C62DD902C}"/>
              </a:ext>
            </a:extLst>
          </p:cNvPr>
          <p:cNvSpPr/>
          <p:nvPr userDrawn="1"/>
        </p:nvSpPr>
        <p:spPr>
          <a:xfrm>
            <a:off x="23805" y="9076427"/>
            <a:ext cx="7535870" cy="16153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4362120" y="2197879"/>
            <a:ext cx="5160645" cy="1285896"/>
          </a:xfrm>
          <a:prstGeom prst="rect">
            <a:avLst/>
          </a:prstGeom>
        </p:spPr>
        <p:txBody>
          <a:bodyPr>
            <a:normAutofit/>
          </a:bodyPr>
          <a:lstStyle>
            <a:lvl1pPr marL="0" indent="0" algn="l">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025785" y="1170371"/>
            <a:ext cx="2066906" cy="583200"/>
          </a:xfrm>
          <a:prstGeom prst="rect">
            <a:avLst/>
          </a:prstGeom>
        </p:spPr>
        <p:txBody>
          <a:bodyPr>
            <a:noAutofit/>
          </a:bodyPr>
          <a:lstStyle>
            <a:lvl1pPr marL="0" indent="0" algn="l">
              <a:buNone/>
              <a:defRPr sz="9000" b="1" i="0">
                <a:solidFill>
                  <a:schemeClr val="bg1"/>
                </a:solidFill>
                <a:latin typeface="+mn-lt"/>
              </a:defRPr>
            </a:lvl1pPr>
          </a:lstStyle>
          <a:p>
            <a:pPr lvl="0"/>
            <a:r>
              <a:rPr lang="en-US" dirty="0"/>
              <a:t>03</a:t>
            </a:r>
          </a:p>
        </p:txBody>
      </p:sp>
      <p:grpSp>
        <p:nvGrpSpPr>
          <p:cNvPr id="3" name="Group 2">
            <a:extLst>
              <a:ext uri="{FF2B5EF4-FFF2-40B4-BE49-F238E27FC236}">
                <a16:creationId xmlns:a16="http://schemas.microsoft.com/office/drawing/2014/main" id="{DD6C1F9A-1A6B-337F-2A4C-1BF1003ED228}"/>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E58A0748-DFE9-AD78-5B11-6233F9FCF0D4}"/>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rgbClr val="083F59"/>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59EB5E38-742F-F560-460E-5CA588BDCE10}"/>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5833306-3C19-79DF-A18A-78520E9057B0}"/>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7D1BEF44-B7F7-8691-FD98-0FE308AD84E6}"/>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1006E80-671C-8CD5-FA79-27450FAF9094}"/>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77E82B46-8572-748D-AA62-AA280948CBB8}"/>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2EF6AC8F-EF47-223C-6646-CEAC4528DA06}"/>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C2E63C6D-7A13-8EAB-D12F-C3F9B22AB8FA}"/>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A2B09343-BB8D-8188-6A9A-9F65AE76BA79}"/>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A738BEFA-9C93-F9A1-2222-5186E71A463B}"/>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8460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toe 02">
    <p:spTree>
      <p:nvGrpSpPr>
        <p:cNvPr id="1" name=""/>
        <p:cNvGrpSpPr/>
        <p:nvPr/>
      </p:nvGrpSpPr>
      <p:grpSpPr>
        <a:xfrm>
          <a:off x="0" y="0"/>
          <a:ext cx="0" cy="0"/>
          <a:chOff x="0" y="0"/>
          <a:chExt cx="0" cy="0"/>
        </a:xfrm>
      </p:grpSpPr>
      <p:sp>
        <p:nvSpPr>
          <p:cNvPr id="21" name="Freeform 20">
            <a:extLst>
              <a:ext uri="{FF2B5EF4-FFF2-40B4-BE49-F238E27FC236}">
                <a16:creationId xmlns:a16="http://schemas.microsoft.com/office/drawing/2014/main" id="{7C01628B-ED43-222A-7FB6-2D514DC803AC}"/>
              </a:ext>
            </a:extLst>
          </p:cNvPr>
          <p:cNvSpPr/>
          <p:nvPr userDrawn="1"/>
        </p:nvSpPr>
        <p:spPr>
          <a:xfrm>
            <a:off x="0" y="178250"/>
            <a:ext cx="4648200" cy="6501501"/>
          </a:xfrm>
          <a:custGeom>
            <a:avLst/>
            <a:gdLst>
              <a:gd name="connsiteX0" fmla="*/ 1397450 w 4648200"/>
              <a:gd name="connsiteY0" fmla="*/ 0 h 6501501"/>
              <a:gd name="connsiteX1" fmla="*/ 4648200 w 4648200"/>
              <a:gd name="connsiteY1" fmla="*/ 3250751 h 6501501"/>
              <a:gd name="connsiteX2" fmla="*/ 1397450 w 4648200"/>
              <a:gd name="connsiteY2" fmla="*/ 6501501 h 6501501"/>
              <a:gd name="connsiteX3" fmla="*/ 205481 w 4648200"/>
              <a:gd name="connsiteY3" fmla="*/ 6276018 h 6501501"/>
              <a:gd name="connsiteX4" fmla="*/ 0 w 4648200"/>
              <a:gd name="connsiteY4" fmla="*/ 6186141 h 6501501"/>
              <a:gd name="connsiteX5" fmla="*/ 0 w 4648200"/>
              <a:gd name="connsiteY5" fmla="*/ 315361 h 6501501"/>
              <a:gd name="connsiteX6" fmla="*/ 205481 w 4648200"/>
              <a:gd name="connsiteY6" fmla="*/ 225483 h 6501501"/>
              <a:gd name="connsiteX7" fmla="*/ 1397450 w 4648200"/>
              <a:gd name="connsiteY7" fmla="*/ 0 h 6501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48200" h="6501501">
                <a:moveTo>
                  <a:pt x="1397450" y="0"/>
                </a:moveTo>
                <a:cubicBezTo>
                  <a:pt x="3192789" y="0"/>
                  <a:pt x="4648200" y="1455411"/>
                  <a:pt x="4648200" y="3250751"/>
                </a:cubicBezTo>
                <a:cubicBezTo>
                  <a:pt x="4648200" y="5046090"/>
                  <a:pt x="3192789" y="6501501"/>
                  <a:pt x="1397450" y="6501501"/>
                </a:cubicBezTo>
                <a:cubicBezTo>
                  <a:pt x="976667" y="6501501"/>
                  <a:pt x="574557" y="6421553"/>
                  <a:pt x="205481" y="6276018"/>
                </a:cubicBezTo>
                <a:lnTo>
                  <a:pt x="0" y="6186141"/>
                </a:lnTo>
                <a:lnTo>
                  <a:pt x="0" y="315361"/>
                </a:lnTo>
                <a:lnTo>
                  <a:pt x="205481" y="225483"/>
                </a:lnTo>
                <a:cubicBezTo>
                  <a:pt x="574557" y="79948"/>
                  <a:pt x="976667" y="0"/>
                  <a:pt x="1397450" y="0"/>
                </a:cubicBezTo>
                <a:close/>
              </a:path>
            </a:pathLst>
          </a:custGeom>
          <a:solidFill>
            <a:srgbClr val="0872B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560491B8-B348-3204-CEAD-D5287DC8D8CC}"/>
              </a:ext>
            </a:extLst>
          </p:cNvPr>
          <p:cNvSpPr>
            <a:spLocks noGrp="1"/>
          </p:cNvSpPr>
          <p:nvPr>
            <p:ph type="pic" sz="quarter" idx="44"/>
          </p:nvPr>
        </p:nvSpPr>
        <p:spPr>
          <a:xfrm>
            <a:off x="2621740" y="418686"/>
            <a:ext cx="9189260" cy="6020628"/>
          </a:xfrm>
          <a:custGeom>
            <a:avLst/>
            <a:gdLst>
              <a:gd name="connsiteX0" fmla="*/ 1595069 w 9189260"/>
              <a:gd name="connsiteY0" fmla="*/ 5857984 h 6020628"/>
              <a:gd name="connsiteX1" fmla="*/ 1649562 w 9189260"/>
              <a:gd name="connsiteY1" fmla="*/ 6020628 h 6020628"/>
              <a:gd name="connsiteX2" fmla="*/ 1646313 w 9189260"/>
              <a:gd name="connsiteY2" fmla="*/ 6020628 h 6020628"/>
              <a:gd name="connsiteX3" fmla="*/ 1592542 w 9189260"/>
              <a:gd name="connsiteY3" fmla="*/ 5860139 h 6020628"/>
              <a:gd name="connsiteX4" fmla="*/ 1724142 w 9189260"/>
              <a:gd name="connsiteY4" fmla="*/ 5747948 h 6020628"/>
              <a:gd name="connsiteX5" fmla="*/ 1712028 w 9189260"/>
              <a:gd name="connsiteY5" fmla="*/ 5759606 h 6020628"/>
              <a:gd name="connsiteX6" fmla="*/ 1619766 w 9189260"/>
              <a:gd name="connsiteY6" fmla="*/ 5836930 h 6020628"/>
              <a:gd name="connsiteX7" fmla="*/ 2482651 w 9189260"/>
              <a:gd name="connsiteY7" fmla="*/ 5675819 h 6020628"/>
              <a:gd name="connsiteX8" fmla="*/ 2481269 w 9189260"/>
              <a:gd name="connsiteY8" fmla="*/ 5678090 h 6020628"/>
              <a:gd name="connsiteX9" fmla="*/ 2478321 w 9189260"/>
              <a:gd name="connsiteY9" fmla="*/ 5681789 h 6020628"/>
              <a:gd name="connsiteX10" fmla="*/ 1837832 w 9189260"/>
              <a:gd name="connsiteY10" fmla="*/ 5634948 h 6020628"/>
              <a:gd name="connsiteX11" fmla="*/ 1821464 w 9189260"/>
              <a:gd name="connsiteY11" fmla="*/ 5654290 h 6020628"/>
              <a:gd name="connsiteX12" fmla="*/ 1730802 w 9189260"/>
              <a:gd name="connsiteY12" fmla="*/ 5741539 h 6020628"/>
              <a:gd name="connsiteX13" fmla="*/ 2661152 w 9189260"/>
              <a:gd name="connsiteY13" fmla="*/ 5381520 h 6020628"/>
              <a:gd name="connsiteX14" fmla="*/ 2659332 w 9189260"/>
              <a:gd name="connsiteY14" fmla="*/ 5385582 h 6020628"/>
              <a:gd name="connsiteX15" fmla="*/ 2656936 w 9189260"/>
              <a:gd name="connsiteY15" fmla="*/ 5389517 h 6020628"/>
              <a:gd name="connsiteX16" fmla="*/ 2043506 w 9189260"/>
              <a:gd name="connsiteY16" fmla="*/ 5381340 h 6020628"/>
              <a:gd name="connsiteX17" fmla="*/ 2016416 w 9189260"/>
              <a:gd name="connsiteY17" fmla="*/ 5423921 h 6020628"/>
              <a:gd name="connsiteX18" fmla="*/ 1984874 w 9189260"/>
              <a:gd name="connsiteY18" fmla="*/ 5461194 h 6020628"/>
              <a:gd name="connsiteX19" fmla="*/ 2206796 w 9189260"/>
              <a:gd name="connsiteY19" fmla="*/ 5107131 h 6020628"/>
              <a:gd name="connsiteX20" fmla="*/ 2177689 w 9189260"/>
              <a:gd name="connsiteY20" fmla="*/ 5170425 h 6020628"/>
              <a:gd name="connsiteX21" fmla="*/ 2157018 w 9189260"/>
              <a:gd name="connsiteY21" fmla="*/ 5202916 h 6020628"/>
              <a:gd name="connsiteX22" fmla="*/ 2355482 w 9189260"/>
              <a:gd name="connsiteY22" fmla="*/ 4734544 h 6020628"/>
              <a:gd name="connsiteX23" fmla="*/ 2357897 w 9189260"/>
              <a:gd name="connsiteY23" fmla="*/ 4734598 h 6020628"/>
              <a:gd name="connsiteX24" fmla="*/ 2303138 w 9189260"/>
              <a:gd name="connsiteY24" fmla="*/ 4897627 h 6020628"/>
              <a:gd name="connsiteX25" fmla="*/ 2271039 w 9189260"/>
              <a:gd name="connsiteY25" fmla="*/ 4967429 h 6020628"/>
              <a:gd name="connsiteX26" fmla="*/ 2300705 w 9189260"/>
              <a:gd name="connsiteY26" fmla="*/ 4897627 h 6020628"/>
              <a:gd name="connsiteX27" fmla="*/ 0 w 9189260"/>
              <a:gd name="connsiteY27" fmla="*/ 0 h 6020628"/>
              <a:gd name="connsiteX28" fmla="*/ 2483660 w 9189260"/>
              <a:gd name="connsiteY28" fmla="*/ 0 h 6020628"/>
              <a:gd name="connsiteX29" fmla="*/ 3298846 w 9189260"/>
              <a:gd name="connsiteY29" fmla="*/ 0 h 6020628"/>
              <a:gd name="connsiteX30" fmla="*/ 8023246 w 9189260"/>
              <a:gd name="connsiteY30" fmla="*/ 0 h 6020628"/>
              <a:gd name="connsiteX31" fmla="*/ 9189260 w 9189260"/>
              <a:gd name="connsiteY31" fmla="*/ 1165679 h 6020628"/>
              <a:gd name="connsiteX32" fmla="*/ 9189260 w 9189260"/>
              <a:gd name="connsiteY32" fmla="*/ 6020628 h 6020628"/>
              <a:gd name="connsiteX33" fmla="*/ 4464860 w 9189260"/>
              <a:gd name="connsiteY33" fmla="*/ 6020628 h 6020628"/>
              <a:gd name="connsiteX34" fmla="*/ 4195861 w 9189260"/>
              <a:gd name="connsiteY34" fmla="*/ 6020628 h 6020628"/>
              <a:gd name="connsiteX35" fmla="*/ 2960425 w 9189260"/>
              <a:gd name="connsiteY35" fmla="*/ 6020628 h 6020628"/>
              <a:gd name="connsiteX36" fmla="*/ 2970417 w 9189260"/>
              <a:gd name="connsiteY36" fmla="*/ 6007159 h 6020628"/>
              <a:gd name="connsiteX37" fmla="*/ 3211043 w 9189260"/>
              <a:gd name="connsiteY37" fmla="*/ 5599449 h 6020628"/>
              <a:gd name="connsiteX38" fmla="*/ 3549857 w 9189260"/>
              <a:gd name="connsiteY38" fmla="*/ 3784366 h 6020628"/>
              <a:gd name="connsiteX39" fmla="*/ 2448106 w 9189260"/>
              <a:gd name="connsiteY39" fmla="*/ 4152255 h 6020628"/>
              <a:gd name="connsiteX40" fmla="*/ 2420988 w 9189260"/>
              <a:gd name="connsiteY40" fmla="*/ 4447968 h 6020628"/>
              <a:gd name="connsiteX41" fmla="*/ 2355479 w 9189260"/>
              <a:gd name="connsiteY41" fmla="*/ 4734544 h 6020628"/>
              <a:gd name="connsiteX42" fmla="*/ 1994731 w 9189260"/>
              <a:gd name="connsiteY42" fmla="*/ 4727235 h 6020628"/>
              <a:gd name="connsiteX43" fmla="*/ 768667 w 9189260"/>
              <a:gd name="connsiteY43" fmla="*/ 5903994 h 6020628"/>
              <a:gd name="connsiteX44" fmla="*/ 766150 w 9189260"/>
              <a:gd name="connsiteY44" fmla="*/ 6020628 h 6020628"/>
              <a:gd name="connsiteX45" fmla="*/ 2 w 9189260"/>
              <a:gd name="connsiteY45" fmla="*/ 6020628 h 6020628"/>
              <a:gd name="connsiteX46" fmla="*/ 41049 w 9189260"/>
              <a:gd name="connsiteY46" fmla="*/ 6005605 h 6020628"/>
              <a:gd name="connsiteX47" fmla="*/ 2026460 w 9189260"/>
              <a:gd name="connsiteY47" fmla="*/ 3010315 h 6020628"/>
              <a:gd name="connsiteX48" fmla="*/ 41049 w 9189260"/>
              <a:gd name="connsiteY48" fmla="*/ 15024 h 602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189260" h="6020628">
                <a:moveTo>
                  <a:pt x="1595069" y="5857984"/>
                </a:moveTo>
                <a:lnTo>
                  <a:pt x="1649562" y="6020628"/>
                </a:lnTo>
                <a:lnTo>
                  <a:pt x="1646313" y="6020628"/>
                </a:lnTo>
                <a:lnTo>
                  <a:pt x="1592542" y="5860139"/>
                </a:lnTo>
                <a:close/>
                <a:moveTo>
                  <a:pt x="1724142" y="5747948"/>
                </a:moveTo>
                <a:lnTo>
                  <a:pt x="1712028" y="5759606"/>
                </a:lnTo>
                <a:lnTo>
                  <a:pt x="1619766" y="5836930"/>
                </a:lnTo>
                <a:close/>
                <a:moveTo>
                  <a:pt x="2482651" y="5675819"/>
                </a:moveTo>
                <a:lnTo>
                  <a:pt x="2481269" y="5678090"/>
                </a:lnTo>
                <a:lnTo>
                  <a:pt x="2478321" y="5681789"/>
                </a:lnTo>
                <a:close/>
                <a:moveTo>
                  <a:pt x="1837832" y="5634948"/>
                </a:moveTo>
                <a:lnTo>
                  <a:pt x="1821464" y="5654290"/>
                </a:lnTo>
                <a:lnTo>
                  <a:pt x="1730802" y="5741539"/>
                </a:lnTo>
                <a:close/>
                <a:moveTo>
                  <a:pt x="2661152" y="5381520"/>
                </a:moveTo>
                <a:lnTo>
                  <a:pt x="2659332" y="5385582"/>
                </a:lnTo>
                <a:lnTo>
                  <a:pt x="2656936" y="5389517"/>
                </a:lnTo>
                <a:close/>
                <a:moveTo>
                  <a:pt x="2043506" y="5381340"/>
                </a:moveTo>
                <a:lnTo>
                  <a:pt x="2016416" y="5423921"/>
                </a:lnTo>
                <a:lnTo>
                  <a:pt x="1984874" y="5461194"/>
                </a:lnTo>
                <a:close/>
                <a:moveTo>
                  <a:pt x="2206796" y="5107131"/>
                </a:moveTo>
                <a:lnTo>
                  <a:pt x="2177689" y="5170425"/>
                </a:lnTo>
                <a:lnTo>
                  <a:pt x="2157018" y="5202916"/>
                </a:lnTo>
                <a:close/>
                <a:moveTo>
                  <a:pt x="2355482" y="4734544"/>
                </a:moveTo>
                <a:lnTo>
                  <a:pt x="2357897" y="4734598"/>
                </a:lnTo>
                <a:lnTo>
                  <a:pt x="2303138" y="4897627"/>
                </a:lnTo>
                <a:lnTo>
                  <a:pt x="2271039" y="4967429"/>
                </a:lnTo>
                <a:lnTo>
                  <a:pt x="2300705" y="4897627"/>
                </a:lnTo>
                <a:close/>
                <a:moveTo>
                  <a:pt x="0" y="0"/>
                </a:moveTo>
                <a:lnTo>
                  <a:pt x="2483660" y="0"/>
                </a:lnTo>
                <a:lnTo>
                  <a:pt x="3298846" y="0"/>
                </a:lnTo>
                <a:lnTo>
                  <a:pt x="8023246" y="0"/>
                </a:lnTo>
                <a:cubicBezTo>
                  <a:pt x="8667625" y="0"/>
                  <a:pt x="9189260" y="521488"/>
                  <a:pt x="9189260" y="1165679"/>
                </a:cubicBezTo>
                <a:lnTo>
                  <a:pt x="9189260" y="6020628"/>
                </a:lnTo>
                <a:lnTo>
                  <a:pt x="4464860" y="6020628"/>
                </a:lnTo>
                <a:lnTo>
                  <a:pt x="4195861" y="6020628"/>
                </a:lnTo>
                <a:lnTo>
                  <a:pt x="2960425" y="6020628"/>
                </a:lnTo>
                <a:lnTo>
                  <a:pt x="2970417" y="6007159"/>
                </a:lnTo>
                <a:cubicBezTo>
                  <a:pt x="3059309" y="5878108"/>
                  <a:pt x="3139747" y="5741976"/>
                  <a:pt x="3211043" y="5599449"/>
                </a:cubicBezTo>
                <a:cubicBezTo>
                  <a:pt x="3496230" y="5029344"/>
                  <a:pt x="3610795" y="4403201"/>
                  <a:pt x="3549857" y="3784366"/>
                </a:cubicBezTo>
                <a:lnTo>
                  <a:pt x="2448106" y="4152255"/>
                </a:lnTo>
                <a:cubicBezTo>
                  <a:pt x="2445668" y="4252146"/>
                  <a:pt x="2436527" y="4350819"/>
                  <a:pt x="2420988" y="4447968"/>
                </a:cubicBezTo>
                <a:lnTo>
                  <a:pt x="2355479" y="4734544"/>
                </a:lnTo>
                <a:lnTo>
                  <a:pt x="1994731" y="4727235"/>
                </a:lnTo>
                <a:cubicBezTo>
                  <a:pt x="1797293" y="5290031"/>
                  <a:pt x="1339041" y="5728576"/>
                  <a:pt x="768667" y="5903994"/>
                </a:cubicBezTo>
                <a:lnTo>
                  <a:pt x="766150" y="6020628"/>
                </a:lnTo>
                <a:lnTo>
                  <a:pt x="2" y="6020628"/>
                </a:lnTo>
                <a:lnTo>
                  <a:pt x="41049" y="6005605"/>
                </a:lnTo>
                <a:cubicBezTo>
                  <a:pt x="1207792" y="5512114"/>
                  <a:pt x="2026460" y="4356819"/>
                  <a:pt x="2026460" y="3010315"/>
                </a:cubicBezTo>
                <a:cubicBezTo>
                  <a:pt x="2026460" y="1663810"/>
                  <a:pt x="1207792" y="508515"/>
                  <a:pt x="41049" y="15024"/>
                </a:cubicBez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0" name="Text Placeholder 23">
            <a:extLst>
              <a:ext uri="{FF2B5EF4-FFF2-40B4-BE49-F238E27FC236}">
                <a16:creationId xmlns:a16="http://schemas.microsoft.com/office/drawing/2014/main" id="{BE8EAB53-BF68-9C68-FA62-22394185DA73}"/>
              </a:ext>
            </a:extLst>
          </p:cNvPr>
          <p:cNvSpPr>
            <a:spLocks noGrp="1"/>
          </p:cNvSpPr>
          <p:nvPr>
            <p:ph type="body" sz="quarter" idx="13" hasCustomPrompt="1"/>
          </p:nvPr>
        </p:nvSpPr>
        <p:spPr>
          <a:xfrm>
            <a:off x="0" y="2026920"/>
            <a:ext cx="4386204" cy="2176132"/>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11" name="Text Placeholder 23">
            <a:extLst>
              <a:ext uri="{FF2B5EF4-FFF2-40B4-BE49-F238E27FC236}">
                <a16:creationId xmlns:a16="http://schemas.microsoft.com/office/drawing/2014/main" id="{7F98E1EE-3061-82D3-24C9-76C2FB6211BB}"/>
              </a:ext>
            </a:extLst>
          </p:cNvPr>
          <p:cNvSpPr>
            <a:spLocks noGrp="1"/>
          </p:cNvSpPr>
          <p:nvPr>
            <p:ph type="body" sz="quarter" idx="43" hasCustomPrompt="1"/>
          </p:nvPr>
        </p:nvSpPr>
        <p:spPr>
          <a:xfrm>
            <a:off x="0" y="4608952"/>
            <a:ext cx="4386204" cy="911903"/>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2" name="Freeform 1">
            <a:extLst>
              <a:ext uri="{FF2B5EF4-FFF2-40B4-BE49-F238E27FC236}">
                <a16:creationId xmlns:a16="http://schemas.microsoft.com/office/drawing/2014/main" id="{919D5FEF-0DDC-1093-1900-04DC5E514DB1}"/>
              </a:ext>
            </a:extLst>
          </p:cNvPr>
          <p:cNvSpPr/>
          <p:nvPr userDrawn="1"/>
        </p:nvSpPr>
        <p:spPr>
          <a:xfrm>
            <a:off x="1539719" y="749816"/>
            <a:ext cx="1306767" cy="94597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8" name="Freeform 17">
            <a:extLst>
              <a:ext uri="{FF2B5EF4-FFF2-40B4-BE49-F238E27FC236}">
                <a16:creationId xmlns:a16="http://schemas.microsoft.com/office/drawing/2014/main" id="{57FD81CA-B3BD-6E7C-B597-43305D07AA63}"/>
              </a:ext>
            </a:extLst>
          </p:cNvPr>
          <p:cNvSpPr/>
          <p:nvPr/>
        </p:nvSpPr>
        <p:spPr>
          <a:xfrm>
            <a:off x="4216716" y="5153231"/>
            <a:ext cx="1306500" cy="1646974"/>
          </a:xfrm>
          <a:custGeom>
            <a:avLst/>
            <a:gdLst>
              <a:gd name="connsiteX0" fmla="*/ 509797 w 509796"/>
              <a:gd name="connsiteY0" fmla="*/ 4753 h 642649"/>
              <a:gd name="connsiteX1" fmla="*/ 297698 w 509796"/>
              <a:gd name="connsiteY1" fmla="*/ 0 h 642649"/>
              <a:gd name="connsiteX2" fmla="*/ 0 w 509796"/>
              <a:gd name="connsiteY2" fmla="*/ 438256 h 642649"/>
              <a:gd name="connsiteX3" fmla="*/ 68480 w 509796"/>
              <a:gd name="connsiteY3" fmla="*/ 642649 h 642649"/>
              <a:gd name="connsiteX4" fmla="*/ 208294 w 509796"/>
              <a:gd name="connsiteY4" fmla="*/ 529520 h 642649"/>
              <a:gd name="connsiteX5" fmla="*/ 509797 w 509796"/>
              <a:gd name="connsiteY5" fmla="*/ 4753 h 64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796" h="642649">
                <a:moveTo>
                  <a:pt x="509797" y="4753"/>
                </a:moveTo>
                <a:lnTo>
                  <a:pt x="297698" y="0"/>
                </a:lnTo>
                <a:cubicBezTo>
                  <a:pt x="247290" y="172070"/>
                  <a:pt x="143618" y="326078"/>
                  <a:pt x="0" y="438256"/>
                </a:cubicBezTo>
                <a:lnTo>
                  <a:pt x="68480" y="642649"/>
                </a:lnTo>
                <a:cubicBezTo>
                  <a:pt x="117938" y="609376"/>
                  <a:pt x="164543" y="571350"/>
                  <a:pt x="208294" y="529520"/>
                </a:cubicBezTo>
                <a:cubicBezTo>
                  <a:pt x="358570" y="385019"/>
                  <a:pt x="462241" y="203442"/>
                  <a:pt x="509797" y="4753"/>
                </a:cubicBezTo>
                <a:close/>
              </a:path>
            </a:pathLst>
          </a:custGeom>
          <a:solidFill>
            <a:srgbClr val="010101"/>
          </a:solidFill>
          <a:ln w="9504" cap="flat">
            <a:noFill/>
            <a:prstDash val="solid"/>
            <a:miter/>
          </a:ln>
        </p:spPr>
        <p:txBody>
          <a:bodyPr rtlCol="0" anchor="ctr"/>
          <a:lstStyle/>
          <a:p>
            <a:endParaRPr lang="en-US"/>
          </a:p>
        </p:txBody>
      </p:sp>
      <p:grpSp>
        <p:nvGrpSpPr>
          <p:cNvPr id="28" name="Group 27">
            <a:extLst>
              <a:ext uri="{FF2B5EF4-FFF2-40B4-BE49-F238E27FC236}">
                <a16:creationId xmlns:a16="http://schemas.microsoft.com/office/drawing/2014/main" id="{F07ADA68-A2EF-5910-945D-71FF030EE6D0}"/>
              </a:ext>
            </a:extLst>
          </p:cNvPr>
          <p:cNvGrpSpPr/>
          <p:nvPr userDrawn="1"/>
        </p:nvGrpSpPr>
        <p:grpSpPr>
          <a:xfrm>
            <a:off x="3378823" y="4203052"/>
            <a:ext cx="2808668" cy="2656547"/>
            <a:chOff x="3378823" y="4203052"/>
            <a:chExt cx="2808668" cy="2656547"/>
          </a:xfrm>
        </p:grpSpPr>
        <p:sp>
          <p:nvSpPr>
            <p:cNvPr id="25" name="Freeform 24">
              <a:extLst>
                <a:ext uri="{FF2B5EF4-FFF2-40B4-BE49-F238E27FC236}">
                  <a16:creationId xmlns:a16="http://schemas.microsoft.com/office/drawing/2014/main" id="{FB66A9E1-DB91-09BD-82DF-DF2444161598}"/>
                </a:ext>
              </a:extLst>
            </p:cNvPr>
            <p:cNvSpPr/>
            <p:nvPr userDrawn="1"/>
          </p:nvSpPr>
          <p:spPr>
            <a:xfrm>
              <a:off x="4389781" y="4203052"/>
              <a:ext cx="1797710" cy="2656546"/>
            </a:xfrm>
            <a:custGeom>
              <a:avLst/>
              <a:gdLst>
                <a:gd name="connsiteX0" fmla="*/ 1781816 w 1797710"/>
                <a:gd name="connsiteY0" fmla="*/ 0 h 2656546"/>
                <a:gd name="connsiteX1" fmla="*/ 1443002 w 1797710"/>
                <a:gd name="connsiteY1" fmla="*/ 1815083 h 2656546"/>
                <a:gd name="connsiteX2" fmla="*/ 911018 w 1797710"/>
                <a:gd name="connsiteY2" fmla="*/ 2588018 h 2656546"/>
                <a:gd name="connsiteX3" fmla="*/ 843309 w 1797710"/>
                <a:gd name="connsiteY3" fmla="*/ 2656546 h 2656546"/>
                <a:gd name="connsiteX4" fmla="*/ 19807 w 1797710"/>
                <a:gd name="connsiteY4" fmla="*/ 2656546 h 2656546"/>
                <a:gd name="connsiteX5" fmla="*/ 0 w 1797710"/>
                <a:gd name="connsiteY5" fmla="*/ 2597155 h 2656546"/>
                <a:gd name="connsiteX6" fmla="*/ 358314 w 1797710"/>
                <a:gd name="connsiteY6" fmla="*/ 2307226 h 2656546"/>
                <a:gd name="connsiteX7" fmla="*/ 1131003 w 1797710"/>
                <a:gd name="connsiteY7" fmla="*/ 962361 h 2656546"/>
                <a:gd name="connsiteX8" fmla="*/ 587438 w 1797710"/>
                <a:gd name="connsiteY8" fmla="*/ 950178 h 2656546"/>
                <a:gd name="connsiteX9" fmla="*/ 680065 w 1797710"/>
                <a:gd name="connsiteY9" fmla="*/ 367889 h 265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7710" h="2656546">
                  <a:moveTo>
                    <a:pt x="1781816" y="0"/>
                  </a:moveTo>
                  <a:cubicBezTo>
                    <a:pt x="1842754" y="618835"/>
                    <a:pt x="1728189" y="1244978"/>
                    <a:pt x="1443002" y="1815083"/>
                  </a:cubicBezTo>
                  <a:cubicBezTo>
                    <a:pt x="1300409" y="2100137"/>
                    <a:pt x="1121252" y="2359609"/>
                    <a:pt x="911018" y="2588018"/>
                  </a:cubicBezTo>
                  <a:lnTo>
                    <a:pt x="843309" y="2656546"/>
                  </a:lnTo>
                  <a:lnTo>
                    <a:pt x="19807" y="2656546"/>
                  </a:lnTo>
                  <a:lnTo>
                    <a:pt x="0" y="2597155"/>
                  </a:lnTo>
                  <a:cubicBezTo>
                    <a:pt x="126751" y="2511880"/>
                    <a:pt x="246190" y="2414428"/>
                    <a:pt x="358314" y="2307226"/>
                  </a:cubicBezTo>
                  <a:cubicBezTo>
                    <a:pt x="745877" y="1936901"/>
                    <a:pt x="1009127" y="1471557"/>
                    <a:pt x="1131003" y="962361"/>
                  </a:cubicBezTo>
                  <a:lnTo>
                    <a:pt x="587438" y="950178"/>
                  </a:lnTo>
                  <a:cubicBezTo>
                    <a:pt x="643501" y="762579"/>
                    <a:pt x="675188" y="567671"/>
                    <a:pt x="680065" y="367889"/>
                  </a:cubicBezTo>
                  <a:close/>
                </a:path>
              </a:pathLst>
            </a:custGeom>
            <a:solidFill>
              <a:srgbClr val="2BACE2"/>
            </a:solidFill>
            <a:ln w="9504" cap="flat">
              <a:noFill/>
              <a:prstDash val="solid"/>
              <a:miter/>
            </a:ln>
          </p:spPr>
          <p:txBody>
            <a:bodyPr wrap="square" rtlCol="0" anchor="ctr">
              <a:noAutofit/>
            </a:bodyPr>
            <a:lstStyle/>
            <a:p>
              <a:endParaRPr lang="en-US"/>
            </a:p>
          </p:txBody>
        </p:sp>
        <p:sp>
          <p:nvSpPr>
            <p:cNvPr id="27" name="Freeform 26">
              <a:extLst>
                <a:ext uri="{FF2B5EF4-FFF2-40B4-BE49-F238E27FC236}">
                  <a16:creationId xmlns:a16="http://schemas.microsoft.com/office/drawing/2014/main" id="{24335687-97CA-A95F-AB6D-268C7A83E45E}"/>
                </a:ext>
              </a:extLst>
            </p:cNvPr>
            <p:cNvSpPr/>
            <p:nvPr/>
          </p:nvSpPr>
          <p:spPr>
            <a:xfrm>
              <a:off x="3378823" y="5145922"/>
              <a:ext cx="1598399" cy="1713677"/>
            </a:xfrm>
            <a:custGeom>
              <a:avLst/>
              <a:gdLst>
                <a:gd name="connsiteX0" fmla="*/ 1237648 w 1598399"/>
                <a:gd name="connsiteY0" fmla="*/ 0 h 1713677"/>
                <a:gd name="connsiteX1" fmla="*/ 1598399 w 1598399"/>
                <a:gd name="connsiteY1" fmla="*/ 7309 h 1713677"/>
                <a:gd name="connsiteX2" fmla="*/ 835459 w 1598399"/>
                <a:gd name="connsiteY2" fmla="*/ 1132904 h 1713677"/>
                <a:gd name="connsiteX3" fmla="*/ 1010961 w 1598399"/>
                <a:gd name="connsiteY3" fmla="*/ 1656720 h 1713677"/>
                <a:gd name="connsiteX4" fmla="*/ 917127 w 1598399"/>
                <a:gd name="connsiteY4" fmla="*/ 1713677 h 1713677"/>
                <a:gd name="connsiteX5" fmla="*/ 0 w 1598399"/>
                <a:gd name="connsiteY5" fmla="*/ 1713677 h 1713677"/>
                <a:gd name="connsiteX6" fmla="*/ 11583 w 1598399"/>
                <a:gd name="connsiteY6" fmla="*/ 1176759 h 1713677"/>
                <a:gd name="connsiteX7" fmla="*/ 1237648 w 1598399"/>
                <a:gd name="connsiteY7" fmla="*/ 0 h 1713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8399" h="1713677">
                  <a:moveTo>
                    <a:pt x="1237648" y="0"/>
                  </a:moveTo>
                  <a:lnTo>
                    <a:pt x="1598399" y="7309"/>
                  </a:lnTo>
                  <a:cubicBezTo>
                    <a:pt x="1469211" y="448288"/>
                    <a:pt x="1203522" y="842978"/>
                    <a:pt x="835459" y="1132904"/>
                  </a:cubicBezTo>
                  <a:lnTo>
                    <a:pt x="1010961" y="1656720"/>
                  </a:lnTo>
                  <a:lnTo>
                    <a:pt x="917127" y="1713677"/>
                  </a:lnTo>
                  <a:lnTo>
                    <a:pt x="0" y="1713677"/>
                  </a:lnTo>
                  <a:lnTo>
                    <a:pt x="11583" y="1176759"/>
                  </a:lnTo>
                  <a:cubicBezTo>
                    <a:pt x="581958" y="1001341"/>
                    <a:pt x="1040210" y="562796"/>
                    <a:pt x="1237648" y="0"/>
                  </a:cubicBezTo>
                  <a:close/>
                </a:path>
              </a:pathLst>
            </a:custGeom>
            <a:solidFill>
              <a:srgbClr val="06A64F"/>
            </a:solidFill>
            <a:ln w="9504" cap="flat">
              <a:noFill/>
              <a:prstDash val="solid"/>
              <a:miter/>
            </a:ln>
          </p:spPr>
          <p:txBody>
            <a:bodyPr wrap="square" rtlCol="0" anchor="ctr">
              <a:noAutofit/>
            </a:bodyPr>
            <a:lstStyle/>
            <a:p>
              <a:endParaRPr lang="en-US"/>
            </a:p>
          </p:txBody>
        </p:sp>
        <p:sp>
          <p:nvSpPr>
            <p:cNvPr id="19" name="Freeform 18">
              <a:extLst>
                <a:ext uri="{FF2B5EF4-FFF2-40B4-BE49-F238E27FC236}">
                  <a16:creationId xmlns:a16="http://schemas.microsoft.com/office/drawing/2014/main" id="{079F0335-27B7-3B15-197B-A5EBBCE8820B}"/>
                </a:ext>
              </a:extLst>
            </p:cNvPr>
            <p:cNvSpPr/>
            <p:nvPr/>
          </p:nvSpPr>
          <p:spPr>
            <a:xfrm>
              <a:off x="4216716" y="5153234"/>
              <a:ext cx="1306500" cy="1646974"/>
            </a:xfrm>
            <a:custGeom>
              <a:avLst/>
              <a:gdLst>
                <a:gd name="connsiteX0" fmla="*/ 509797 w 509796"/>
                <a:gd name="connsiteY0" fmla="*/ 4753 h 642649"/>
                <a:gd name="connsiteX1" fmla="*/ 297698 w 509796"/>
                <a:gd name="connsiteY1" fmla="*/ 0 h 642649"/>
                <a:gd name="connsiteX2" fmla="*/ 0 w 509796"/>
                <a:gd name="connsiteY2" fmla="*/ 438256 h 642649"/>
                <a:gd name="connsiteX3" fmla="*/ 68480 w 509796"/>
                <a:gd name="connsiteY3" fmla="*/ 642649 h 642649"/>
                <a:gd name="connsiteX4" fmla="*/ 208294 w 509796"/>
                <a:gd name="connsiteY4" fmla="*/ 529520 h 642649"/>
                <a:gd name="connsiteX5" fmla="*/ 509797 w 509796"/>
                <a:gd name="connsiteY5" fmla="*/ 4753 h 64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796" h="642649">
                  <a:moveTo>
                    <a:pt x="509797" y="4753"/>
                  </a:moveTo>
                  <a:lnTo>
                    <a:pt x="297698" y="0"/>
                  </a:lnTo>
                  <a:cubicBezTo>
                    <a:pt x="247290" y="172070"/>
                    <a:pt x="143618" y="326078"/>
                    <a:pt x="0" y="438256"/>
                  </a:cubicBezTo>
                  <a:lnTo>
                    <a:pt x="68480" y="642649"/>
                  </a:lnTo>
                  <a:cubicBezTo>
                    <a:pt x="117938" y="609376"/>
                    <a:pt x="164543" y="571350"/>
                    <a:pt x="208294" y="529520"/>
                  </a:cubicBezTo>
                  <a:cubicBezTo>
                    <a:pt x="358570" y="385019"/>
                    <a:pt x="462241" y="203442"/>
                    <a:pt x="509797" y="4753"/>
                  </a:cubicBezTo>
                  <a:close/>
                </a:path>
              </a:pathLst>
            </a:custGeom>
            <a:solidFill>
              <a:srgbClr val="2AC3E6"/>
            </a:solidFill>
            <a:ln w="9504" cap="flat">
              <a:noFill/>
              <a:prstDash val="solid"/>
              <a:miter/>
            </a:ln>
          </p:spPr>
          <p:txBody>
            <a:bodyPr rtlCol="0" anchor="ctr"/>
            <a:lstStyle/>
            <a:p>
              <a:endParaRPr lang="en-US"/>
            </a:p>
          </p:txBody>
        </p:sp>
      </p:grpSp>
    </p:spTree>
    <p:extLst>
      <p:ext uri="{BB962C8B-B14F-4D97-AF65-F5344CB8AC3E}">
        <p14:creationId xmlns:p14="http://schemas.microsoft.com/office/powerpoint/2010/main" val="1142906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Qutoe 02">
    <p:spTree>
      <p:nvGrpSpPr>
        <p:cNvPr id="1" name=""/>
        <p:cNvGrpSpPr/>
        <p:nvPr/>
      </p:nvGrpSpPr>
      <p:grpSpPr>
        <a:xfrm>
          <a:off x="0" y="0"/>
          <a:ext cx="0" cy="0"/>
          <a:chOff x="0" y="0"/>
          <a:chExt cx="0" cy="0"/>
        </a:xfrm>
      </p:grpSpPr>
      <p:sp>
        <p:nvSpPr>
          <p:cNvPr id="21" name="Freeform 20">
            <a:extLst>
              <a:ext uri="{FF2B5EF4-FFF2-40B4-BE49-F238E27FC236}">
                <a16:creationId xmlns:a16="http://schemas.microsoft.com/office/drawing/2014/main" id="{7C01628B-ED43-222A-7FB6-2D514DC803AC}"/>
              </a:ext>
            </a:extLst>
          </p:cNvPr>
          <p:cNvSpPr/>
          <p:nvPr userDrawn="1"/>
        </p:nvSpPr>
        <p:spPr>
          <a:xfrm>
            <a:off x="-1" y="0"/>
            <a:ext cx="5095875" cy="6679751"/>
          </a:xfrm>
          <a:custGeom>
            <a:avLst/>
            <a:gdLst>
              <a:gd name="connsiteX0" fmla="*/ 1397450 w 4648200"/>
              <a:gd name="connsiteY0" fmla="*/ 0 h 6501501"/>
              <a:gd name="connsiteX1" fmla="*/ 4648200 w 4648200"/>
              <a:gd name="connsiteY1" fmla="*/ 3250751 h 6501501"/>
              <a:gd name="connsiteX2" fmla="*/ 1397450 w 4648200"/>
              <a:gd name="connsiteY2" fmla="*/ 6501501 h 6501501"/>
              <a:gd name="connsiteX3" fmla="*/ 205481 w 4648200"/>
              <a:gd name="connsiteY3" fmla="*/ 6276018 h 6501501"/>
              <a:gd name="connsiteX4" fmla="*/ 0 w 4648200"/>
              <a:gd name="connsiteY4" fmla="*/ 6186141 h 6501501"/>
              <a:gd name="connsiteX5" fmla="*/ 0 w 4648200"/>
              <a:gd name="connsiteY5" fmla="*/ 315361 h 6501501"/>
              <a:gd name="connsiteX6" fmla="*/ 205481 w 4648200"/>
              <a:gd name="connsiteY6" fmla="*/ 225483 h 6501501"/>
              <a:gd name="connsiteX7" fmla="*/ 1397450 w 4648200"/>
              <a:gd name="connsiteY7" fmla="*/ 0 h 6501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48200" h="6501501">
                <a:moveTo>
                  <a:pt x="1397450" y="0"/>
                </a:moveTo>
                <a:cubicBezTo>
                  <a:pt x="3192789" y="0"/>
                  <a:pt x="4648200" y="1455411"/>
                  <a:pt x="4648200" y="3250751"/>
                </a:cubicBezTo>
                <a:cubicBezTo>
                  <a:pt x="4648200" y="5046090"/>
                  <a:pt x="3192789" y="6501501"/>
                  <a:pt x="1397450" y="6501501"/>
                </a:cubicBezTo>
                <a:cubicBezTo>
                  <a:pt x="976667" y="6501501"/>
                  <a:pt x="574557" y="6421553"/>
                  <a:pt x="205481" y="6276018"/>
                </a:cubicBezTo>
                <a:lnTo>
                  <a:pt x="0" y="6186141"/>
                </a:lnTo>
                <a:lnTo>
                  <a:pt x="0" y="315361"/>
                </a:lnTo>
                <a:lnTo>
                  <a:pt x="205481" y="225483"/>
                </a:lnTo>
                <a:cubicBezTo>
                  <a:pt x="574557" y="79948"/>
                  <a:pt x="976667" y="0"/>
                  <a:pt x="1397450" y="0"/>
                </a:cubicBezTo>
                <a:close/>
              </a:path>
            </a:pathLst>
          </a:custGeom>
          <a:solidFill>
            <a:srgbClr val="0872B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560491B8-B348-3204-CEAD-D5287DC8D8CC}"/>
              </a:ext>
            </a:extLst>
          </p:cNvPr>
          <p:cNvSpPr>
            <a:spLocks noGrp="1"/>
          </p:cNvSpPr>
          <p:nvPr>
            <p:ph type="pic" sz="quarter" idx="44"/>
          </p:nvPr>
        </p:nvSpPr>
        <p:spPr>
          <a:xfrm>
            <a:off x="2830166" y="178249"/>
            <a:ext cx="9189260" cy="6261065"/>
          </a:xfrm>
          <a:custGeom>
            <a:avLst/>
            <a:gdLst>
              <a:gd name="connsiteX0" fmla="*/ 1595069 w 9189260"/>
              <a:gd name="connsiteY0" fmla="*/ 5857984 h 6020628"/>
              <a:gd name="connsiteX1" fmla="*/ 1649562 w 9189260"/>
              <a:gd name="connsiteY1" fmla="*/ 6020628 h 6020628"/>
              <a:gd name="connsiteX2" fmla="*/ 1646313 w 9189260"/>
              <a:gd name="connsiteY2" fmla="*/ 6020628 h 6020628"/>
              <a:gd name="connsiteX3" fmla="*/ 1592542 w 9189260"/>
              <a:gd name="connsiteY3" fmla="*/ 5860139 h 6020628"/>
              <a:gd name="connsiteX4" fmla="*/ 1724142 w 9189260"/>
              <a:gd name="connsiteY4" fmla="*/ 5747948 h 6020628"/>
              <a:gd name="connsiteX5" fmla="*/ 1712028 w 9189260"/>
              <a:gd name="connsiteY5" fmla="*/ 5759606 h 6020628"/>
              <a:gd name="connsiteX6" fmla="*/ 1619766 w 9189260"/>
              <a:gd name="connsiteY6" fmla="*/ 5836930 h 6020628"/>
              <a:gd name="connsiteX7" fmla="*/ 2482651 w 9189260"/>
              <a:gd name="connsiteY7" fmla="*/ 5675819 h 6020628"/>
              <a:gd name="connsiteX8" fmla="*/ 2481269 w 9189260"/>
              <a:gd name="connsiteY8" fmla="*/ 5678090 h 6020628"/>
              <a:gd name="connsiteX9" fmla="*/ 2478321 w 9189260"/>
              <a:gd name="connsiteY9" fmla="*/ 5681789 h 6020628"/>
              <a:gd name="connsiteX10" fmla="*/ 1837832 w 9189260"/>
              <a:gd name="connsiteY10" fmla="*/ 5634948 h 6020628"/>
              <a:gd name="connsiteX11" fmla="*/ 1821464 w 9189260"/>
              <a:gd name="connsiteY11" fmla="*/ 5654290 h 6020628"/>
              <a:gd name="connsiteX12" fmla="*/ 1730802 w 9189260"/>
              <a:gd name="connsiteY12" fmla="*/ 5741539 h 6020628"/>
              <a:gd name="connsiteX13" fmla="*/ 2661152 w 9189260"/>
              <a:gd name="connsiteY13" fmla="*/ 5381520 h 6020628"/>
              <a:gd name="connsiteX14" fmla="*/ 2659332 w 9189260"/>
              <a:gd name="connsiteY14" fmla="*/ 5385582 h 6020628"/>
              <a:gd name="connsiteX15" fmla="*/ 2656936 w 9189260"/>
              <a:gd name="connsiteY15" fmla="*/ 5389517 h 6020628"/>
              <a:gd name="connsiteX16" fmla="*/ 2043506 w 9189260"/>
              <a:gd name="connsiteY16" fmla="*/ 5381340 h 6020628"/>
              <a:gd name="connsiteX17" fmla="*/ 2016416 w 9189260"/>
              <a:gd name="connsiteY17" fmla="*/ 5423921 h 6020628"/>
              <a:gd name="connsiteX18" fmla="*/ 1984874 w 9189260"/>
              <a:gd name="connsiteY18" fmla="*/ 5461194 h 6020628"/>
              <a:gd name="connsiteX19" fmla="*/ 2206796 w 9189260"/>
              <a:gd name="connsiteY19" fmla="*/ 5107131 h 6020628"/>
              <a:gd name="connsiteX20" fmla="*/ 2177689 w 9189260"/>
              <a:gd name="connsiteY20" fmla="*/ 5170425 h 6020628"/>
              <a:gd name="connsiteX21" fmla="*/ 2157018 w 9189260"/>
              <a:gd name="connsiteY21" fmla="*/ 5202916 h 6020628"/>
              <a:gd name="connsiteX22" fmla="*/ 2355482 w 9189260"/>
              <a:gd name="connsiteY22" fmla="*/ 4734544 h 6020628"/>
              <a:gd name="connsiteX23" fmla="*/ 2357897 w 9189260"/>
              <a:gd name="connsiteY23" fmla="*/ 4734598 h 6020628"/>
              <a:gd name="connsiteX24" fmla="*/ 2303138 w 9189260"/>
              <a:gd name="connsiteY24" fmla="*/ 4897627 h 6020628"/>
              <a:gd name="connsiteX25" fmla="*/ 2271039 w 9189260"/>
              <a:gd name="connsiteY25" fmla="*/ 4967429 h 6020628"/>
              <a:gd name="connsiteX26" fmla="*/ 2300705 w 9189260"/>
              <a:gd name="connsiteY26" fmla="*/ 4897627 h 6020628"/>
              <a:gd name="connsiteX27" fmla="*/ 0 w 9189260"/>
              <a:gd name="connsiteY27" fmla="*/ 0 h 6020628"/>
              <a:gd name="connsiteX28" fmla="*/ 2483660 w 9189260"/>
              <a:gd name="connsiteY28" fmla="*/ 0 h 6020628"/>
              <a:gd name="connsiteX29" fmla="*/ 3298846 w 9189260"/>
              <a:gd name="connsiteY29" fmla="*/ 0 h 6020628"/>
              <a:gd name="connsiteX30" fmla="*/ 8023246 w 9189260"/>
              <a:gd name="connsiteY30" fmla="*/ 0 h 6020628"/>
              <a:gd name="connsiteX31" fmla="*/ 9189260 w 9189260"/>
              <a:gd name="connsiteY31" fmla="*/ 1165679 h 6020628"/>
              <a:gd name="connsiteX32" fmla="*/ 9189260 w 9189260"/>
              <a:gd name="connsiteY32" fmla="*/ 6020628 h 6020628"/>
              <a:gd name="connsiteX33" fmla="*/ 4464860 w 9189260"/>
              <a:gd name="connsiteY33" fmla="*/ 6020628 h 6020628"/>
              <a:gd name="connsiteX34" fmla="*/ 4195861 w 9189260"/>
              <a:gd name="connsiteY34" fmla="*/ 6020628 h 6020628"/>
              <a:gd name="connsiteX35" fmla="*/ 2960425 w 9189260"/>
              <a:gd name="connsiteY35" fmla="*/ 6020628 h 6020628"/>
              <a:gd name="connsiteX36" fmla="*/ 2970417 w 9189260"/>
              <a:gd name="connsiteY36" fmla="*/ 6007159 h 6020628"/>
              <a:gd name="connsiteX37" fmla="*/ 3211043 w 9189260"/>
              <a:gd name="connsiteY37" fmla="*/ 5599449 h 6020628"/>
              <a:gd name="connsiteX38" fmla="*/ 3549857 w 9189260"/>
              <a:gd name="connsiteY38" fmla="*/ 3784366 h 6020628"/>
              <a:gd name="connsiteX39" fmla="*/ 2448106 w 9189260"/>
              <a:gd name="connsiteY39" fmla="*/ 4152255 h 6020628"/>
              <a:gd name="connsiteX40" fmla="*/ 2420988 w 9189260"/>
              <a:gd name="connsiteY40" fmla="*/ 4447968 h 6020628"/>
              <a:gd name="connsiteX41" fmla="*/ 2355479 w 9189260"/>
              <a:gd name="connsiteY41" fmla="*/ 4734544 h 6020628"/>
              <a:gd name="connsiteX42" fmla="*/ 1994731 w 9189260"/>
              <a:gd name="connsiteY42" fmla="*/ 4727235 h 6020628"/>
              <a:gd name="connsiteX43" fmla="*/ 768667 w 9189260"/>
              <a:gd name="connsiteY43" fmla="*/ 5903994 h 6020628"/>
              <a:gd name="connsiteX44" fmla="*/ 766150 w 9189260"/>
              <a:gd name="connsiteY44" fmla="*/ 6020628 h 6020628"/>
              <a:gd name="connsiteX45" fmla="*/ 2 w 9189260"/>
              <a:gd name="connsiteY45" fmla="*/ 6020628 h 6020628"/>
              <a:gd name="connsiteX46" fmla="*/ 41049 w 9189260"/>
              <a:gd name="connsiteY46" fmla="*/ 6005605 h 6020628"/>
              <a:gd name="connsiteX47" fmla="*/ 2026460 w 9189260"/>
              <a:gd name="connsiteY47" fmla="*/ 3010315 h 6020628"/>
              <a:gd name="connsiteX48" fmla="*/ 41049 w 9189260"/>
              <a:gd name="connsiteY48" fmla="*/ 15024 h 602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189260" h="6020628">
                <a:moveTo>
                  <a:pt x="1595069" y="5857984"/>
                </a:moveTo>
                <a:lnTo>
                  <a:pt x="1649562" y="6020628"/>
                </a:lnTo>
                <a:lnTo>
                  <a:pt x="1646313" y="6020628"/>
                </a:lnTo>
                <a:lnTo>
                  <a:pt x="1592542" y="5860139"/>
                </a:lnTo>
                <a:close/>
                <a:moveTo>
                  <a:pt x="1724142" y="5747948"/>
                </a:moveTo>
                <a:lnTo>
                  <a:pt x="1712028" y="5759606"/>
                </a:lnTo>
                <a:lnTo>
                  <a:pt x="1619766" y="5836930"/>
                </a:lnTo>
                <a:close/>
                <a:moveTo>
                  <a:pt x="2482651" y="5675819"/>
                </a:moveTo>
                <a:lnTo>
                  <a:pt x="2481269" y="5678090"/>
                </a:lnTo>
                <a:lnTo>
                  <a:pt x="2478321" y="5681789"/>
                </a:lnTo>
                <a:close/>
                <a:moveTo>
                  <a:pt x="1837832" y="5634948"/>
                </a:moveTo>
                <a:lnTo>
                  <a:pt x="1821464" y="5654290"/>
                </a:lnTo>
                <a:lnTo>
                  <a:pt x="1730802" y="5741539"/>
                </a:lnTo>
                <a:close/>
                <a:moveTo>
                  <a:pt x="2661152" y="5381520"/>
                </a:moveTo>
                <a:lnTo>
                  <a:pt x="2659332" y="5385582"/>
                </a:lnTo>
                <a:lnTo>
                  <a:pt x="2656936" y="5389517"/>
                </a:lnTo>
                <a:close/>
                <a:moveTo>
                  <a:pt x="2043506" y="5381340"/>
                </a:moveTo>
                <a:lnTo>
                  <a:pt x="2016416" y="5423921"/>
                </a:lnTo>
                <a:lnTo>
                  <a:pt x="1984874" y="5461194"/>
                </a:lnTo>
                <a:close/>
                <a:moveTo>
                  <a:pt x="2206796" y="5107131"/>
                </a:moveTo>
                <a:lnTo>
                  <a:pt x="2177689" y="5170425"/>
                </a:lnTo>
                <a:lnTo>
                  <a:pt x="2157018" y="5202916"/>
                </a:lnTo>
                <a:close/>
                <a:moveTo>
                  <a:pt x="2355482" y="4734544"/>
                </a:moveTo>
                <a:lnTo>
                  <a:pt x="2357897" y="4734598"/>
                </a:lnTo>
                <a:lnTo>
                  <a:pt x="2303138" y="4897627"/>
                </a:lnTo>
                <a:lnTo>
                  <a:pt x="2271039" y="4967429"/>
                </a:lnTo>
                <a:lnTo>
                  <a:pt x="2300705" y="4897627"/>
                </a:lnTo>
                <a:close/>
                <a:moveTo>
                  <a:pt x="0" y="0"/>
                </a:moveTo>
                <a:lnTo>
                  <a:pt x="2483660" y="0"/>
                </a:lnTo>
                <a:lnTo>
                  <a:pt x="3298846" y="0"/>
                </a:lnTo>
                <a:lnTo>
                  <a:pt x="8023246" y="0"/>
                </a:lnTo>
                <a:cubicBezTo>
                  <a:pt x="8667625" y="0"/>
                  <a:pt x="9189260" y="521488"/>
                  <a:pt x="9189260" y="1165679"/>
                </a:cubicBezTo>
                <a:lnTo>
                  <a:pt x="9189260" y="6020628"/>
                </a:lnTo>
                <a:lnTo>
                  <a:pt x="4464860" y="6020628"/>
                </a:lnTo>
                <a:lnTo>
                  <a:pt x="4195861" y="6020628"/>
                </a:lnTo>
                <a:lnTo>
                  <a:pt x="2960425" y="6020628"/>
                </a:lnTo>
                <a:lnTo>
                  <a:pt x="2970417" y="6007159"/>
                </a:lnTo>
                <a:cubicBezTo>
                  <a:pt x="3059309" y="5878108"/>
                  <a:pt x="3139747" y="5741976"/>
                  <a:pt x="3211043" y="5599449"/>
                </a:cubicBezTo>
                <a:cubicBezTo>
                  <a:pt x="3496230" y="5029344"/>
                  <a:pt x="3610795" y="4403201"/>
                  <a:pt x="3549857" y="3784366"/>
                </a:cubicBezTo>
                <a:lnTo>
                  <a:pt x="2448106" y="4152255"/>
                </a:lnTo>
                <a:cubicBezTo>
                  <a:pt x="2445668" y="4252146"/>
                  <a:pt x="2436527" y="4350819"/>
                  <a:pt x="2420988" y="4447968"/>
                </a:cubicBezTo>
                <a:lnTo>
                  <a:pt x="2355479" y="4734544"/>
                </a:lnTo>
                <a:lnTo>
                  <a:pt x="1994731" y="4727235"/>
                </a:lnTo>
                <a:cubicBezTo>
                  <a:pt x="1797293" y="5290031"/>
                  <a:pt x="1339041" y="5728576"/>
                  <a:pt x="768667" y="5903994"/>
                </a:cubicBezTo>
                <a:lnTo>
                  <a:pt x="766150" y="6020628"/>
                </a:lnTo>
                <a:lnTo>
                  <a:pt x="2" y="6020628"/>
                </a:lnTo>
                <a:lnTo>
                  <a:pt x="41049" y="6005605"/>
                </a:lnTo>
                <a:cubicBezTo>
                  <a:pt x="1207792" y="5512114"/>
                  <a:pt x="2026460" y="4356819"/>
                  <a:pt x="2026460" y="3010315"/>
                </a:cubicBezTo>
                <a:cubicBezTo>
                  <a:pt x="2026460" y="1663810"/>
                  <a:pt x="1207792" y="508515"/>
                  <a:pt x="41049" y="15024"/>
                </a:cubicBez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0" name="Text Placeholder 23">
            <a:extLst>
              <a:ext uri="{FF2B5EF4-FFF2-40B4-BE49-F238E27FC236}">
                <a16:creationId xmlns:a16="http://schemas.microsoft.com/office/drawing/2014/main" id="{BE8EAB53-BF68-9C68-FA62-22394185DA73}"/>
              </a:ext>
            </a:extLst>
          </p:cNvPr>
          <p:cNvSpPr>
            <a:spLocks noGrp="1"/>
          </p:cNvSpPr>
          <p:nvPr>
            <p:ph type="body" sz="quarter" idx="13" hasCustomPrompt="1"/>
          </p:nvPr>
        </p:nvSpPr>
        <p:spPr>
          <a:xfrm>
            <a:off x="0" y="2026920"/>
            <a:ext cx="4386204" cy="2176132"/>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11" name="Text Placeholder 23">
            <a:extLst>
              <a:ext uri="{FF2B5EF4-FFF2-40B4-BE49-F238E27FC236}">
                <a16:creationId xmlns:a16="http://schemas.microsoft.com/office/drawing/2014/main" id="{7F98E1EE-3061-82D3-24C9-76C2FB6211BB}"/>
              </a:ext>
            </a:extLst>
          </p:cNvPr>
          <p:cNvSpPr>
            <a:spLocks noGrp="1"/>
          </p:cNvSpPr>
          <p:nvPr>
            <p:ph type="body" sz="quarter" idx="43" hasCustomPrompt="1"/>
          </p:nvPr>
        </p:nvSpPr>
        <p:spPr>
          <a:xfrm>
            <a:off x="0" y="4608952"/>
            <a:ext cx="4386204" cy="911903"/>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8" name="Freeform 17">
            <a:extLst>
              <a:ext uri="{FF2B5EF4-FFF2-40B4-BE49-F238E27FC236}">
                <a16:creationId xmlns:a16="http://schemas.microsoft.com/office/drawing/2014/main" id="{57FD81CA-B3BD-6E7C-B597-43305D07AA63}"/>
              </a:ext>
            </a:extLst>
          </p:cNvPr>
          <p:cNvSpPr/>
          <p:nvPr/>
        </p:nvSpPr>
        <p:spPr>
          <a:xfrm>
            <a:off x="4216716" y="5153231"/>
            <a:ext cx="1306500" cy="1646974"/>
          </a:xfrm>
          <a:custGeom>
            <a:avLst/>
            <a:gdLst>
              <a:gd name="connsiteX0" fmla="*/ 509797 w 509796"/>
              <a:gd name="connsiteY0" fmla="*/ 4753 h 642649"/>
              <a:gd name="connsiteX1" fmla="*/ 297698 w 509796"/>
              <a:gd name="connsiteY1" fmla="*/ 0 h 642649"/>
              <a:gd name="connsiteX2" fmla="*/ 0 w 509796"/>
              <a:gd name="connsiteY2" fmla="*/ 438256 h 642649"/>
              <a:gd name="connsiteX3" fmla="*/ 68480 w 509796"/>
              <a:gd name="connsiteY3" fmla="*/ 642649 h 642649"/>
              <a:gd name="connsiteX4" fmla="*/ 208294 w 509796"/>
              <a:gd name="connsiteY4" fmla="*/ 529520 h 642649"/>
              <a:gd name="connsiteX5" fmla="*/ 509797 w 509796"/>
              <a:gd name="connsiteY5" fmla="*/ 4753 h 64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796" h="642649">
                <a:moveTo>
                  <a:pt x="509797" y="4753"/>
                </a:moveTo>
                <a:lnTo>
                  <a:pt x="297698" y="0"/>
                </a:lnTo>
                <a:cubicBezTo>
                  <a:pt x="247290" y="172070"/>
                  <a:pt x="143618" y="326078"/>
                  <a:pt x="0" y="438256"/>
                </a:cubicBezTo>
                <a:lnTo>
                  <a:pt x="68480" y="642649"/>
                </a:lnTo>
                <a:cubicBezTo>
                  <a:pt x="117938" y="609376"/>
                  <a:pt x="164543" y="571350"/>
                  <a:pt x="208294" y="529520"/>
                </a:cubicBezTo>
                <a:cubicBezTo>
                  <a:pt x="358570" y="385019"/>
                  <a:pt x="462241" y="203442"/>
                  <a:pt x="509797" y="4753"/>
                </a:cubicBezTo>
                <a:close/>
              </a:path>
            </a:pathLst>
          </a:custGeom>
          <a:solidFill>
            <a:srgbClr val="010101"/>
          </a:solidFill>
          <a:ln w="9504" cap="flat">
            <a:noFill/>
            <a:prstDash val="solid"/>
            <a:miter/>
          </a:ln>
        </p:spPr>
        <p:txBody>
          <a:bodyPr rtlCol="0" anchor="ctr"/>
          <a:lstStyle/>
          <a:p>
            <a:endParaRPr lang="en-US"/>
          </a:p>
        </p:txBody>
      </p:sp>
      <p:grpSp>
        <p:nvGrpSpPr>
          <p:cNvPr id="28" name="Group 27">
            <a:extLst>
              <a:ext uri="{FF2B5EF4-FFF2-40B4-BE49-F238E27FC236}">
                <a16:creationId xmlns:a16="http://schemas.microsoft.com/office/drawing/2014/main" id="{F07ADA68-A2EF-5910-945D-71FF030EE6D0}"/>
              </a:ext>
            </a:extLst>
          </p:cNvPr>
          <p:cNvGrpSpPr/>
          <p:nvPr userDrawn="1"/>
        </p:nvGrpSpPr>
        <p:grpSpPr>
          <a:xfrm>
            <a:off x="3378823" y="4203052"/>
            <a:ext cx="2808668" cy="2656547"/>
            <a:chOff x="3378823" y="4203052"/>
            <a:chExt cx="2808668" cy="2656547"/>
          </a:xfrm>
        </p:grpSpPr>
        <p:sp>
          <p:nvSpPr>
            <p:cNvPr id="25" name="Freeform 24">
              <a:extLst>
                <a:ext uri="{FF2B5EF4-FFF2-40B4-BE49-F238E27FC236}">
                  <a16:creationId xmlns:a16="http://schemas.microsoft.com/office/drawing/2014/main" id="{FB66A9E1-DB91-09BD-82DF-DF2444161598}"/>
                </a:ext>
              </a:extLst>
            </p:cNvPr>
            <p:cNvSpPr/>
            <p:nvPr userDrawn="1"/>
          </p:nvSpPr>
          <p:spPr>
            <a:xfrm>
              <a:off x="4389781" y="4203052"/>
              <a:ext cx="1797710" cy="2656546"/>
            </a:xfrm>
            <a:custGeom>
              <a:avLst/>
              <a:gdLst>
                <a:gd name="connsiteX0" fmla="*/ 1781816 w 1797710"/>
                <a:gd name="connsiteY0" fmla="*/ 0 h 2656546"/>
                <a:gd name="connsiteX1" fmla="*/ 1443002 w 1797710"/>
                <a:gd name="connsiteY1" fmla="*/ 1815083 h 2656546"/>
                <a:gd name="connsiteX2" fmla="*/ 911018 w 1797710"/>
                <a:gd name="connsiteY2" fmla="*/ 2588018 h 2656546"/>
                <a:gd name="connsiteX3" fmla="*/ 843309 w 1797710"/>
                <a:gd name="connsiteY3" fmla="*/ 2656546 h 2656546"/>
                <a:gd name="connsiteX4" fmla="*/ 19807 w 1797710"/>
                <a:gd name="connsiteY4" fmla="*/ 2656546 h 2656546"/>
                <a:gd name="connsiteX5" fmla="*/ 0 w 1797710"/>
                <a:gd name="connsiteY5" fmla="*/ 2597155 h 2656546"/>
                <a:gd name="connsiteX6" fmla="*/ 358314 w 1797710"/>
                <a:gd name="connsiteY6" fmla="*/ 2307226 h 2656546"/>
                <a:gd name="connsiteX7" fmla="*/ 1131003 w 1797710"/>
                <a:gd name="connsiteY7" fmla="*/ 962361 h 2656546"/>
                <a:gd name="connsiteX8" fmla="*/ 587438 w 1797710"/>
                <a:gd name="connsiteY8" fmla="*/ 950178 h 2656546"/>
                <a:gd name="connsiteX9" fmla="*/ 680065 w 1797710"/>
                <a:gd name="connsiteY9" fmla="*/ 367889 h 265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7710" h="2656546">
                  <a:moveTo>
                    <a:pt x="1781816" y="0"/>
                  </a:moveTo>
                  <a:cubicBezTo>
                    <a:pt x="1842754" y="618835"/>
                    <a:pt x="1728189" y="1244978"/>
                    <a:pt x="1443002" y="1815083"/>
                  </a:cubicBezTo>
                  <a:cubicBezTo>
                    <a:pt x="1300409" y="2100137"/>
                    <a:pt x="1121252" y="2359609"/>
                    <a:pt x="911018" y="2588018"/>
                  </a:cubicBezTo>
                  <a:lnTo>
                    <a:pt x="843309" y="2656546"/>
                  </a:lnTo>
                  <a:lnTo>
                    <a:pt x="19807" y="2656546"/>
                  </a:lnTo>
                  <a:lnTo>
                    <a:pt x="0" y="2597155"/>
                  </a:lnTo>
                  <a:cubicBezTo>
                    <a:pt x="126751" y="2511880"/>
                    <a:pt x="246190" y="2414428"/>
                    <a:pt x="358314" y="2307226"/>
                  </a:cubicBezTo>
                  <a:cubicBezTo>
                    <a:pt x="745877" y="1936901"/>
                    <a:pt x="1009127" y="1471557"/>
                    <a:pt x="1131003" y="962361"/>
                  </a:cubicBezTo>
                  <a:lnTo>
                    <a:pt x="587438" y="950178"/>
                  </a:lnTo>
                  <a:cubicBezTo>
                    <a:pt x="643501" y="762579"/>
                    <a:pt x="675188" y="567671"/>
                    <a:pt x="680065" y="367889"/>
                  </a:cubicBezTo>
                  <a:close/>
                </a:path>
              </a:pathLst>
            </a:custGeom>
            <a:solidFill>
              <a:srgbClr val="2BACE2"/>
            </a:solidFill>
            <a:ln w="9504" cap="flat">
              <a:noFill/>
              <a:prstDash val="solid"/>
              <a:miter/>
            </a:ln>
          </p:spPr>
          <p:txBody>
            <a:bodyPr wrap="square" rtlCol="0" anchor="ctr">
              <a:noAutofit/>
            </a:bodyPr>
            <a:lstStyle/>
            <a:p>
              <a:endParaRPr lang="en-US"/>
            </a:p>
          </p:txBody>
        </p:sp>
        <p:sp>
          <p:nvSpPr>
            <p:cNvPr id="27" name="Freeform 26">
              <a:extLst>
                <a:ext uri="{FF2B5EF4-FFF2-40B4-BE49-F238E27FC236}">
                  <a16:creationId xmlns:a16="http://schemas.microsoft.com/office/drawing/2014/main" id="{24335687-97CA-A95F-AB6D-268C7A83E45E}"/>
                </a:ext>
              </a:extLst>
            </p:cNvPr>
            <p:cNvSpPr/>
            <p:nvPr/>
          </p:nvSpPr>
          <p:spPr>
            <a:xfrm>
              <a:off x="3378823" y="5145922"/>
              <a:ext cx="1598399" cy="1713677"/>
            </a:xfrm>
            <a:custGeom>
              <a:avLst/>
              <a:gdLst>
                <a:gd name="connsiteX0" fmla="*/ 1237648 w 1598399"/>
                <a:gd name="connsiteY0" fmla="*/ 0 h 1713677"/>
                <a:gd name="connsiteX1" fmla="*/ 1598399 w 1598399"/>
                <a:gd name="connsiteY1" fmla="*/ 7309 h 1713677"/>
                <a:gd name="connsiteX2" fmla="*/ 835459 w 1598399"/>
                <a:gd name="connsiteY2" fmla="*/ 1132904 h 1713677"/>
                <a:gd name="connsiteX3" fmla="*/ 1010961 w 1598399"/>
                <a:gd name="connsiteY3" fmla="*/ 1656720 h 1713677"/>
                <a:gd name="connsiteX4" fmla="*/ 917127 w 1598399"/>
                <a:gd name="connsiteY4" fmla="*/ 1713677 h 1713677"/>
                <a:gd name="connsiteX5" fmla="*/ 0 w 1598399"/>
                <a:gd name="connsiteY5" fmla="*/ 1713677 h 1713677"/>
                <a:gd name="connsiteX6" fmla="*/ 11583 w 1598399"/>
                <a:gd name="connsiteY6" fmla="*/ 1176759 h 1713677"/>
                <a:gd name="connsiteX7" fmla="*/ 1237648 w 1598399"/>
                <a:gd name="connsiteY7" fmla="*/ 0 h 1713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8399" h="1713677">
                  <a:moveTo>
                    <a:pt x="1237648" y="0"/>
                  </a:moveTo>
                  <a:lnTo>
                    <a:pt x="1598399" y="7309"/>
                  </a:lnTo>
                  <a:cubicBezTo>
                    <a:pt x="1469211" y="448288"/>
                    <a:pt x="1203522" y="842978"/>
                    <a:pt x="835459" y="1132904"/>
                  </a:cubicBezTo>
                  <a:lnTo>
                    <a:pt x="1010961" y="1656720"/>
                  </a:lnTo>
                  <a:lnTo>
                    <a:pt x="917127" y="1713677"/>
                  </a:lnTo>
                  <a:lnTo>
                    <a:pt x="0" y="1713677"/>
                  </a:lnTo>
                  <a:lnTo>
                    <a:pt x="11583" y="1176759"/>
                  </a:lnTo>
                  <a:cubicBezTo>
                    <a:pt x="581958" y="1001341"/>
                    <a:pt x="1040210" y="562796"/>
                    <a:pt x="1237648" y="0"/>
                  </a:cubicBezTo>
                  <a:close/>
                </a:path>
              </a:pathLst>
            </a:custGeom>
            <a:solidFill>
              <a:srgbClr val="06A64F"/>
            </a:solidFill>
            <a:ln w="9504" cap="flat">
              <a:noFill/>
              <a:prstDash val="solid"/>
              <a:miter/>
            </a:ln>
          </p:spPr>
          <p:txBody>
            <a:bodyPr wrap="square" rtlCol="0" anchor="ctr">
              <a:noAutofit/>
            </a:bodyPr>
            <a:lstStyle/>
            <a:p>
              <a:endParaRPr lang="en-US"/>
            </a:p>
          </p:txBody>
        </p:sp>
        <p:sp>
          <p:nvSpPr>
            <p:cNvPr id="19" name="Freeform 18">
              <a:extLst>
                <a:ext uri="{FF2B5EF4-FFF2-40B4-BE49-F238E27FC236}">
                  <a16:creationId xmlns:a16="http://schemas.microsoft.com/office/drawing/2014/main" id="{079F0335-27B7-3B15-197B-A5EBBCE8820B}"/>
                </a:ext>
              </a:extLst>
            </p:cNvPr>
            <p:cNvSpPr/>
            <p:nvPr/>
          </p:nvSpPr>
          <p:spPr>
            <a:xfrm>
              <a:off x="4216716" y="5153234"/>
              <a:ext cx="1306500" cy="1646974"/>
            </a:xfrm>
            <a:custGeom>
              <a:avLst/>
              <a:gdLst>
                <a:gd name="connsiteX0" fmla="*/ 509797 w 509796"/>
                <a:gd name="connsiteY0" fmla="*/ 4753 h 642649"/>
                <a:gd name="connsiteX1" fmla="*/ 297698 w 509796"/>
                <a:gd name="connsiteY1" fmla="*/ 0 h 642649"/>
                <a:gd name="connsiteX2" fmla="*/ 0 w 509796"/>
                <a:gd name="connsiteY2" fmla="*/ 438256 h 642649"/>
                <a:gd name="connsiteX3" fmla="*/ 68480 w 509796"/>
                <a:gd name="connsiteY3" fmla="*/ 642649 h 642649"/>
                <a:gd name="connsiteX4" fmla="*/ 208294 w 509796"/>
                <a:gd name="connsiteY4" fmla="*/ 529520 h 642649"/>
                <a:gd name="connsiteX5" fmla="*/ 509797 w 509796"/>
                <a:gd name="connsiteY5" fmla="*/ 4753 h 64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796" h="642649">
                  <a:moveTo>
                    <a:pt x="509797" y="4753"/>
                  </a:moveTo>
                  <a:lnTo>
                    <a:pt x="297698" y="0"/>
                  </a:lnTo>
                  <a:cubicBezTo>
                    <a:pt x="247290" y="172070"/>
                    <a:pt x="143618" y="326078"/>
                    <a:pt x="0" y="438256"/>
                  </a:cubicBezTo>
                  <a:lnTo>
                    <a:pt x="68480" y="642649"/>
                  </a:lnTo>
                  <a:cubicBezTo>
                    <a:pt x="117938" y="609376"/>
                    <a:pt x="164543" y="571350"/>
                    <a:pt x="208294" y="529520"/>
                  </a:cubicBezTo>
                  <a:cubicBezTo>
                    <a:pt x="358570" y="385019"/>
                    <a:pt x="462241" y="203442"/>
                    <a:pt x="509797" y="4753"/>
                  </a:cubicBezTo>
                  <a:close/>
                </a:path>
              </a:pathLst>
            </a:custGeom>
            <a:solidFill>
              <a:srgbClr val="2AC3E6"/>
            </a:solidFill>
            <a:ln w="9504" cap="flat">
              <a:noFill/>
              <a:prstDash val="solid"/>
              <a:miter/>
            </a:ln>
          </p:spPr>
          <p:txBody>
            <a:bodyPr rtlCol="0" anchor="ctr"/>
            <a:lstStyle/>
            <a:p>
              <a:endParaRPr lang="en-US"/>
            </a:p>
          </p:txBody>
        </p:sp>
      </p:grpSp>
    </p:spTree>
    <p:extLst>
      <p:ext uri="{BB962C8B-B14F-4D97-AF65-F5344CB8AC3E}">
        <p14:creationId xmlns:p14="http://schemas.microsoft.com/office/powerpoint/2010/main" val="1320371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0872B5"/>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9608194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27697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0872B5"/>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3386904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EB8210E-4D8B-0597-3803-126D67D841DF}"/>
              </a:ext>
            </a:extLst>
          </p:cNvPr>
          <p:cNvSpPr/>
          <p:nvPr userDrawn="1"/>
        </p:nvSpPr>
        <p:spPr>
          <a:xfrm>
            <a:off x="-2" y="0"/>
            <a:ext cx="12192000" cy="6858001"/>
          </a:xfrm>
          <a:prstGeom prst="rect">
            <a:avLst/>
          </a:prstGeom>
          <a:solidFill>
            <a:srgbClr val="EE17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8B538DB-2405-D762-002E-0B1A07703770}"/>
              </a:ext>
            </a:extLst>
          </p:cNvPr>
          <p:cNvSpPr/>
          <p:nvPr userDrawn="1"/>
        </p:nvSpPr>
        <p:spPr>
          <a:xfrm>
            <a:off x="586899" y="491138"/>
            <a:ext cx="4309564" cy="4708981"/>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b="0" i="0" dirty="0">
                <a:solidFill>
                  <a:schemeClr val="bg1"/>
                </a:solidFill>
                <a:latin typeface="+mn-lt"/>
                <a:ea typeface="Quattrocento Sans"/>
                <a:cs typeface="Calibri" panose="020F0502020204030204" pitchFamily="34" charset="0"/>
                <a:sym typeface="Quattrocento Sans"/>
              </a:rPr>
              <a:t>ICONS</a:t>
            </a:r>
            <a:r>
              <a:rPr lang="en-IE" sz="3600" b="0" i="0" baseline="0" dirty="0">
                <a:solidFill>
                  <a:schemeClr val="bg1"/>
                </a:solidFill>
                <a:latin typeface="+mn-lt"/>
                <a:ea typeface="Quattrocento Sans"/>
                <a:cs typeface="Calibri" panose="020F0502020204030204" pitchFamily="34" charset="0"/>
                <a:sym typeface="Quattrocento Sans"/>
              </a:rPr>
              <a:t> WHICH CAN BE USED WITHIN THE PEAK</a:t>
            </a:r>
          </a:p>
          <a:p>
            <a:pPr marL="0" lvl="0" indent="0" algn="l" rtl="0">
              <a:spcBef>
                <a:spcPts val="0"/>
              </a:spcBef>
              <a:spcAft>
                <a:spcPts val="0"/>
              </a:spcAft>
              <a:buClr>
                <a:schemeClr val="dk1"/>
              </a:buClr>
              <a:buSzPts val="1100"/>
              <a:buFont typeface="Arial"/>
              <a:buNone/>
            </a:pPr>
            <a:r>
              <a:rPr lang="en-IE" sz="3600" b="0" i="0" baseline="0" dirty="0">
                <a:solidFill>
                  <a:schemeClr val="bg1"/>
                </a:solidFill>
                <a:latin typeface="+mn-lt"/>
                <a:ea typeface="Quattrocento Sans"/>
                <a:cs typeface="Calibri" panose="020F0502020204030204" pitchFamily="34" charset="0"/>
                <a:sym typeface="Quattrocento Sans"/>
              </a:rPr>
              <a:t>POWERPOINT</a:t>
            </a:r>
          </a:p>
          <a:p>
            <a:pPr marL="0" lvl="0" indent="0" algn="l" rtl="0">
              <a:spcBef>
                <a:spcPts val="0"/>
              </a:spcBef>
              <a:spcAft>
                <a:spcPts val="0"/>
              </a:spcAft>
              <a:buClr>
                <a:schemeClr val="dk1"/>
              </a:buClr>
              <a:buSzPts val="1100"/>
              <a:buFont typeface="Arial"/>
              <a:buNone/>
            </a:pPr>
            <a:endParaRPr lang="en-IE" sz="3600" b="0" i="0" dirty="0">
              <a:solidFill>
                <a:schemeClr val="bg1"/>
              </a:solidFill>
              <a:latin typeface="+mn-lt"/>
              <a:ea typeface="Quattrocento Sans"/>
              <a:cs typeface="Calibri" panose="020F0502020204030204" pitchFamily="34" charset="0"/>
              <a:sym typeface="Quattrocento Sans"/>
            </a:endParaRPr>
          </a:p>
          <a:p>
            <a:pPr marL="52388" lvl="0" indent="0" algn="l" rtl="0">
              <a:spcBef>
                <a:spcPts val="0"/>
              </a:spcBef>
              <a:spcAft>
                <a:spcPts val="0"/>
              </a:spcAft>
              <a:buClr>
                <a:schemeClr val="dk1"/>
              </a:buClr>
              <a:buSzPts val="900"/>
              <a:buFont typeface="Quattrocento Sans"/>
              <a:buNone/>
              <a:tabLst/>
            </a:pPr>
            <a:r>
              <a:rPr lang="en-IE" sz="2400" b="0" i="0" dirty="0">
                <a:solidFill>
                  <a:schemeClr val="bg1"/>
                </a:solidFill>
                <a:latin typeface="+mn-lt"/>
                <a:ea typeface="Quattrocento Sans"/>
                <a:cs typeface="Calibri" panose="020F0502020204030204" pitchFamily="34" charset="0"/>
                <a:sym typeface="Quattrocento Sans"/>
              </a:rPr>
              <a:t>Resize them without losing quality.</a:t>
            </a:r>
            <a:r>
              <a:rPr lang="en-IE" sz="2400" b="0" i="0" baseline="0" dirty="0">
                <a:solidFill>
                  <a:schemeClr val="bg1"/>
                </a:solidFill>
                <a:latin typeface="+mn-lt"/>
                <a:ea typeface="Quattrocento Sans"/>
                <a:cs typeface="Calibri" panose="020F0502020204030204" pitchFamily="34" charset="0"/>
                <a:sym typeface="Quattrocento Sans"/>
              </a:rPr>
              <a:t> </a:t>
            </a:r>
            <a:r>
              <a:rPr lang="en-IE" sz="2400" b="0" i="0" dirty="0">
                <a:solidFill>
                  <a:schemeClr val="bg1"/>
                </a:solidFill>
                <a:latin typeface="+mn-lt"/>
                <a:ea typeface="Quattrocento Sans"/>
                <a:cs typeface="Calibri" panose="020F0502020204030204" pitchFamily="34" charset="0"/>
                <a:sym typeface="Quattrocento Sans"/>
              </a:rPr>
              <a:t> Change line colour, width and style.</a:t>
            </a:r>
            <a:r>
              <a:rPr lang="en-IE" sz="2400" b="0" i="0" baseline="0" dirty="0">
                <a:solidFill>
                  <a:schemeClr val="bg1"/>
                </a:solidFill>
                <a:latin typeface="+mn-lt"/>
                <a:ea typeface="Quattrocento Sans"/>
                <a:cs typeface="Calibri" panose="020F0502020204030204" pitchFamily="34" charset="0"/>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b="0" i="0" baseline="0" dirty="0">
              <a:solidFill>
                <a:schemeClr val="bg1"/>
              </a:solidFill>
              <a:latin typeface="+mn-lt"/>
              <a:ea typeface="Quattrocento Sans"/>
              <a:cs typeface="Calibri" panose="020F0502020204030204" pitchFamily="34" charset="0"/>
              <a:sym typeface="Quattrocento Sans"/>
            </a:endParaRPr>
          </a:p>
          <a:p>
            <a:pPr marL="52388" lvl="0" indent="0" algn="l" rtl="0">
              <a:spcBef>
                <a:spcPts val="0"/>
              </a:spcBef>
              <a:spcAft>
                <a:spcPts val="0"/>
              </a:spcAft>
              <a:buClr>
                <a:schemeClr val="dk1"/>
              </a:buClr>
              <a:buSzPts val="900"/>
              <a:buFont typeface="Quattrocento Sans"/>
              <a:buNone/>
              <a:tabLst/>
            </a:pPr>
            <a:r>
              <a:rPr lang="en" sz="2400" b="0" i="0" dirty="0">
                <a:solidFill>
                  <a:schemeClr val="bg1"/>
                </a:solidFill>
                <a:latin typeface="+mn-lt"/>
                <a:ea typeface="Quattrocento Sans"/>
                <a:cs typeface="Calibri" panose="020F0502020204030204" pitchFamily="34" charset="0"/>
                <a:sym typeface="Quattrocento Sans"/>
              </a:rPr>
              <a:t>Isn’t that nice? :)</a:t>
            </a:r>
          </a:p>
        </p:txBody>
      </p:sp>
      <p:sp>
        <p:nvSpPr>
          <p:cNvPr id="4" name="Rectangle 3">
            <a:extLst>
              <a:ext uri="{FF2B5EF4-FFF2-40B4-BE49-F238E27FC236}">
                <a16:creationId xmlns:a16="http://schemas.microsoft.com/office/drawing/2014/main" id="{EFCB5B83-BDAE-4B1A-2DCE-5AFFFAE7D430}"/>
              </a:ext>
            </a:extLst>
          </p:cNvPr>
          <p:cNvSpPr/>
          <p:nvPr userDrawn="1"/>
        </p:nvSpPr>
        <p:spPr>
          <a:xfrm>
            <a:off x="-2"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5" name="Straight Connector 4">
            <a:extLst>
              <a:ext uri="{FF2B5EF4-FFF2-40B4-BE49-F238E27FC236}">
                <a16:creationId xmlns:a16="http://schemas.microsoft.com/office/drawing/2014/main" id="{1CDEF31D-0E43-4899-26D8-FBC2C3C97C62}"/>
              </a:ext>
            </a:extLst>
          </p:cNvPr>
          <p:cNvCxnSpPr/>
          <p:nvPr userDrawn="1"/>
        </p:nvCxnSpPr>
        <p:spPr>
          <a:xfrm flipH="1">
            <a:off x="0"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74CFD34-1E46-9F03-B850-5439AEB6B19B}"/>
              </a:ext>
            </a:extLst>
          </p:cNvPr>
          <p:cNvCxnSpPr/>
          <p:nvPr userDrawn="1"/>
        </p:nvCxnSpPr>
        <p:spPr>
          <a:xfrm>
            <a:off x="5145816"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FF9933"/>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1687306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634365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FF9933"/>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3084016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428625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FCB913"/>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42846926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02728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FCB913"/>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4964945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D11C5F"/>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0061656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31507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D11C5F"/>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42795237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1C94CA"/>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9927142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7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63246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1C94CA"/>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1004353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24802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01A54E"/>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4921124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05AAA3"/>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2213786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01">
    <p:spTree>
      <p:nvGrpSpPr>
        <p:cNvPr id="1" name=""/>
        <p:cNvGrpSpPr/>
        <p:nvPr/>
      </p:nvGrpSpPr>
      <p:grpSpPr>
        <a:xfrm>
          <a:off x="0" y="0"/>
          <a:ext cx="0" cy="0"/>
          <a:chOff x="0" y="0"/>
          <a:chExt cx="0" cy="0"/>
        </a:xfrm>
      </p:grpSpPr>
      <p:sp>
        <p:nvSpPr>
          <p:cNvPr id="178" name="Freeform 177">
            <a:extLst>
              <a:ext uri="{FF2B5EF4-FFF2-40B4-BE49-F238E27FC236}">
                <a16:creationId xmlns:a16="http://schemas.microsoft.com/office/drawing/2014/main" id="{D3659C8F-DA1E-110E-3A20-DD6AD07FC5C5}"/>
              </a:ext>
            </a:extLst>
          </p:cNvPr>
          <p:cNvSpPr/>
          <p:nvPr userDrawn="1"/>
        </p:nvSpPr>
        <p:spPr>
          <a:xfrm>
            <a:off x="0" y="2727436"/>
            <a:ext cx="12172692" cy="33729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0872B5"/>
          </a:solidFill>
          <a:ln w="30808" cap="flat">
            <a:noFill/>
            <a:prstDash val="solid"/>
            <a:miter/>
          </a:ln>
        </p:spPr>
        <p:txBody>
          <a:bodyPr rtlCol="0" anchor="ctr"/>
          <a:lstStyle/>
          <a:p>
            <a:endParaRPr lang="en-US" sz="2069"/>
          </a:p>
        </p:txBody>
      </p:sp>
      <p:sp>
        <p:nvSpPr>
          <p:cNvPr id="179" name="Text Placeholder 32">
            <a:extLst>
              <a:ext uri="{FF2B5EF4-FFF2-40B4-BE49-F238E27FC236}">
                <a16:creationId xmlns:a16="http://schemas.microsoft.com/office/drawing/2014/main" id="{8203FC12-B9A3-8C1B-21A1-30DB322BD123}"/>
              </a:ext>
            </a:extLst>
          </p:cNvPr>
          <p:cNvSpPr>
            <a:spLocks noGrp="1"/>
          </p:cNvSpPr>
          <p:nvPr>
            <p:ph type="body" sz="quarter" idx="16" hasCustomPrompt="1"/>
          </p:nvPr>
        </p:nvSpPr>
        <p:spPr>
          <a:xfrm>
            <a:off x="576692" y="4062591"/>
            <a:ext cx="3354126" cy="1008397"/>
          </a:xfrm>
          <a:prstGeom prst="rect">
            <a:avLst/>
          </a:prstGeom>
        </p:spPr>
        <p:txBody>
          <a:bodyPr anchor="t">
            <a:noAutofit/>
          </a:bodyPr>
          <a:lstStyle>
            <a:lvl1pPr marL="0" indent="0" algn="l">
              <a:lnSpc>
                <a:spcPts val="3954"/>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DARE</a:t>
            </a:r>
            <a:endParaRPr lang="en-US" dirty="0"/>
          </a:p>
        </p:txBody>
      </p:sp>
      <p:sp>
        <p:nvSpPr>
          <p:cNvPr id="180" name="Text Placeholder 32">
            <a:extLst>
              <a:ext uri="{FF2B5EF4-FFF2-40B4-BE49-F238E27FC236}">
                <a16:creationId xmlns:a16="http://schemas.microsoft.com/office/drawing/2014/main" id="{61D4901D-361C-9AFB-6BA3-9AB62FC92669}"/>
              </a:ext>
            </a:extLst>
          </p:cNvPr>
          <p:cNvSpPr>
            <a:spLocks noGrp="1"/>
          </p:cNvSpPr>
          <p:nvPr>
            <p:ph type="body" sz="quarter" idx="19" hasCustomPrompt="1"/>
          </p:nvPr>
        </p:nvSpPr>
        <p:spPr>
          <a:xfrm>
            <a:off x="618817" y="3372128"/>
            <a:ext cx="3311988" cy="533188"/>
          </a:xfrm>
          <a:prstGeom prst="rect">
            <a:avLst/>
          </a:prstGeom>
        </p:spPr>
        <p:txBody>
          <a:bodyPr anchor="t">
            <a:noAutofit/>
          </a:bodyPr>
          <a:lstStyle>
            <a:lvl1pPr marL="0" indent="0" algn="l">
              <a:lnSpc>
                <a:spcPct val="100000"/>
              </a:lnSpc>
              <a:spcBef>
                <a:spcPts val="0"/>
              </a:spcBef>
              <a:buNone/>
              <a:defRPr sz="3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Your guide to </a:t>
            </a:r>
          </a:p>
        </p:txBody>
      </p:sp>
      <p:sp>
        <p:nvSpPr>
          <p:cNvPr id="181" name="Freeform 180">
            <a:extLst>
              <a:ext uri="{FF2B5EF4-FFF2-40B4-BE49-F238E27FC236}">
                <a16:creationId xmlns:a16="http://schemas.microsoft.com/office/drawing/2014/main" id="{8BAF0647-3D6F-E695-EE86-F4B5B620E413}"/>
              </a:ext>
            </a:extLst>
          </p:cNvPr>
          <p:cNvSpPr/>
          <p:nvPr userDrawn="1"/>
        </p:nvSpPr>
        <p:spPr>
          <a:xfrm>
            <a:off x="12192000" y="153500"/>
            <a:ext cx="3690980" cy="7687732"/>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BEBEB"/>
          </a:solidFill>
          <a:ln w="30808" cap="flat">
            <a:noFill/>
            <a:prstDash val="solid"/>
            <a:miter/>
          </a:ln>
        </p:spPr>
        <p:txBody>
          <a:bodyPr rtlCol="0" anchor="ctr"/>
          <a:lstStyle/>
          <a:p>
            <a:endParaRPr lang="en-US" sz="2069"/>
          </a:p>
        </p:txBody>
      </p:sp>
      <p:sp>
        <p:nvSpPr>
          <p:cNvPr id="247" name="Freeform 246">
            <a:extLst>
              <a:ext uri="{FF2B5EF4-FFF2-40B4-BE49-F238E27FC236}">
                <a16:creationId xmlns:a16="http://schemas.microsoft.com/office/drawing/2014/main" id="{1EED751A-33EA-AE70-AB49-9A5755AB268D}"/>
              </a:ext>
            </a:extLst>
          </p:cNvPr>
          <p:cNvSpPr/>
          <p:nvPr userDrawn="1"/>
        </p:nvSpPr>
        <p:spPr>
          <a:xfrm rot="10800000" flipH="1">
            <a:off x="7273270" y="5618470"/>
            <a:ext cx="4909076" cy="727928"/>
          </a:xfrm>
          <a:custGeom>
            <a:avLst/>
            <a:gdLst>
              <a:gd name="connsiteX0" fmla="*/ 4909076 w 4909076"/>
              <a:gd name="connsiteY0" fmla="*/ 727928 h 727928"/>
              <a:gd name="connsiteX1" fmla="*/ 393787 w 4909076"/>
              <a:gd name="connsiteY1" fmla="*/ 727928 h 727928"/>
              <a:gd name="connsiteX2" fmla="*/ 0 w 4909076"/>
              <a:gd name="connsiteY2" fmla="*/ 334050 h 727928"/>
              <a:gd name="connsiteX3" fmla="*/ 0 w 4909076"/>
              <a:gd name="connsiteY3" fmla="*/ 0 h 727928"/>
              <a:gd name="connsiteX4" fmla="*/ 4909076 w 4909076"/>
              <a:gd name="connsiteY4" fmla="*/ 0 h 727928"/>
              <a:gd name="connsiteX5" fmla="*/ 4909076 w 4909076"/>
              <a:gd name="connsiteY5" fmla="*/ 727928 h 727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9076" h="727928">
                <a:moveTo>
                  <a:pt x="4909076" y="727928"/>
                </a:moveTo>
                <a:lnTo>
                  <a:pt x="393787" y="727928"/>
                </a:lnTo>
                <a:cubicBezTo>
                  <a:pt x="176954" y="727928"/>
                  <a:pt x="0" y="550932"/>
                  <a:pt x="0" y="334050"/>
                </a:cubicBezTo>
                <a:lnTo>
                  <a:pt x="0" y="0"/>
                </a:lnTo>
                <a:lnTo>
                  <a:pt x="4909076" y="0"/>
                </a:lnTo>
                <a:lnTo>
                  <a:pt x="4909076" y="727928"/>
                </a:lnTo>
                <a:close/>
              </a:path>
            </a:pathLst>
          </a:custGeom>
          <a:solidFill>
            <a:srgbClr val="DF4625"/>
          </a:solidFill>
          <a:ln w="24491" cap="flat">
            <a:noFill/>
            <a:prstDash val="solid"/>
            <a:miter/>
          </a:ln>
        </p:spPr>
        <p:txBody>
          <a:bodyPr wrap="square" rtlCol="0" anchor="ctr">
            <a:noAutofit/>
          </a:bodyPr>
          <a:lstStyle/>
          <a:p>
            <a:endParaRPr lang="en-US" dirty="0"/>
          </a:p>
        </p:txBody>
      </p:sp>
      <p:sp>
        <p:nvSpPr>
          <p:cNvPr id="248" name="Text Placeholder 23">
            <a:extLst>
              <a:ext uri="{FF2B5EF4-FFF2-40B4-BE49-F238E27FC236}">
                <a16:creationId xmlns:a16="http://schemas.microsoft.com/office/drawing/2014/main" id="{1BB11152-FCB2-DA1E-101A-E06B72B90574}"/>
              </a:ext>
            </a:extLst>
          </p:cNvPr>
          <p:cNvSpPr>
            <a:spLocks noGrp="1"/>
          </p:cNvSpPr>
          <p:nvPr>
            <p:ph type="body" sz="quarter" idx="21" hasCustomPrompt="1"/>
          </p:nvPr>
        </p:nvSpPr>
        <p:spPr>
          <a:xfrm>
            <a:off x="7924800" y="5642940"/>
            <a:ext cx="3380117"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err="1"/>
              <a:t>www.website.eu</a:t>
            </a:r>
            <a:endParaRPr lang="en-US" dirty="0"/>
          </a:p>
        </p:txBody>
      </p:sp>
      <p:sp>
        <p:nvSpPr>
          <p:cNvPr id="250" name="Picture Placeholder 249">
            <a:extLst>
              <a:ext uri="{FF2B5EF4-FFF2-40B4-BE49-F238E27FC236}">
                <a16:creationId xmlns:a16="http://schemas.microsoft.com/office/drawing/2014/main" id="{8000CB52-794F-2941-4571-7437B39F9460}"/>
              </a:ext>
            </a:extLst>
          </p:cNvPr>
          <p:cNvSpPr>
            <a:spLocks noGrp="1"/>
          </p:cNvSpPr>
          <p:nvPr>
            <p:ph type="pic" sz="quarter" idx="43"/>
          </p:nvPr>
        </p:nvSpPr>
        <p:spPr>
          <a:xfrm>
            <a:off x="4684644" y="474951"/>
            <a:ext cx="7149849" cy="4704418"/>
          </a:xfrm>
          <a:custGeom>
            <a:avLst/>
            <a:gdLst>
              <a:gd name="connsiteX0" fmla="*/ 0 w 7149849"/>
              <a:gd name="connsiteY0" fmla="*/ 0 h 4704418"/>
              <a:gd name="connsiteX1" fmla="*/ 1910205 w 7149849"/>
              <a:gd name="connsiteY1" fmla="*/ 0 h 4704418"/>
              <a:gd name="connsiteX2" fmla="*/ 4328540 w 7149849"/>
              <a:gd name="connsiteY2" fmla="*/ 0 h 4704418"/>
              <a:gd name="connsiteX3" fmla="*/ 6238745 w 7149849"/>
              <a:gd name="connsiteY3" fmla="*/ 0 h 4704418"/>
              <a:gd name="connsiteX4" fmla="*/ 7149849 w 7149849"/>
              <a:gd name="connsiteY4" fmla="*/ 910842 h 4704418"/>
              <a:gd name="connsiteX5" fmla="*/ 7149849 w 7149849"/>
              <a:gd name="connsiteY5" fmla="*/ 4704418 h 4704418"/>
              <a:gd name="connsiteX6" fmla="*/ 5239644 w 7149849"/>
              <a:gd name="connsiteY6" fmla="*/ 4704418 h 4704418"/>
              <a:gd name="connsiteX7" fmla="*/ 3248091 w 7149849"/>
              <a:gd name="connsiteY7" fmla="*/ 4704418 h 4704418"/>
              <a:gd name="connsiteX8" fmla="*/ 1337886 w 7149849"/>
              <a:gd name="connsiteY8" fmla="*/ 4704418 h 4704418"/>
              <a:gd name="connsiteX9" fmla="*/ 0 w 7149849"/>
              <a:gd name="connsiteY9" fmla="*/ 3366919 h 47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49849" h="4704418">
                <a:moveTo>
                  <a:pt x="0" y="0"/>
                </a:moveTo>
                <a:lnTo>
                  <a:pt x="1910205" y="0"/>
                </a:lnTo>
                <a:lnTo>
                  <a:pt x="4328540" y="0"/>
                </a:lnTo>
                <a:lnTo>
                  <a:pt x="6238745" y="0"/>
                </a:lnTo>
                <a:cubicBezTo>
                  <a:pt x="6742252" y="0"/>
                  <a:pt x="7149849" y="407482"/>
                  <a:pt x="7149849" y="910842"/>
                </a:cubicBezTo>
                <a:lnTo>
                  <a:pt x="7149849" y="4704418"/>
                </a:lnTo>
                <a:lnTo>
                  <a:pt x="5239644" y="4704418"/>
                </a:lnTo>
                <a:lnTo>
                  <a:pt x="3248091" y="4704418"/>
                </a:lnTo>
                <a:lnTo>
                  <a:pt x="1337886" y="4704418"/>
                </a:lnTo>
                <a:cubicBezTo>
                  <a:pt x="599412" y="4704418"/>
                  <a:pt x="0" y="4105181"/>
                  <a:pt x="0" y="3366919"/>
                </a:cubicBez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pic>
        <p:nvPicPr>
          <p:cNvPr id="2" name="Graphic 1">
            <a:extLst>
              <a:ext uri="{FF2B5EF4-FFF2-40B4-BE49-F238E27FC236}">
                <a16:creationId xmlns:a16="http://schemas.microsoft.com/office/drawing/2014/main" id="{33075762-6ECD-81BB-784B-DD013FE4026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7507" y="153500"/>
            <a:ext cx="3522338" cy="2659725"/>
          </a:xfrm>
          <a:prstGeom prst="rect">
            <a:avLst/>
          </a:prstGeom>
        </p:spPr>
      </p:pic>
      <p:sp>
        <p:nvSpPr>
          <p:cNvPr id="6" name="Rectangle 5">
            <a:extLst>
              <a:ext uri="{FF2B5EF4-FFF2-40B4-BE49-F238E27FC236}">
                <a16:creationId xmlns:a16="http://schemas.microsoft.com/office/drawing/2014/main" id="{E78FC371-220A-EC80-3913-A5997920808D}"/>
              </a:ext>
            </a:extLst>
          </p:cNvPr>
          <p:cNvSpPr/>
          <p:nvPr userDrawn="1"/>
        </p:nvSpPr>
        <p:spPr>
          <a:xfrm>
            <a:off x="3046305" y="6148648"/>
            <a:ext cx="4284543" cy="707886"/>
          </a:xfrm>
          <a:prstGeom prst="rect">
            <a:avLst/>
          </a:prstGeom>
        </p:spPr>
        <p:txBody>
          <a:bodyPr wrap="square">
            <a:spAutoFit/>
          </a:bodyPr>
          <a:lstStyle/>
          <a:p>
            <a:pPr marL="0" marR="0" indent="0" algn="l" defTabSz="181904" rtl="0" eaLnBrk="1" fontAlgn="auto" latinLnBrk="0" hangingPunct="0">
              <a:lnSpc>
                <a:spcPct val="100000"/>
              </a:lnSpc>
              <a:spcBef>
                <a:spcPts val="0"/>
              </a:spcBef>
              <a:spcAft>
                <a:spcPts val="0"/>
              </a:spcAft>
              <a:buClrTx/>
              <a:buSzTx/>
              <a:buFontTx/>
              <a:buNone/>
              <a:tabLst/>
              <a:defRPr/>
            </a:pP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This</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project</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has been funded with</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support from the European Commission. This publication [communication]</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reflects</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the views only of the author, and the Commission cannot be held responsible for</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any use, which may be</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made of the information contained therein</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2022-2-IE01-KA220-VET-000099060</a:t>
            </a:r>
          </a:p>
        </p:txBody>
      </p:sp>
      <p:sp>
        <p:nvSpPr>
          <p:cNvPr id="7" name="Rectangle 6">
            <a:extLst>
              <a:ext uri="{FF2B5EF4-FFF2-40B4-BE49-F238E27FC236}">
                <a16:creationId xmlns:a16="http://schemas.microsoft.com/office/drawing/2014/main" id="{53E54BA4-9659-72A4-8076-1A071A3278E4}"/>
              </a:ext>
            </a:extLst>
          </p:cNvPr>
          <p:cNvSpPr/>
          <p:nvPr userDrawn="1"/>
        </p:nvSpPr>
        <p:spPr>
          <a:xfrm>
            <a:off x="133498" y="6118720"/>
            <a:ext cx="2182624" cy="338554"/>
          </a:xfrm>
          <a:prstGeom prst="rect">
            <a:avLst/>
          </a:prstGeom>
        </p:spPr>
        <p:txBody>
          <a:bodyPr wrap="square">
            <a:spAutoFit/>
          </a:bodyPr>
          <a:lstStyle/>
          <a:p>
            <a:pPr marL="0" marR="0" lvl="0" indent="0" algn="l" defTabSz="181904" rtl="0" eaLnBrk="1" fontAlgn="auto" latinLnBrk="0" hangingPunct="0">
              <a:lnSpc>
                <a:spcPct val="100000"/>
              </a:lnSpc>
              <a:spcBef>
                <a:spcPts val="0"/>
              </a:spcBef>
              <a:spcAft>
                <a:spcPts val="0"/>
              </a:spcAft>
              <a:buClrTx/>
              <a:buSzTx/>
              <a:buFontTx/>
              <a:buNone/>
              <a:tabLst/>
              <a:defRPr/>
            </a:pPr>
            <a:r>
              <a:rPr lang="en-IE" sz="800" b="1" i="0" kern="1200" dirty="0">
                <a:solidFill>
                  <a:schemeClr val="tx1"/>
                </a:solidFill>
                <a:latin typeface="Calibri" panose="020F0502020204030204" pitchFamily="34" charset="0"/>
                <a:ea typeface="Open Sans" panose="020B0606030504020204" pitchFamily="34" charset="0"/>
                <a:cs typeface="Calibri" panose="020F0502020204030204" pitchFamily="34" charset="0"/>
              </a:rPr>
              <a:t>This resource is licensed under CC BY 4.0</a:t>
            </a:r>
          </a:p>
          <a:p>
            <a:pPr marL="0" marR="0" lvl="0" indent="0" algn="l" defTabSz="181904" rtl="0" eaLnBrk="1" fontAlgn="auto" latinLnBrk="0" hangingPunct="0">
              <a:lnSpc>
                <a:spcPct val="100000"/>
              </a:lnSpc>
              <a:spcBef>
                <a:spcPts val="0"/>
              </a:spcBef>
              <a:spcAft>
                <a:spcPts val="0"/>
              </a:spcAft>
              <a:buClrTx/>
              <a:buSzTx/>
              <a:buFontTx/>
              <a:buNone/>
              <a:tabLst/>
              <a:defRPr/>
            </a:pPr>
            <a:endParaRPr lang="en-US" sz="800" b="1" i="0" kern="1200" dirty="0">
              <a:solidFill>
                <a:schemeClr val="tx1"/>
              </a:solidFill>
              <a:latin typeface="Calibri" panose="020F0502020204030204" pitchFamily="34" charset="0"/>
              <a:ea typeface="Open Sans" panose="020B060603050402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DF01578D-B2B5-5DD8-D930-1F8E4334CFA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6204" y="6361546"/>
            <a:ext cx="1244049" cy="433251"/>
          </a:xfrm>
          <a:prstGeom prst="rect">
            <a:avLst/>
          </a:prstGeom>
        </p:spPr>
      </p:pic>
      <p:pic>
        <p:nvPicPr>
          <p:cNvPr id="9" name="Picture 8" descr="Co-funded by the European Union logo in png for web usage">
            <a:extLst>
              <a:ext uri="{FF2B5EF4-FFF2-40B4-BE49-F238E27FC236}">
                <a16:creationId xmlns:a16="http://schemas.microsoft.com/office/drawing/2014/main" id="{E4B5A4A0-E16C-B5C4-8C5D-9BAF2E34EE2E}"/>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668351" y="6390654"/>
            <a:ext cx="1498564" cy="313626"/>
          </a:xfrm>
          <a:prstGeom prst="rect">
            <a:avLst/>
          </a:prstGeom>
          <a:noFill/>
          <a:ln>
            <a:noFill/>
          </a:ln>
        </p:spPr>
      </p:pic>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31507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05AAA3"/>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12946098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335C42"/>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6175213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1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62865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335C42"/>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2299501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2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4779034"/>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DF4625"/>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966121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702E8C"/>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8037362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37222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702E8C"/>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6485605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37222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E1765"/>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7610001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37222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FBC9DB"/>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5349044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2" name="Freeform 1">
            <a:extLst>
              <a:ext uri="{FF2B5EF4-FFF2-40B4-BE49-F238E27FC236}">
                <a16:creationId xmlns:a16="http://schemas.microsoft.com/office/drawing/2014/main" id="{EF45AAD3-A98F-D9DB-81D8-ED797F15EEE9}"/>
              </a:ext>
            </a:extLst>
          </p:cNvPr>
          <p:cNvSpPr/>
          <p:nvPr userDrawn="1"/>
        </p:nvSpPr>
        <p:spPr>
          <a:xfrm>
            <a:off x="2315576" y="1082327"/>
            <a:ext cx="1306767" cy="94597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269491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6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549329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471215"/>
            <a:ext cx="6466340" cy="621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
        <p:nvSpPr>
          <p:cNvPr id="2" name="Text Placeholder 25">
            <a:extLst>
              <a:ext uri="{FF2B5EF4-FFF2-40B4-BE49-F238E27FC236}">
                <a16:creationId xmlns:a16="http://schemas.microsoft.com/office/drawing/2014/main" id="{8E5D254A-5147-6BEF-56E9-B2E0142F2C7B}"/>
              </a:ext>
            </a:extLst>
          </p:cNvPr>
          <p:cNvSpPr>
            <a:spLocks noGrp="1"/>
          </p:cNvSpPr>
          <p:nvPr>
            <p:ph type="body" sz="quarter" idx="37" hasCustomPrompt="1"/>
          </p:nvPr>
        </p:nvSpPr>
        <p:spPr>
          <a:xfrm>
            <a:off x="5908654" y="582764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3" name="Text Placeholder 25">
            <a:extLst>
              <a:ext uri="{FF2B5EF4-FFF2-40B4-BE49-F238E27FC236}">
                <a16:creationId xmlns:a16="http://schemas.microsoft.com/office/drawing/2014/main" id="{787FCA0A-34B4-E93F-5362-746BF8C1B453}"/>
              </a:ext>
            </a:extLst>
          </p:cNvPr>
          <p:cNvSpPr>
            <a:spLocks noGrp="1"/>
          </p:cNvSpPr>
          <p:nvPr>
            <p:ph type="body" sz="quarter" idx="38" hasCustomPrompt="1"/>
          </p:nvPr>
        </p:nvSpPr>
        <p:spPr>
          <a:xfrm>
            <a:off x="6743951" y="582764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4" name="Straight Connector 3">
            <a:extLst>
              <a:ext uri="{FF2B5EF4-FFF2-40B4-BE49-F238E27FC236}">
                <a16:creationId xmlns:a16="http://schemas.microsoft.com/office/drawing/2014/main" id="{68EA2C28-4D4F-752E-1DA0-A7AF1C2DD46B}"/>
              </a:ext>
            </a:extLst>
          </p:cNvPr>
          <p:cNvCxnSpPr>
            <a:cxnSpLocks/>
          </p:cNvCxnSpPr>
          <p:nvPr userDrawn="1"/>
        </p:nvCxnSpPr>
        <p:spPr>
          <a:xfrm flipH="1">
            <a:off x="5658046" y="5764715"/>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
        <p:nvSpPr>
          <p:cNvPr id="5" name="Text Placeholder 25">
            <a:extLst>
              <a:ext uri="{FF2B5EF4-FFF2-40B4-BE49-F238E27FC236}">
                <a16:creationId xmlns:a16="http://schemas.microsoft.com/office/drawing/2014/main" id="{FC165ECD-6538-C3BB-2443-D4EB9558CFE5}"/>
              </a:ext>
            </a:extLst>
          </p:cNvPr>
          <p:cNvSpPr>
            <a:spLocks noGrp="1"/>
          </p:cNvSpPr>
          <p:nvPr>
            <p:ph type="body" sz="quarter" idx="39" hasCustomPrompt="1"/>
          </p:nvPr>
        </p:nvSpPr>
        <p:spPr>
          <a:xfrm>
            <a:off x="5862882" y="47121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6" name="Text Placeholder 25">
            <a:extLst>
              <a:ext uri="{FF2B5EF4-FFF2-40B4-BE49-F238E27FC236}">
                <a16:creationId xmlns:a16="http://schemas.microsoft.com/office/drawing/2014/main" id="{C9002F57-46FB-3719-8AE3-C2729E004D6B}"/>
              </a:ext>
            </a:extLst>
          </p:cNvPr>
          <p:cNvSpPr>
            <a:spLocks noGrp="1"/>
          </p:cNvSpPr>
          <p:nvPr>
            <p:ph type="body" sz="quarter" idx="40" hasCustomPrompt="1"/>
          </p:nvPr>
        </p:nvSpPr>
        <p:spPr>
          <a:xfrm>
            <a:off x="6698179" y="47121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a:extLst>
              <a:ext uri="{FF2B5EF4-FFF2-40B4-BE49-F238E27FC236}">
                <a16:creationId xmlns:a16="http://schemas.microsoft.com/office/drawing/2014/main" id="{0D2CF3F7-4DB5-A95B-1C94-3CC71CA1FF10}"/>
              </a:ext>
            </a:extLst>
          </p:cNvPr>
          <p:cNvCxnSpPr>
            <a:cxnSpLocks/>
          </p:cNvCxnSpPr>
          <p:nvPr userDrawn="1"/>
        </p:nvCxnSpPr>
        <p:spPr>
          <a:xfrm flipH="1">
            <a:off x="5658046" y="1236303"/>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5027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6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8"/>
            <a:ext cx="5912541" cy="63156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BCE4FC"/>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5524627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2712B"/>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4909783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7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F2BFA0"/>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30831676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3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E1765"/>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23302342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14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204186"/>
            <a:ext cx="5912541" cy="6427433"/>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FBC9DB"/>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22462586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1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6971157" cy="608215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2712B"/>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181156" y="335338"/>
            <a:ext cx="11717868" cy="652266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7331368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2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6971157" cy="608215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E1765"/>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181156" y="335338"/>
            <a:ext cx="11717868" cy="652266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20529627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21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181156" y="335338"/>
            <a:ext cx="11717868" cy="652266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637820"/>
            <a:ext cx="6971157" cy="62201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335C42"/>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386857759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20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335338"/>
            <a:ext cx="7516239" cy="63846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F4625"/>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37049691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5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6971157" cy="608215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FBC9DB"/>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181156" y="335338"/>
            <a:ext cx="11717868" cy="652266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993162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8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471215"/>
            <a:ext cx="6466340" cy="621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784878"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
        <p:nvSpPr>
          <p:cNvPr id="2" name="Text Placeholder 25">
            <a:extLst>
              <a:ext uri="{FF2B5EF4-FFF2-40B4-BE49-F238E27FC236}">
                <a16:creationId xmlns:a16="http://schemas.microsoft.com/office/drawing/2014/main" id="{8E5D254A-5147-6BEF-56E9-B2E0142F2C7B}"/>
              </a:ext>
            </a:extLst>
          </p:cNvPr>
          <p:cNvSpPr>
            <a:spLocks noGrp="1"/>
          </p:cNvSpPr>
          <p:nvPr>
            <p:ph type="body" sz="quarter" idx="37" hasCustomPrompt="1"/>
          </p:nvPr>
        </p:nvSpPr>
        <p:spPr>
          <a:xfrm>
            <a:off x="5908654" y="582764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3" name="Text Placeholder 25">
            <a:extLst>
              <a:ext uri="{FF2B5EF4-FFF2-40B4-BE49-F238E27FC236}">
                <a16:creationId xmlns:a16="http://schemas.microsoft.com/office/drawing/2014/main" id="{787FCA0A-34B4-E93F-5362-746BF8C1B453}"/>
              </a:ext>
            </a:extLst>
          </p:cNvPr>
          <p:cNvSpPr>
            <a:spLocks noGrp="1"/>
          </p:cNvSpPr>
          <p:nvPr>
            <p:ph type="body" sz="quarter" idx="38" hasCustomPrompt="1"/>
          </p:nvPr>
        </p:nvSpPr>
        <p:spPr>
          <a:xfrm>
            <a:off x="6743951" y="582764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 name="Text Placeholder 25">
            <a:extLst>
              <a:ext uri="{FF2B5EF4-FFF2-40B4-BE49-F238E27FC236}">
                <a16:creationId xmlns:a16="http://schemas.microsoft.com/office/drawing/2014/main" id="{FC165ECD-6538-C3BB-2443-D4EB9558CFE5}"/>
              </a:ext>
            </a:extLst>
          </p:cNvPr>
          <p:cNvSpPr>
            <a:spLocks noGrp="1"/>
          </p:cNvSpPr>
          <p:nvPr>
            <p:ph type="body" sz="quarter" idx="39" hasCustomPrompt="1"/>
          </p:nvPr>
        </p:nvSpPr>
        <p:spPr>
          <a:xfrm>
            <a:off x="5862882" y="47121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6" name="Text Placeholder 25">
            <a:extLst>
              <a:ext uri="{FF2B5EF4-FFF2-40B4-BE49-F238E27FC236}">
                <a16:creationId xmlns:a16="http://schemas.microsoft.com/office/drawing/2014/main" id="{C9002F57-46FB-3719-8AE3-C2729E004D6B}"/>
              </a:ext>
            </a:extLst>
          </p:cNvPr>
          <p:cNvSpPr>
            <a:spLocks noGrp="1"/>
          </p:cNvSpPr>
          <p:nvPr>
            <p:ph type="body" sz="quarter" idx="40" hasCustomPrompt="1"/>
          </p:nvPr>
        </p:nvSpPr>
        <p:spPr>
          <a:xfrm>
            <a:off x="6698179" y="47121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a:extLst>
              <a:ext uri="{FF2B5EF4-FFF2-40B4-BE49-F238E27FC236}">
                <a16:creationId xmlns:a16="http://schemas.microsoft.com/office/drawing/2014/main" id="{0D2CF3F7-4DB5-A95B-1C94-3CC71CA1FF10}"/>
              </a:ext>
            </a:extLst>
          </p:cNvPr>
          <p:cNvCxnSpPr>
            <a:cxnSpLocks/>
          </p:cNvCxnSpPr>
          <p:nvPr userDrawn="1"/>
        </p:nvCxnSpPr>
        <p:spPr>
          <a:xfrm flipH="1">
            <a:off x="5658046" y="1236303"/>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171816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7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2074904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8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9"/>
            <a:ext cx="5912541" cy="614670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B9FDFA"/>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10937744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6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9"/>
            <a:ext cx="8078214" cy="614670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B9FDFA"/>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11628420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0493581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3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180975"/>
            <a:ext cx="5912541" cy="65627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22991780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19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9"/>
            <a:ext cx="5912541" cy="614670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2C9ED"/>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4" name="Freeform 11">
            <a:extLst>
              <a:ext uri="{FF2B5EF4-FFF2-40B4-BE49-F238E27FC236}">
                <a16:creationId xmlns:a16="http://schemas.microsoft.com/office/drawing/2014/main" id="{1C3C4545-3A8B-0C4A-0157-16D1F72CE610}"/>
              </a:ext>
            </a:extLst>
          </p:cNvPr>
          <p:cNvSpPr/>
          <p:nvPr userDrawn="1"/>
        </p:nvSpPr>
        <p:spPr>
          <a:xfrm>
            <a:off x="6233081" y="676275"/>
            <a:ext cx="5451287" cy="5610225"/>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2C9ED"/>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6852270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28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9"/>
            <a:ext cx="5912541" cy="614670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FCB913"/>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4" name="Freeform 11">
            <a:extLst>
              <a:ext uri="{FF2B5EF4-FFF2-40B4-BE49-F238E27FC236}">
                <a16:creationId xmlns:a16="http://schemas.microsoft.com/office/drawing/2014/main" id="{1C3C4545-3A8B-0C4A-0157-16D1F72CE610}"/>
              </a:ext>
            </a:extLst>
          </p:cNvPr>
          <p:cNvSpPr/>
          <p:nvPr userDrawn="1"/>
        </p:nvSpPr>
        <p:spPr>
          <a:xfrm>
            <a:off x="6233081" y="676275"/>
            <a:ext cx="5451287" cy="5610225"/>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14481003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29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9"/>
            <a:ext cx="5912541" cy="614670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F4625"/>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4" name="Freeform 11">
            <a:extLst>
              <a:ext uri="{FF2B5EF4-FFF2-40B4-BE49-F238E27FC236}">
                <a16:creationId xmlns:a16="http://schemas.microsoft.com/office/drawing/2014/main" id="{1C3C4545-3A8B-0C4A-0157-16D1F72CE610}"/>
              </a:ext>
            </a:extLst>
          </p:cNvPr>
          <p:cNvSpPr/>
          <p:nvPr userDrawn="1"/>
        </p:nvSpPr>
        <p:spPr>
          <a:xfrm>
            <a:off x="6233081" y="676275"/>
            <a:ext cx="5451287" cy="5610225"/>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9407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25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2C9ED"/>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2" name="Freeform 1">
            <a:extLst>
              <a:ext uri="{FF2B5EF4-FFF2-40B4-BE49-F238E27FC236}">
                <a16:creationId xmlns:a16="http://schemas.microsoft.com/office/drawing/2014/main" id="{EF45AAD3-A98F-D9DB-81D8-ED797F15EEE9}"/>
              </a:ext>
            </a:extLst>
          </p:cNvPr>
          <p:cNvSpPr/>
          <p:nvPr userDrawn="1"/>
        </p:nvSpPr>
        <p:spPr>
          <a:xfrm>
            <a:off x="2315576" y="1082327"/>
            <a:ext cx="1306767" cy="94597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9706689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30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0B050"/>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3499001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471215"/>
            <a:ext cx="5784878" cy="621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374014" y="141356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209311" y="141356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395717" y="232854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231014" y="232854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402296" y="324353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237593" y="324353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423999" y="415852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259296" y="415852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402296" y="507351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237593" y="507351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169178" y="4927540"/>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169178" y="403824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169178" y="315745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169178" y="217864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
        <p:nvSpPr>
          <p:cNvPr id="2" name="Text Placeholder 25">
            <a:extLst>
              <a:ext uri="{FF2B5EF4-FFF2-40B4-BE49-F238E27FC236}">
                <a16:creationId xmlns:a16="http://schemas.microsoft.com/office/drawing/2014/main" id="{8E5D254A-5147-6BEF-56E9-B2E0142F2C7B}"/>
              </a:ext>
            </a:extLst>
          </p:cNvPr>
          <p:cNvSpPr>
            <a:spLocks noGrp="1"/>
          </p:cNvSpPr>
          <p:nvPr>
            <p:ph type="body" sz="quarter" idx="37" hasCustomPrompt="1"/>
          </p:nvPr>
        </p:nvSpPr>
        <p:spPr>
          <a:xfrm>
            <a:off x="5419786" y="590321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3" name="Text Placeholder 25">
            <a:extLst>
              <a:ext uri="{FF2B5EF4-FFF2-40B4-BE49-F238E27FC236}">
                <a16:creationId xmlns:a16="http://schemas.microsoft.com/office/drawing/2014/main" id="{787FCA0A-34B4-E93F-5362-746BF8C1B453}"/>
              </a:ext>
            </a:extLst>
          </p:cNvPr>
          <p:cNvSpPr>
            <a:spLocks noGrp="1"/>
          </p:cNvSpPr>
          <p:nvPr>
            <p:ph type="body" sz="quarter" idx="38" hasCustomPrompt="1"/>
          </p:nvPr>
        </p:nvSpPr>
        <p:spPr>
          <a:xfrm>
            <a:off x="6255083" y="590321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4" name="Straight Connector 3">
            <a:extLst>
              <a:ext uri="{FF2B5EF4-FFF2-40B4-BE49-F238E27FC236}">
                <a16:creationId xmlns:a16="http://schemas.microsoft.com/office/drawing/2014/main" id="{68EA2C28-4D4F-752E-1DA0-A7AF1C2DD46B}"/>
              </a:ext>
            </a:extLst>
          </p:cNvPr>
          <p:cNvCxnSpPr>
            <a:cxnSpLocks/>
          </p:cNvCxnSpPr>
          <p:nvPr userDrawn="1"/>
        </p:nvCxnSpPr>
        <p:spPr>
          <a:xfrm flipH="1">
            <a:off x="5169178" y="5840285"/>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
        <p:nvSpPr>
          <p:cNvPr id="5" name="Text Placeholder 25">
            <a:extLst>
              <a:ext uri="{FF2B5EF4-FFF2-40B4-BE49-F238E27FC236}">
                <a16:creationId xmlns:a16="http://schemas.microsoft.com/office/drawing/2014/main" id="{FC165ECD-6538-C3BB-2443-D4EB9558CFE5}"/>
              </a:ext>
            </a:extLst>
          </p:cNvPr>
          <p:cNvSpPr>
            <a:spLocks noGrp="1"/>
          </p:cNvSpPr>
          <p:nvPr>
            <p:ph type="body" sz="quarter" idx="39" hasCustomPrompt="1"/>
          </p:nvPr>
        </p:nvSpPr>
        <p:spPr>
          <a:xfrm>
            <a:off x="5374014" y="54678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6" name="Text Placeholder 25">
            <a:extLst>
              <a:ext uri="{FF2B5EF4-FFF2-40B4-BE49-F238E27FC236}">
                <a16:creationId xmlns:a16="http://schemas.microsoft.com/office/drawing/2014/main" id="{C9002F57-46FB-3719-8AE3-C2729E004D6B}"/>
              </a:ext>
            </a:extLst>
          </p:cNvPr>
          <p:cNvSpPr>
            <a:spLocks noGrp="1"/>
          </p:cNvSpPr>
          <p:nvPr>
            <p:ph type="body" sz="quarter" idx="40" hasCustomPrompt="1"/>
          </p:nvPr>
        </p:nvSpPr>
        <p:spPr>
          <a:xfrm>
            <a:off x="6209311" y="54678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a:extLst>
              <a:ext uri="{FF2B5EF4-FFF2-40B4-BE49-F238E27FC236}">
                <a16:creationId xmlns:a16="http://schemas.microsoft.com/office/drawing/2014/main" id="{0D2CF3F7-4DB5-A95B-1C94-3CC71CA1FF10}"/>
              </a:ext>
            </a:extLst>
          </p:cNvPr>
          <p:cNvCxnSpPr>
            <a:cxnSpLocks/>
          </p:cNvCxnSpPr>
          <p:nvPr userDrawn="1"/>
        </p:nvCxnSpPr>
        <p:spPr>
          <a:xfrm flipH="1">
            <a:off x="5169178" y="1311873"/>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02776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9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1768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B9D03"/>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3" name="Freeform 11">
            <a:extLst>
              <a:ext uri="{FF2B5EF4-FFF2-40B4-BE49-F238E27FC236}">
                <a16:creationId xmlns:a16="http://schemas.microsoft.com/office/drawing/2014/main" id="{8DBB32F0-498E-7F73-867D-E7C65BD6B89A}"/>
              </a:ext>
            </a:extLst>
          </p:cNvPr>
          <p:cNvSpPr/>
          <p:nvPr userDrawn="1"/>
        </p:nvSpPr>
        <p:spPr>
          <a:xfrm>
            <a:off x="6110818" y="75539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
        <p:nvSpPr>
          <p:cNvPr id="4" name="Text Placeholder 23">
            <a:extLst>
              <a:ext uri="{FF2B5EF4-FFF2-40B4-BE49-F238E27FC236}">
                <a16:creationId xmlns:a16="http://schemas.microsoft.com/office/drawing/2014/main" id="{44D329D3-6F00-7A11-1E94-C5F4B074AF8E}"/>
              </a:ext>
            </a:extLst>
          </p:cNvPr>
          <p:cNvSpPr>
            <a:spLocks noGrp="1"/>
          </p:cNvSpPr>
          <p:nvPr>
            <p:ph type="body" sz="quarter" idx="44" hasCustomPrompt="1"/>
          </p:nvPr>
        </p:nvSpPr>
        <p:spPr>
          <a:xfrm>
            <a:off x="6556708" y="2308889"/>
            <a:ext cx="5055171" cy="2635608"/>
          </a:xfrm>
          <a:prstGeom prst="rect">
            <a:avLst/>
          </a:prstGeom>
          <a:solidFill>
            <a:srgbClr val="05AAA3"/>
          </a:solidFill>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7" name="Text Placeholder 23">
            <a:extLst>
              <a:ext uri="{FF2B5EF4-FFF2-40B4-BE49-F238E27FC236}">
                <a16:creationId xmlns:a16="http://schemas.microsoft.com/office/drawing/2014/main" id="{70D8D7E6-3651-D9B5-5406-ADFE00943599}"/>
              </a:ext>
            </a:extLst>
          </p:cNvPr>
          <p:cNvSpPr>
            <a:spLocks noGrp="1"/>
          </p:cNvSpPr>
          <p:nvPr>
            <p:ph type="body" sz="quarter" idx="45" hasCustomPrompt="1"/>
          </p:nvPr>
        </p:nvSpPr>
        <p:spPr>
          <a:xfrm>
            <a:off x="6556708" y="5157855"/>
            <a:ext cx="5055171" cy="1104445"/>
          </a:xfrm>
          <a:prstGeom prst="rect">
            <a:avLst/>
          </a:prstGeom>
          <a:solidFill>
            <a:srgbClr val="05AAA3"/>
          </a:solidFill>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25770253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27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17684" y="637821"/>
            <a:ext cx="5912541" cy="58442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3" name="Freeform 11">
            <a:extLst>
              <a:ext uri="{FF2B5EF4-FFF2-40B4-BE49-F238E27FC236}">
                <a16:creationId xmlns:a16="http://schemas.microsoft.com/office/drawing/2014/main" id="{8DBB32F0-498E-7F73-867D-E7C65BD6B89A}"/>
              </a:ext>
            </a:extLst>
          </p:cNvPr>
          <p:cNvSpPr/>
          <p:nvPr userDrawn="1"/>
        </p:nvSpPr>
        <p:spPr>
          <a:xfrm>
            <a:off x="6110818" y="755391"/>
            <a:ext cx="5912541" cy="5767271"/>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
        <p:nvSpPr>
          <p:cNvPr id="4" name="Text Placeholder 23">
            <a:extLst>
              <a:ext uri="{FF2B5EF4-FFF2-40B4-BE49-F238E27FC236}">
                <a16:creationId xmlns:a16="http://schemas.microsoft.com/office/drawing/2014/main" id="{44D329D3-6F00-7A11-1E94-C5F4B074AF8E}"/>
              </a:ext>
            </a:extLst>
          </p:cNvPr>
          <p:cNvSpPr>
            <a:spLocks noGrp="1"/>
          </p:cNvSpPr>
          <p:nvPr>
            <p:ph type="body" sz="quarter" idx="44" hasCustomPrompt="1"/>
          </p:nvPr>
        </p:nvSpPr>
        <p:spPr>
          <a:xfrm>
            <a:off x="6556708" y="2308889"/>
            <a:ext cx="5055171" cy="2635608"/>
          </a:xfrm>
          <a:prstGeom prst="rect">
            <a:avLst/>
          </a:prstGeom>
          <a:solidFill>
            <a:srgbClr val="05AAA3"/>
          </a:solidFill>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7" name="Text Placeholder 23">
            <a:extLst>
              <a:ext uri="{FF2B5EF4-FFF2-40B4-BE49-F238E27FC236}">
                <a16:creationId xmlns:a16="http://schemas.microsoft.com/office/drawing/2014/main" id="{70D8D7E6-3651-D9B5-5406-ADFE00943599}"/>
              </a:ext>
            </a:extLst>
          </p:cNvPr>
          <p:cNvSpPr>
            <a:spLocks noGrp="1"/>
          </p:cNvSpPr>
          <p:nvPr>
            <p:ph type="body" sz="quarter" idx="45" hasCustomPrompt="1"/>
          </p:nvPr>
        </p:nvSpPr>
        <p:spPr>
          <a:xfrm>
            <a:off x="6556708" y="5157855"/>
            <a:ext cx="5055171" cy="1104445"/>
          </a:xfrm>
          <a:prstGeom prst="rect">
            <a:avLst/>
          </a:prstGeom>
          <a:noFill/>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305737167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8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38100" y="0"/>
            <a:ext cx="6848475" cy="685799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5578867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31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38100" y="0"/>
            <a:ext cx="6848475" cy="685799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9A012"/>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4132752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2_Qutoe 04">
    <p:spTree>
      <p:nvGrpSpPr>
        <p:cNvPr id="1" name=""/>
        <p:cNvGrpSpPr/>
        <p:nvPr/>
      </p:nvGrpSpPr>
      <p:grpSpPr>
        <a:xfrm>
          <a:off x="0" y="0"/>
          <a:ext cx="0" cy="0"/>
          <a:chOff x="0" y="0"/>
          <a:chExt cx="0" cy="0"/>
        </a:xfrm>
      </p:grpSpPr>
      <p:sp>
        <p:nvSpPr>
          <p:cNvPr id="14" name="Picture Placeholder 10">
            <a:extLst>
              <a:ext uri="{FF2B5EF4-FFF2-40B4-BE49-F238E27FC236}">
                <a16:creationId xmlns:a16="http://schemas.microsoft.com/office/drawing/2014/main" id="{AFAF2528-7CBC-EFC7-1A87-0F7D843AACB5}"/>
              </a:ext>
            </a:extLst>
          </p:cNvPr>
          <p:cNvSpPr>
            <a:spLocks noGrp="1"/>
          </p:cNvSpPr>
          <p:nvPr>
            <p:ph type="pic" sz="quarter" idx="42"/>
          </p:nvPr>
        </p:nvSpPr>
        <p:spPr>
          <a:xfrm>
            <a:off x="1315724" y="825882"/>
            <a:ext cx="10583299" cy="573767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2" name="Freeform 1">
            <a:extLst>
              <a:ext uri="{FF2B5EF4-FFF2-40B4-BE49-F238E27FC236}">
                <a16:creationId xmlns:a16="http://schemas.microsoft.com/office/drawing/2014/main" id="{EF45AAD3-A98F-D9DB-81D8-ED797F15EEE9}"/>
              </a:ext>
            </a:extLst>
          </p:cNvPr>
          <p:cNvSpPr/>
          <p:nvPr userDrawn="1"/>
        </p:nvSpPr>
        <p:spPr>
          <a:xfrm>
            <a:off x="2427894" y="1226786"/>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 name="Freeform 11">
            <a:extLst>
              <a:ext uri="{FF2B5EF4-FFF2-40B4-BE49-F238E27FC236}">
                <a16:creationId xmlns:a16="http://schemas.microsoft.com/office/drawing/2014/main" id="{4166F876-EC79-8429-0CD1-C082B9B4CE45}"/>
              </a:ext>
            </a:extLst>
          </p:cNvPr>
          <p:cNvSpPr/>
          <p:nvPr userDrawn="1"/>
        </p:nvSpPr>
        <p:spPr>
          <a:xfrm>
            <a:off x="669614" y="3820354"/>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28AAE3"/>
          </a:solidFill>
          <a:ln w="3598" cap="flat">
            <a:noFill/>
            <a:prstDash val="solid"/>
            <a:miter/>
          </a:ln>
        </p:spPr>
        <p:txBody>
          <a:bodyPr rtlCol="0" anchor="ctr"/>
          <a:lstStyle/>
          <a:p>
            <a:endParaRPr lang="en-US" b="0" i="0" dirty="0">
              <a:latin typeface="Calibri" panose="020F0502020204030204" pitchFamily="34" charset="0"/>
            </a:endParaRPr>
          </a:p>
        </p:txBody>
      </p:sp>
      <p:sp>
        <p:nvSpPr>
          <p:cNvPr id="12" name="Freeform 11">
            <a:extLst>
              <a:ext uri="{FF2B5EF4-FFF2-40B4-BE49-F238E27FC236}">
                <a16:creationId xmlns:a16="http://schemas.microsoft.com/office/drawing/2014/main" id="{741F60DB-CA5B-8549-AB90-11B53F526B02}"/>
              </a:ext>
            </a:extLst>
          </p:cNvPr>
          <p:cNvSpPr/>
          <p:nvPr userDrawn="1"/>
        </p:nvSpPr>
        <p:spPr>
          <a:xfrm>
            <a:off x="628650" y="6858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1A54E"/>
          </a:solidFill>
          <a:ln w="3598" cap="flat">
            <a:noFill/>
            <a:prstDash val="solid"/>
            <a:miter/>
          </a:ln>
        </p:spPr>
        <p:txBody>
          <a:bodyPr rtlCol="0" anchor="ctr"/>
          <a:lstStyle/>
          <a:p>
            <a:endParaRPr lang="en-US" b="0" i="0" dirty="0">
              <a:latin typeface="Calibri" panose="020F0502020204030204" pitchFamily="34" charset="0"/>
            </a:endParaRPr>
          </a:p>
        </p:txBody>
      </p:sp>
      <p:sp>
        <p:nvSpPr>
          <p:cNvPr id="4" name="Freeform 1">
            <a:extLst>
              <a:ext uri="{FF2B5EF4-FFF2-40B4-BE49-F238E27FC236}">
                <a16:creationId xmlns:a16="http://schemas.microsoft.com/office/drawing/2014/main" id="{4183CCF9-483D-42CC-BA1C-652FB81B2317}"/>
              </a:ext>
            </a:extLst>
          </p:cNvPr>
          <p:cNvSpPr/>
          <p:nvPr userDrawn="1"/>
        </p:nvSpPr>
        <p:spPr>
          <a:xfrm>
            <a:off x="6256249" y="1327439"/>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11">
            <a:extLst>
              <a:ext uri="{FF2B5EF4-FFF2-40B4-BE49-F238E27FC236}">
                <a16:creationId xmlns:a16="http://schemas.microsoft.com/office/drawing/2014/main" id="{3680757E-CEA3-4DC6-F4DD-0D33ED58E447}"/>
              </a:ext>
            </a:extLst>
          </p:cNvPr>
          <p:cNvSpPr/>
          <p:nvPr userDrawn="1"/>
        </p:nvSpPr>
        <p:spPr>
          <a:xfrm rot="10800000">
            <a:off x="4635608" y="3914536"/>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1A54E"/>
          </a:solidFill>
          <a:ln w="3598" cap="flat">
            <a:noFill/>
            <a:prstDash val="solid"/>
            <a:miter/>
          </a:ln>
        </p:spPr>
        <p:txBody>
          <a:bodyPr rtlCol="0" anchor="ctr"/>
          <a:lstStyle/>
          <a:p>
            <a:endParaRPr lang="en-US" b="0" i="0" dirty="0">
              <a:latin typeface="Calibri" panose="020F0502020204030204" pitchFamily="34" charset="0"/>
            </a:endParaRPr>
          </a:p>
        </p:txBody>
      </p:sp>
      <p:sp>
        <p:nvSpPr>
          <p:cNvPr id="8" name="Freeform 11">
            <a:extLst>
              <a:ext uri="{FF2B5EF4-FFF2-40B4-BE49-F238E27FC236}">
                <a16:creationId xmlns:a16="http://schemas.microsoft.com/office/drawing/2014/main" id="{87005D7D-F858-C9F2-39CC-B0A322110E97}"/>
              </a:ext>
            </a:extLst>
          </p:cNvPr>
          <p:cNvSpPr/>
          <p:nvPr userDrawn="1"/>
        </p:nvSpPr>
        <p:spPr>
          <a:xfrm rot="10800000">
            <a:off x="4457005" y="76128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28AAE3"/>
          </a:solidFill>
          <a:ln w="3598" cap="flat">
            <a:noFill/>
            <a:prstDash val="solid"/>
            <a:miter/>
          </a:ln>
        </p:spPr>
        <p:txBody>
          <a:bodyPr rtlCol="0" anchor="ctr"/>
          <a:lstStyle/>
          <a:p>
            <a:endParaRPr lang="en-US" b="0" i="0" dirty="0">
              <a:latin typeface="Calibri" panose="020F0502020204030204" pitchFamily="34" charset="0"/>
            </a:endParaRPr>
          </a:p>
        </p:txBody>
      </p:sp>
      <p:sp>
        <p:nvSpPr>
          <p:cNvPr id="9" name="Freeform 1">
            <a:extLst>
              <a:ext uri="{FF2B5EF4-FFF2-40B4-BE49-F238E27FC236}">
                <a16:creationId xmlns:a16="http://schemas.microsoft.com/office/drawing/2014/main" id="{C53A3FF1-77E8-6448-D056-E9BE316102F5}"/>
              </a:ext>
            </a:extLst>
          </p:cNvPr>
          <p:cNvSpPr/>
          <p:nvPr userDrawn="1"/>
        </p:nvSpPr>
        <p:spPr>
          <a:xfrm>
            <a:off x="10146406" y="1327440"/>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 name="Freeform 11">
            <a:extLst>
              <a:ext uri="{FF2B5EF4-FFF2-40B4-BE49-F238E27FC236}">
                <a16:creationId xmlns:a16="http://schemas.microsoft.com/office/drawing/2014/main" id="{17B69319-FC82-4E83-6473-342D80A4FF6F}"/>
              </a:ext>
            </a:extLst>
          </p:cNvPr>
          <p:cNvSpPr/>
          <p:nvPr userDrawn="1"/>
        </p:nvSpPr>
        <p:spPr>
          <a:xfrm>
            <a:off x="8388126" y="3921008"/>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28AAE3"/>
          </a:solidFill>
          <a:ln w="3598" cap="flat">
            <a:noFill/>
            <a:prstDash val="solid"/>
            <a:miter/>
          </a:ln>
        </p:spPr>
        <p:txBody>
          <a:bodyPr rtlCol="0" anchor="ctr"/>
          <a:lstStyle/>
          <a:p>
            <a:endParaRPr lang="en-US" b="0" i="0" dirty="0">
              <a:latin typeface="Calibri" panose="020F0502020204030204" pitchFamily="34" charset="0"/>
            </a:endParaRPr>
          </a:p>
        </p:txBody>
      </p:sp>
      <p:sp>
        <p:nvSpPr>
          <p:cNvPr id="13" name="Freeform 11">
            <a:extLst>
              <a:ext uri="{FF2B5EF4-FFF2-40B4-BE49-F238E27FC236}">
                <a16:creationId xmlns:a16="http://schemas.microsoft.com/office/drawing/2014/main" id="{9657622D-741D-1780-4B67-40FAC4724AD3}"/>
              </a:ext>
            </a:extLst>
          </p:cNvPr>
          <p:cNvSpPr/>
          <p:nvPr userDrawn="1"/>
        </p:nvSpPr>
        <p:spPr>
          <a:xfrm>
            <a:off x="8347162" y="786454"/>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1A54E"/>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230397385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3_Qutoe 04">
    <p:spTree>
      <p:nvGrpSpPr>
        <p:cNvPr id="1" name=""/>
        <p:cNvGrpSpPr/>
        <p:nvPr/>
      </p:nvGrpSpPr>
      <p:grpSpPr>
        <a:xfrm>
          <a:off x="0" y="0"/>
          <a:ext cx="0" cy="0"/>
          <a:chOff x="0" y="0"/>
          <a:chExt cx="0" cy="0"/>
        </a:xfrm>
      </p:grpSpPr>
      <p:sp>
        <p:nvSpPr>
          <p:cNvPr id="14" name="Picture Placeholder 10">
            <a:extLst>
              <a:ext uri="{FF2B5EF4-FFF2-40B4-BE49-F238E27FC236}">
                <a16:creationId xmlns:a16="http://schemas.microsoft.com/office/drawing/2014/main" id="{AFAF2528-7CBC-EFC7-1A87-0F7D843AACB5}"/>
              </a:ext>
            </a:extLst>
          </p:cNvPr>
          <p:cNvSpPr>
            <a:spLocks noGrp="1"/>
          </p:cNvSpPr>
          <p:nvPr>
            <p:ph type="pic" sz="quarter" idx="42"/>
          </p:nvPr>
        </p:nvSpPr>
        <p:spPr>
          <a:xfrm>
            <a:off x="1315724" y="825882"/>
            <a:ext cx="10583299" cy="573767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2" name="Freeform 1">
            <a:extLst>
              <a:ext uri="{FF2B5EF4-FFF2-40B4-BE49-F238E27FC236}">
                <a16:creationId xmlns:a16="http://schemas.microsoft.com/office/drawing/2014/main" id="{EF45AAD3-A98F-D9DB-81D8-ED797F15EEE9}"/>
              </a:ext>
            </a:extLst>
          </p:cNvPr>
          <p:cNvSpPr/>
          <p:nvPr userDrawn="1"/>
        </p:nvSpPr>
        <p:spPr>
          <a:xfrm>
            <a:off x="2427894" y="1226786"/>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 name="Freeform 11">
            <a:extLst>
              <a:ext uri="{FF2B5EF4-FFF2-40B4-BE49-F238E27FC236}">
                <a16:creationId xmlns:a16="http://schemas.microsoft.com/office/drawing/2014/main" id="{4166F876-EC79-8429-0CD1-C082B9B4CE45}"/>
              </a:ext>
            </a:extLst>
          </p:cNvPr>
          <p:cNvSpPr/>
          <p:nvPr userDrawn="1"/>
        </p:nvSpPr>
        <p:spPr>
          <a:xfrm>
            <a:off x="669614" y="3820354"/>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12" name="Freeform 11">
            <a:extLst>
              <a:ext uri="{FF2B5EF4-FFF2-40B4-BE49-F238E27FC236}">
                <a16:creationId xmlns:a16="http://schemas.microsoft.com/office/drawing/2014/main" id="{741F60DB-CA5B-8549-AB90-11B53F526B02}"/>
              </a:ext>
            </a:extLst>
          </p:cNvPr>
          <p:cNvSpPr/>
          <p:nvPr userDrawn="1"/>
        </p:nvSpPr>
        <p:spPr>
          <a:xfrm>
            <a:off x="628650" y="6858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
        <p:nvSpPr>
          <p:cNvPr id="4" name="Freeform 1">
            <a:extLst>
              <a:ext uri="{FF2B5EF4-FFF2-40B4-BE49-F238E27FC236}">
                <a16:creationId xmlns:a16="http://schemas.microsoft.com/office/drawing/2014/main" id="{4183CCF9-483D-42CC-BA1C-652FB81B2317}"/>
              </a:ext>
            </a:extLst>
          </p:cNvPr>
          <p:cNvSpPr/>
          <p:nvPr userDrawn="1"/>
        </p:nvSpPr>
        <p:spPr>
          <a:xfrm>
            <a:off x="6256249" y="1327439"/>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11">
            <a:extLst>
              <a:ext uri="{FF2B5EF4-FFF2-40B4-BE49-F238E27FC236}">
                <a16:creationId xmlns:a16="http://schemas.microsoft.com/office/drawing/2014/main" id="{3680757E-CEA3-4DC6-F4DD-0D33ED58E447}"/>
              </a:ext>
            </a:extLst>
          </p:cNvPr>
          <p:cNvSpPr/>
          <p:nvPr userDrawn="1"/>
        </p:nvSpPr>
        <p:spPr>
          <a:xfrm rot="10800000">
            <a:off x="4635608" y="3914536"/>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
        <p:nvSpPr>
          <p:cNvPr id="8" name="Freeform 11">
            <a:extLst>
              <a:ext uri="{FF2B5EF4-FFF2-40B4-BE49-F238E27FC236}">
                <a16:creationId xmlns:a16="http://schemas.microsoft.com/office/drawing/2014/main" id="{87005D7D-F858-C9F2-39CC-B0A322110E97}"/>
              </a:ext>
            </a:extLst>
          </p:cNvPr>
          <p:cNvSpPr/>
          <p:nvPr userDrawn="1"/>
        </p:nvSpPr>
        <p:spPr>
          <a:xfrm rot="10800000">
            <a:off x="4457005" y="76128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9" name="Freeform 1">
            <a:extLst>
              <a:ext uri="{FF2B5EF4-FFF2-40B4-BE49-F238E27FC236}">
                <a16:creationId xmlns:a16="http://schemas.microsoft.com/office/drawing/2014/main" id="{C53A3FF1-77E8-6448-D056-E9BE316102F5}"/>
              </a:ext>
            </a:extLst>
          </p:cNvPr>
          <p:cNvSpPr/>
          <p:nvPr userDrawn="1"/>
        </p:nvSpPr>
        <p:spPr>
          <a:xfrm>
            <a:off x="10146406" y="1327440"/>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 name="Freeform 11">
            <a:extLst>
              <a:ext uri="{FF2B5EF4-FFF2-40B4-BE49-F238E27FC236}">
                <a16:creationId xmlns:a16="http://schemas.microsoft.com/office/drawing/2014/main" id="{17B69319-FC82-4E83-6473-342D80A4FF6F}"/>
              </a:ext>
            </a:extLst>
          </p:cNvPr>
          <p:cNvSpPr/>
          <p:nvPr userDrawn="1"/>
        </p:nvSpPr>
        <p:spPr>
          <a:xfrm>
            <a:off x="8388126" y="3921008"/>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13" name="Freeform 11">
            <a:extLst>
              <a:ext uri="{FF2B5EF4-FFF2-40B4-BE49-F238E27FC236}">
                <a16:creationId xmlns:a16="http://schemas.microsoft.com/office/drawing/2014/main" id="{9657622D-741D-1780-4B67-40FAC4724AD3}"/>
              </a:ext>
            </a:extLst>
          </p:cNvPr>
          <p:cNvSpPr/>
          <p:nvPr userDrawn="1"/>
        </p:nvSpPr>
        <p:spPr>
          <a:xfrm>
            <a:off x="8347162" y="786454"/>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228330320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4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628650" y="1116837"/>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8" name="Freeform 11">
            <a:extLst>
              <a:ext uri="{FF2B5EF4-FFF2-40B4-BE49-F238E27FC236}">
                <a16:creationId xmlns:a16="http://schemas.microsoft.com/office/drawing/2014/main" id="{87005D7D-F858-C9F2-39CC-B0A322110E97}"/>
              </a:ext>
            </a:extLst>
          </p:cNvPr>
          <p:cNvSpPr/>
          <p:nvPr userDrawn="1"/>
        </p:nvSpPr>
        <p:spPr>
          <a:xfrm rot="10800000">
            <a:off x="4457005" y="1200944"/>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
        <p:nvSpPr>
          <p:cNvPr id="5" name="Freeform 11">
            <a:extLst>
              <a:ext uri="{FF2B5EF4-FFF2-40B4-BE49-F238E27FC236}">
                <a16:creationId xmlns:a16="http://schemas.microsoft.com/office/drawing/2014/main" id="{FA96EA77-0467-01F1-D496-E2FA42A45EDC}"/>
              </a:ext>
            </a:extLst>
          </p:cNvPr>
          <p:cNvSpPr/>
          <p:nvPr userDrawn="1"/>
        </p:nvSpPr>
        <p:spPr>
          <a:xfrm>
            <a:off x="8285360" y="1200943"/>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6" name="Freeform 11">
            <a:extLst>
              <a:ext uri="{FF2B5EF4-FFF2-40B4-BE49-F238E27FC236}">
                <a16:creationId xmlns:a16="http://schemas.microsoft.com/office/drawing/2014/main" id="{18CEDBB4-D931-BD31-60A5-622E97809371}"/>
              </a:ext>
            </a:extLst>
          </p:cNvPr>
          <p:cNvSpPr/>
          <p:nvPr userDrawn="1"/>
        </p:nvSpPr>
        <p:spPr>
          <a:xfrm>
            <a:off x="781050" y="3943711"/>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
        <p:nvSpPr>
          <p:cNvPr id="11" name="Freeform 11">
            <a:extLst>
              <a:ext uri="{FF2B5EF4-FFF2-40B4-BE49-F238E27FC236}">
                <a16:creationId xmlns:a16="http://schemas.microsoft.com/office/drawing/2014/main" id="{B756F812-541D-71E4-0F0C-3D65D7188877}"/>
              </a:ext>
            </a:extLst>
          </p:cNvPr>
          <p:cNvSpPr/>
          <p:nvPr userDrawn="1"/>
        </p:nvSpPr>
        <p:spPr>
          <a:xfrm rot="10800000">
            <a:off x="4609405" y="4019191"/>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15" name="Freeform 11">
            <a:extLst>
              <a:ext uri="{FF2B5EF4-FFF2-40B4-BE49-F238E27FC236}">
                <a16:creationId xmlns:a16="http://schemas.microsoft.com/office/drawing/2014/main" id="{E19CE7EB-D205-8C36-F94C-268889B0AB1E}"/>
              </a:ext>
            </a:extLst>
          </p:cNvPr>
          <p:cNvSpPr/>
          <p:nvPr userDrawn="1"/>
        </p:nvSpPr>
        <p:spPr>
          <a:xfrm>
            <a:off x="8437760" y="4019191"/>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24154472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5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628650" y="6858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8" name="Freeform 11">
            <a:extLst>
              <a:ext uri="{FF2B5EF4-FFF2-40B4-BE49-F238E27FC236}">
                <a16:creationId xmlns:a16="http://schemas.microsoft.com/office/drawing/2014/main" id="{87005D7D-F858-C9F2-39CC-B0A322110E97}"/>
              </a:ext>
            </a:extLst>
          </p:cNvPr>
          <p:cNvSpPr/>
          <p:nvPr userDrawn="1"/>
        </p:nvSpPr>
        <p:spPr>
          <a:xfrm rot="10800000">
            <a:off x="4457005" y="76128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
        <p:nvSpPr>
          <p:cNvPr id="5" name="Freeform 11">
            <a:extLst>
              <a:ext uri="{FF2B5EF4-FFF2-40B4-BE49-F238E27FC236}">
                <a16:creationId xmlns:a16="http://schemas.microsoft.com/office/drawing/2014/main" id="{FA96EA77-0467-01F1-D496-E2FA42A45EDC}"/>
              </a:ext>
            </a:extLst>
          </p:cNvPr>
          <p:cNvSpPr/>
          <p:nvPr userDrawn="1"/>
        </p:nvSpPr>
        <p:spPr>
          <a:xfrm>
            <a:off x="8285360" y="8382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6" name="Freeform 11">
            <a:extLst>
              <a:ext uri="{FF2B5EF4-FFF2-40B4-BE49-F238E27FC236}">
                <a16:creationId xmlns:a16="http://schemas.microsoft.com/office/drawing/2014/main" id="{18CEDBB4-D931-BD31-60A5-622E97809371}"/>
              </a:ext>
            </a:extLst>
          </p:cNvPr>
          <p:cNvSpPr/>
          <p:nvPr userDrawn="1"/>
        </p:nvSpPr>
        <p:spPr>
          <a:xfrm>
            <a:off x="781050" y="376284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
        <p:nvSpPr>
          <p:cNvPr id="11" name="Freeform 11">
            <a:extLst>
              <a:ext uri="{FF2B5EF4-FFF2-40B4-BE49-F238E27FC236}">
                <a16:creationId xmlns:a16="http://schemas.microsoft.com/office/drawing/2014/main" id="{B756F812-541D-71E4-0F0C-3D65D7188877}"/>
              </a:ext>
            </a:extLst>
          </p:cNvPr>
          <p:cNvSpPr/>
          <p:nvPr userDrawn="1"/>
        </p:nvSpPr>
        <p:spPr>
          <a:xfrm rot="10800000">
            <a:off x="4609405" y="383832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15" name="Freeform 11">
            <a:extLst>
              <a:ext uri="{FF2B5EF4-FFF2-40B4-BE49-F238E27FC236}">
                <a16:creationId xmlns:a16="http://schemas.microsoft.com/office/drawing/2014/main" id="{E19CE7EB-D205-8C36-F94C-268889B0AB1E}"/>
              </a:ext>
            </a:extLst>
          </p:cNvPr>
          <p:cNvSpPr/>
          <p:nvPr userDrawn="1"/>
        </p:nvSpPr>
        <p:spPr>
          <a:xfrm>
            <a:off x="8437760" y="391524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27868427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22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628650" y="6858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
        <p:nvSpPr>
          <p:cNvPr id="8" name="Freeform 11">
            <a:extLst>
              <a:ext uri="{FF2B5EF4-FFF2-40B4-BE49-F238E27FC236}">
                <a16:creationId xmlns:a16="http://schemas.microsoft.com/office/drawing/2014/main" id="{87005D7D-F858-C9F2-39CC-B0A322110E97}"/>
              </a:ext>
            </a:extLst>
          </p:cNvPr>
          <p:cNvSpPr/>
          <p:nvPr userDrawn="1"/>
        </p:nvSpPr>
        <p:spPr>
          <a:xfrm rot="10800000">
            <a:off x="4457005" y="76128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
        <p:nvSpPr>
          <p:cNvPr id="5" name="Freeform 11">
            <a:extLst>
              <a:ext uri="{FF2B5EF4-FFF2-40B4-BE49-F238E27FC236}">
                <a16:creationId xmlns:a16="http://schemas.microsoft.com/office/drawing/2014/main" id="{FA96EA77-0467-01F1-D496-E2FA42A45EDC}"/>
              </a:ext>
            </a:extLst>
          </p:cNvPr>
          <p:cNvSpPr/>
          <p:nvPr userDrawn="1"/>
        </p:nvSpPr>
        <p:spPr>
          <a:xfrm>
            <a:off x="8285360" y="8382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
        <p:nvSpPr>
          <p:cNvPr id="6" name="Freeform 11">
            <a:extLst>
              <a:ext uri="{FF2B5EF4-FFF2-40B4-BE49-F238E27FC236}">
                <a16:creationId xmlns:a16="http://schemas.microsoft.com/office/drawing/2014/main" id="{18CEDBB4-D931-BD31-60A5-622E97809371}"/>
              </a:ext>
            </a:extLst>
          </p:cNvPr>
          <p:cNvSpPr/>
          <p:nvPr userDrawn="1"/>
        </p:nvSpPr>
        <p:spPr>
          <a:xfrm>
            <a:off x="781050" y="376284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
        <p:nvSpPr>
          <p:cNvPr id="11" name="Freeform 11">
            <a:extLst>
              <a:ext uri="{FF2B5EF4-FFF2-40B4-BE49-F238E27FC236}">
                <a16:creationId xmlns:a16="http://schemas.microsoft.com/office/drawing/2014/main" id="{B756F812-541D-71E4-0F0C-3D65D7188877}"/>
              </a:ext>
            </a:extLst>
          </p:cNvPr>
          <p:cNvSpPr/>
          <p:nvPr userDrawn="1"/>
        </p:nvSpPr>
        <p:spPr>
          <a:xfrm rot="10800000">
            <a:off x="4609405" y="383832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
        <p:nvSpPr>
          <p:cNvPr id="15" name="Freeform 11">
            <a:extLst>
              <a:ext uri="{FF2B5EF4-FFF2-40B4-BE49-F238E27FC236}">
                <a16:creationId xmlns:a16="http://schemas.microsoft.com/office/drawing/2014/main" id="{E19CE7EB-D205-8C36-F94C-268889B0AB1E}"/>
              </a:ext>
            </a:extLst>
          </p:cNvPr>
          <p:cNvSpPr/>
          <p:nvPr userDrawn="1"/>
        </p:nvSpPr>
        <p:spPr>
          <a:xfrm>
            <a:off x="8437760" y="391524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124499301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0872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1910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268990"/>
            <a:ext cx="6466340" cy="641755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673560"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78931" y="5218811"/>
            <a:ext cx="1846291" cy="1362632"/>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
        <p:nvSpPr>
          <p:cNvPr id="2" name="Text Placeholder 25">
            <a:extLst>
              <a:ext uri="{FF2B5EF4-FFF2-40B4-BE49-F238E27FC236}">
                <a16:creationId xmlns:a16="http://schemas.microsoft.com/office/drawing/2014/main" id="{8E5D254A-5147-6BEF-56E9-B2E0142F2C7B}"/>
              </a:ext>
            </a:extLst>
          </p:cNvPr>
          <p:cNvSpPr>
            <a:spLocks noGrp="1"/>
          </p:cNvSpPr>
          <p:nvPr>
            <p:ph type="body" sz="quarter" idx="37" hasCustomPrompt="1"/>
          </p:nvPr>
        </p:nvSpPr>
        <p:spPr>
          <a:xfrm>
            <a:off x="5908654" y="582764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3" name="Text Placeholder 25">
            <a:extLst>
              <a:ext uri="{FF2B5EF4-FFF2-40B4-BE49-F238E27FC236}">
                <a16:creationId xmlns:a16="http://schemas.microsoft.com/office/drawing/2014/main" id="{787FCA0A-34B4-E93F-5362-746BF8C1B453}"/>
              </a:ext>
            </a:extLst>
          </p:cNvPr>
          <p:cNvSpPr>
            <a:spLocks noGrp="1"/>
          </p:cNvSpPr>
          <p:nvPr>
            <p:ph type="body" sz="quarter" idx="38" hasCustomPrompt="1"/>
          </p:nvPr>
        </p:nvSpPr>
        <p:spPr>
          <a:xfrm>
            <a:off x="6743951" y="582764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 name="Text Placeholder 25">
            <a:extLst>
              <a:ext uri="{FF2B5EF4-FFF2-40B4-BE49-F238E27FC236}">
                <a16:creationId xmlns:a16="http://schemas.microsoft.com/office/drawing/2014/main" id="{FC165ECD-6538-C3BB-2443-D4EB9558CFE5}"/>
              </a:ext>
            </a:extLst>
          </p:cNvPr>
          <p:cNvSpPr>
            <a:spLocks noGrp="1"/>
          </p:cNvSpPr>
          <p:nvPr>
            <p:ph type="body" sz="quarter" idx="39" hasCustomPrompt="1"/>
          </p:nvPr>
        </p:nvSpPr>
        <p:spPr>
          <a:xfrm>
            <a:off x="5862882" y="47121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6" name="Text Placeholder 25">
            <a:extLst>
              <a:ext uri="{FF2B5EF4-FFF2-40B4-BE49-F238E27FC236}">
                <a16:creationId xmlns:a16="http://schemas.microsoft.com/office/drawing/2014/main" id="{C9002F57-46FB-3719-8AE3-C2729E004D6B}"/>
              </a:ext>
            </a:extLst>
          </p:cNvPr>
          <p:cNvSpPr>
            <a:spLocks noGrp="1"/>
          </p:cNvSpPr>
          <p:nvPr>
            <p:ph type="body" sz="quarter" idx="40" hasCustomPrompt="1"/>
          </p:nvPr>
        </p:nvSpPr>
        <p:spPr>
          <a:xfrm>
            <a:off x="6698179" y="47121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26109289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8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D11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96824371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6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DE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921202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335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16295948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01A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26612352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7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DF4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5691549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702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61657535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05AA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4198776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333212" y="914400"/>
            <a:ext cx="11525573" cy="576262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702E8C"/>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Tree>
    <p:extLst>
      <p:ext uri="{BB962C8B-B14F-4D97-AF65-F5344CB8AC3E}">
        <p14:creationId xmlns:p14="http://schemas.microsoft.com/office/powerpoint/2010/main" val="48060243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125380" y="914400"/>
            <a:ext cx="5848513" cy="576262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702E8C"/>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
        <p:nvSpPr>
          <p:cNvPr id="2" name="Freeform 9">
            <a:extLst>
              <a:ext uri="{FF2B5EF4-FFF2-40B4-BE49-F238E27FC236}">
                <a16:creationId xmlns:a16="http://schemas.microsoft.com/office/drawing/2014/main" id="{F004F304-53E8-43BA-1D3D-56B89433B4E8}"/>
              </a:ext>
            </a:extLst>
          </p:cNvPr>
          <p:cNvSpPr/>
          <p:nvPr userDrawn="1"/>
        </p:nvSpPr>
        <p:spPr>
          <a:xfrm>
            <a:off x="6095999" y="914400"/>
            <a:ext cx="5848513" cy="576262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05AAA3"/>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Tree>
    <p:extLst>
      <p:ext uri="{BB962C8B-B14F-4D97-AF65-F5344CB8AC3E}">
        <p14:creationId xmlns:p14="http://schemas.microsoft.com/office/powerpoint/2010/main" val="168585700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_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125380" y="914400"/>
            <a:ext cx="5848513" cy="576262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DEA900"/>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
        <p:nvSpPr>
          <p:cNvPr id="2" name="Freeform 9">
            <a:extLst>
              <a:ext uri="{FF2B5EF4-FFF2-40B4-BE49-F238E27FC236}">
                <a16:creationId xmlns:a16="http://schemas.microsoft.com/office/drawing/2014/main" id="{F004F304-53E8-43BA-1D3D-56B89433B4E8}"/>
              </a:ext>
            </a:extLst>
          </p:cNvPr>
          <p:cNvSpPr/>
          <p:nvPr userDrawn="1"/>
        </p:nvSpPr>
        <p:spPr>
          <a:xfrm>
            <a:off x="6095999" y="914400"/>
            <a:ext cx="5848513" cy="576262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28AAE3"/>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Tree>
    <p:extLst>
      <p:ext uri="{BB962C8B-B14F-4D97-AF65-F5344CB8AC3E}">
        <p14:creationId xmlns:p14="http://schemas.microsoft.com/office/powerpoint/2010/main" val="2036570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51468" y="1104338"/>
            <a:ext cx="6500959" cy="575366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spTree>
    <p:extLst>
      <p:ext uri="{BB962C8B-B14F-4D97-AF65-F5344CB8AC3E}">
        <p14:creationId xmlns:p14="http://schemas.microsoft.com/office/powerpoint/2010/main" val="407236387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ext 02">
    <p:spTree>
      <p:nvGrpSpPr>
        <p:cNvPr id="1" name=""/>
        <p:cNvGrpSpPr/>
        <p:nvPr/>
      </p:nvGrpSpPr>
      <p:grpSpPr>
        <a:xfrm>
          <a:off x="0" y="0"/>
          <a:ext cx="0" cy="0"/>
          <a:chOff x="0" y="0"/>
          <a:chExt cx="0" cy="0"/>
        </a:xfrm>
      </p:grpSpPr>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Tree>
    <p:extLst>
      <p:ext uri="{BB962C8B-B14F-4D97-AF65-F5344CB8AC3E}">
        <p14:creationId xmlns:p14="http://schemas.microsoft.com/office/powerpoint/2010/main" val="11987114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333212" y="1247614"/>
            <a:ext cx="11525573" cy="5000594"/>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0872B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Tree>
    <p:extLst>
      <p:ext uri="{BB962C8B-B14F-4D97-AF65-F5344CB8AC3E}">
        <p14:creationId xmlns:p14="http://schemas.microsoft.com/office/powerpoint/2010/main" val="139395381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6_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333212" y="1247614"/>
            <a:ext cx="11525573" cy="5000594"/>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086D6E"/>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Tree>
    <p:extLst>
      <p:ext uri="{BB962C8B-B14F-4D97-AF65-F5344CB8AC3E}">
        <p14:creationId xmlns:p14="http://schemas.microsoft.com/office/powerpoint/2010/main" val="180743888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333212" y="1436175"/>
            <a:ext cx="11525573" cy="521227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0872B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2" name="Freeform 11">
            <a:extLst>
              <a:ext uri="{FF2B5EF4-FFF2-40B4-BE49-F238E27FC236}">
                <a16:creationId xmlns:a16="http://schemas.microsoft.com/office/drawing/2014/main" id="{0D36EFDA-264B-4948-A7A5-D2CBE1A3DC45}"/>
              </a:ext>
            </a:extLst>
          </p:cNvPr>
          <p:cNvSpPr/>
          <p:nvPr userDrawn="1"/>
        </p:nvSpPr>
        <p:spPr>
          <a:xfrm>
            <a:off x="3732000" y="1698932"/>
            <a:ext cx="846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DF4625"/>
          </a:solidFill>
          <a:ln w="24491" cap="flat">
            <a:solidFill>
              <a:srgbClr val="DF4625"/>
            </a:solidFill>
            <a:prstDash val="solid"/>
            <a:miter/>
          </a:ln>
        </p:spPr>
        <p:txBody>
          <a:bodyPr rtlCol="0" anchor="ctr"/>
          <a:lstStyle/>
          <a:p>
            <a:endParaRPr lang="en-US"/>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443960"/>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Tree>
    <p:extLst>
      <p:ext uri="{BB962C8B-B14F-4D97-AF65-F5344CB8AC3E}">
        <p14:creationId xmlns:p14="http://schemas.microsoft.com/office/powerpoint/2010/main" val="160319318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ullet Point x3 slide with photo">
    <p:spTree>
      <p:nvGrpSpPr>
        <p:cNvPr id="1" name=""/>
        <p:cNvGrpSpPr/>
        <p:nvPr/>
      </p:nvGrpSpPr>
      <p:grpSpPr>
        <a:xfrm>
          <a:off x="0" y="0"/>
          <a:ext cx="0" cy="0"/>
          <a:chOff x="0" y="0"/>
          <a:chExt cx="0" cy="0"/>
        </a:xfrm>
      </p:grpSpPr>
      <p:sp>
        <p:nvSpPr>
          <p:cNvPr id="38" name="Freeform 37">
            <a:extLst>
              <a:ext uri="{FF2B5EF4-FFF2-40B4-BE49-F238E27FC236}">
                <a16:creationId xmlns:a16="http://schemas.microsoft.com/office/drawing/2014/main" id="{538B95BB-05BC-1048-92B0-7C3AE8E2EA0A}"/>
              </a:ext>
            </a:extLst>
          </p:cNvPr>
          <p:cNvSpPr/>
          <p:nvPr userDrawn="1"/>
        </p:nvSpPr>
        <p:spPr>
          <a:xfrm>
            <a:off x="2176238" y="343175"/>
            <a:ext cx="2144406" cy="5638038"/>
          </a:xfrm>
          <a:custGeom>
            <a:avLst/>
            <a:gdLst>
              <a:gd name="connsiteX0" fmla="*/ 908901 w 908901"/>
              <a:gd name="connsiteY0" fmla="*/ 2711880 h 2711879"/>
              <a:gd name="connsiteX1" fmla="*/ 301407 w 908901"/>
              <a:gd name="connsiteY1" fmla="*/ 2711880 h 2711879"/>
              <a:gd name="connsiteX2" fmla="*/ 0 w 908901"/>
              <a:gd name="connsiteY2" fmla="*/ 2410560 h 2711879"/>
              <a:gd name="connsiteX3" fmla="*/ 0 w 908901"/>
              <a:gd name="connsiteY3" fmla="*/ 0 h 2711879"/>
              <a:gd name="connsiteX4" fmla="*/ 703642 w 908901"/>
              <a:gd name="connsiteY4" fmla="*/ 0 h 2711879"/>
              <a:gd name="connsiteX5" fmla="*/ 908901 w 908901"/>
              <a:gd name="connsiteY5" fmla="*/ 205200 h 2711879"/>
              <a:gd name="connsiteX6" fmla="*/ 908901 w 908901"/>
              <a:gd name="connsiteY6" fmla="*/ 2711880 h 271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901" h="2711879">
                <a:moveTo>
                  <a:pt x="908901" y="2711880"/>
                </a:moveTo>
                <a:lnTo>
                  <a:pt x="301407" y="2711880"/>
                </a:lnTo>
                <a:cubicBezTo>
                  <a:pt x="135039" y="2711880"/>
                  <a:pt x="0" y="2576880"/>
                  <a:pt x="0" y="2410560"/>
                </a:cubicBezTo>
                <a:lnTo>
                  <a:pt x="0" y="0"/>
                </a:lnTo>
                <a:lnTo>
                  <a:pt x="703642" y="0"/>
                </a:lnTo>
                <a:cubicBezTo>
                  <a:pt x="817075" y="0"/>
                  <a:pt x="908901" y="91800"/>
                  <a:pt x="908901" y="205200"/>
                </a:cubicBezTo>
                <a:lnTo>
                  <a:pt x="908901" y="271188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912293" y="846903"/>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912294" y="1345616"/>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3270782" y="926436"/>
            <a:ext cx="1105664" cy="955625"/>
          </a:xfrm>
          <a:prstGeom prst="rect">
            <a:avLst/>
          </a:prstGeom>
          <a:noFill/>
        </p:spPr>
        <p:txBody>
          <a:bodyPr anchor="ctr">
            <a:noAutofit/>
          </a:bodyPr>
          <a:lstStyle>
            <a:lvl1pPr marL="0" indent="0" algn="r">
              <a:lnSpc>
                <a:spcPct val="130000"/>
              </a:lnSpc>
              <a:buNone/>
              <a:defRPr sz="6300" b="0" i="0">
                <a:solidFill>
                  <a:schemeClr val="bg1"/>
                </a:solidFill>
                <a:latin typeface="Calibri" panose="020F0502020204030204" pitchFamily="34" charset="0"/>
                <a:cs typeface="Calibri" panose="020F0502020204030204" pitchFamily="34" charset="0"/>
              </a:defRPr>
            </a:lvl1pPr>
          </a:lstStyle>
          <a:p>
            <a:pPr lvl="0"/>
            <a:r>
              <a:rPr lang="en-US" dirty="0"/>
              <a:t>01</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3354094"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4054160" y="721803"/>
            <a:ext cx="7563410" cy="1674487"/>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912292" y="2770036"/>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912293" y="3268749"/>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89" name="Text Placeholder 8">
            <a:extLst>
              <a:ext uri="{FF2B5EF4-FFF2-40B4-BE49-F238E27FC236}">
                <a16:creationId xmlns:a16="http://schemas.microsoft.com/office/drawing/2014/main" id="{D796B671-C11B-2F4F-ABBC-B40290009074}"/>
              </a:ext>
            </a:extLst>
          </p:cNvPr>
          <p:cNvSpPr>
            <a:spLocks noGrp="1"/>
          </p:cNvSpPr>
          <p:nvPr>
            <p:ph type="body" sz="quarter" idx="44" hasCustomPrompt="1"/>
          </p:nvPr>
        </p:nvSpPr>
        <p:spPr>
          <a:xfrm>
            <a:off x="3270781" y="2849569"/>
            <a:ext cx="1105664" cy="955625"/>
          </a:xfrm>
          <a:prstGeom prst="rect">
            <a:avLst/>
          </a:prstGeom>
          <a:noFill/>
        </p:spPr>
        <p:txBody>
          <a:bodyPr anchor="ctr">
            <a:noAutofit/>
          </a:bodyPr>
          <a:lstStyle>
            <a:lvl1pPr marL="0" indent="0" algn="r">
              <a:lnSpc>
                <a:spcPct val="130000"/>
              </a:lnSpc>
              <a:buNone/>
              <a:defRPr sz="6300" b="0" i="0">
                <a:solidFill>
                  <a:schemeClr val="bg1"/>
                </a:solidFill>
                <a:latin typeface="Calibri" panose="020F0502020204030204" pitchFamily="34" charset="0"/>
                <a:cs typeface="Calibri" panose="020F0502020204030204" pitchFamily="34" charset="0"/>
              </a:defRPr>
            </a:lvl1pPr>
          </a:lstStyle>
          <a:p>
            <a:pPr lvl="0"/>
            <a:r>
              <a:rPr lang="en-US" dirty="0"/>
              <a:t>02</a:t>
            </a:r>
          </a:p>
        </p:txBody>
      </p:sp>
      <p:grpSp>
        <p:nvGrpSpPr>
          <p:cNvPr id="4" name="Group 3">
            <a:extLst>
              <a:ext uri="{FF2B5EF4-FFF2-40B4-BE49-F238E27FC236}">
                <a16:creationId xmlns:a16="http://schemas.microsoft.com/office/drawing/2014/main" id="{A3B9141F-6DD9-8488-3489-F5BD2D8B7934}"/>
              </a:ext>
            </a:extLst>
          </p:cNvPr>
          <p:cNvGrpSpPr/>
          <p:nvPr userDrawn="1"/>
        </p:nvGrpSpPr>
        <p:grpSpPr>
          <a:xfrm>
            <a:off x="4054159" y="2644936"/>
            <a:ext cx="7563410" cy="1674487"/>
            <a:chOff x="4054159" y="2644936"/>
            <a:chExt cx="7563410" cy="1674487"/>
          </a:xfrm>
        </p:grpSpPr>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BDFF853B-9071-C93B-E94C-D4D2D2347A20}"/>
                </a:ext>
              </a:extLst>
            </p:cNvPr>
            <p:cNvGrpSpPr/>
            <p:nvPr userDrawn="1"/>
          </p:nvGrpSpPr>
          <p:grpSpPr>
            <a:xfrm>
              <a:off x="4054159" y="3923423"/>
              <a:ext cx="7563410" cy="396000"/>
              <a:chOff x="4054159" y="3923423"/>
              <a:chExt cx="7563410" cy="396000"/>
            </a:xfrm>
          </p:grpSpPr>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4927790" y="4633833"/>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4927791" y="5132546"/>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98" name="Text Placeholder 8">
            <a:extLst>
              <a:ext uri="{FF2B5EF4-FFF2-40B4-BE49-F238E27FC236}">
                <a16:creationId xmlns:a16="http://schemas.microsoft.com/office/drawing/2014/main" id="{FC0AD653-42B9-B746-97D0-A064A2B04808}"/>
              </a:ext>
            </a:extLst>
          </p:cNvPr>
          <p:cNvSpPr>
            <a:spLocks noGrp="1"/>
          </p:cNvSpPr>
          <p:nvPr>
            <p:ph type="body" sz="quarter" idx="47" hasCustomPrompt="1"/>
          </p:nvPr>
        </p:nvSpPr>
        <p:spPr>
          <a:xfrm>
            <a:off x="3286279" y="4713366"/>
            <a:ext cx="1105664" cy="955625"/>
          </a:xfrm>
          <a:prstGeom prst="rect">
            <a:avLst/>
          </a:prstGeom>
          <a:noFill/>
        </p:spPr>
        <p:txBody>
          <a:bodyPr anchor="ctr">
            <a:noAutofit/>
          </a:bodyPr>
          <a:lstStyle>
            <a:lvl1pPr marL="0" indent="0" algn="r">
              <a:lnSpc>
                <a:spcPct val="130000"/>
              </a:lnSpc>
              <a:buNone/>
              <a:defRPr sz="6300" b="0" i="0">
                <a:solidFill>
                  <a:schemeClr val="bg1"/>
                </a:solidFill>
                <a:latin typeface="Calibri" panose="020F0502020204030204" pitchFamily="34" charset="0"/>
                <a:cs typeface="Calibri" panose="020F0502020204030204" pitchFamily="34" charset="0"/>
              </a:defRPr>
            </a:lvl1pPr>
          </a:lstStyle>
          <a:p>
            <a:pPr lvl="0"/>
            <a:r>
              <a:rPr lang="en-US" dirty="0"/>
              <a:t>03</a:t>
            </a:r>
          </a:p>
        </p:txBody>
      </p:sp>
      <p:grpSp>
        <p:nvGrpSpPr>
          <p:cNvPr id="6" name="Group 5">
            <a:extLst>
              <a:ext uri="{FF2B5EF4-FFF2-40B4-BE49-F238E27FC236}">
                <a16:creationId xmlns:a16="http://schemas.microsoft.com/office/drawing/2014/main" id="{36F5C9E3-41BC-3B4B-1D88-E50F4F9916B9}"/>
              </a:ext>
            </a:extLst>
          </p:cNvPr>
          <p:cNvGrpSpPr/>
          <p:nvPr userDrawn="1"/>
        </p:nvGrpSpPr>
        <p:grpSpPr>
          <a:xfrm>
            <a:off x="4069657" y="4508733"/>
            <a:ext cx="7563410" cy="1674487"/>
            <a:chOff x="4069657" y="4508733"/>
            <a:chExt cx="7563410" cy="1674487"/>
          </a:xfrm>
        </p:grpSpPr>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98C6B749-DEC9-6F90-9821-DDA8C533BDD3}"/>
                </a:ext>
              </a:extLst>
            </p:cNvPr>
            <p:cNvGrpSpPr/>
            <p:nvPr userDrawn="1"/>
          </p:nvGrpSpPr>
          <p:grpSpPr>
            <a:xfrm>
              <a:off x="4069657" y="5787220"/>
              <a:ext cx="7563410" cy="396000"/>
              <a:chOff x="4069657" y="5787220"/>
              <a:chExt cx="7563410" cy="396000"/>
            </a:xfrm>
          </p:grpSpPr>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9964546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Bullet Point x3 slide with photo">
    <p:spTree>
      <p:nvGrpSpPr>
        <p:cNvPr id="1" name=""/>
        <p:cNvGrpSpPr/>
        <p:nvPr/>
      </p:nvGrpSpPr>
      <p:grpSpPr>
        <a:xfrm>
          <a:off x="0" y="0"/>
          <a:ext cx="0" cy="0"/>
          <a:chOff x="0" y="0"/>
          <a:chExt cx="0" cy="0"/>
        </a:xfrm>
      </p:grpSpPr>
      <p:sp>
        <p:nvSpPr>
          <p:cNvPr id="38" name="Freeform 37">
            <a:extLst>
              <a:ext uri="{FF2B5EF4-FFF2-40B4-BE49-F238E27FC236}">
                <a16:creationId xmlns:a16="http://schemas.microsoft.com/office/drawing/2014/main" id="{538B95BB-05BC-1048-92B0-7C3AE8E2EA0A}"/>
              </a:ext>
            </a:extLst>
          </p:cNvPr>
          <p:cNvSpPr/>
          <p:nvPr userDrawn="1"/>
        </p:nvSpPr>
        <p:spPr>
          <a:xfrm>
            <a:off x="2019541" y="343175"/>
            <a:ext cx="2152521" cy="5638038"/>
          </a:xfrm>
          <a:custGeom>
            <a:avLst/>
            <a:gdLst>
              <a:gd name="connsiteX0" fmla="*/ 908901 w 908901"/>
              <a:gd name="connsiteY0" fmla="*/ 2711880 h 2711879"/>
              <a:gd name="connsiteX1" fmla="*/ 301407 w 908901"/>
              <a:gd name="connsiteY1" fmla="*/ 2711880 h 2711879"/>
              <a:gd name="connsiteX2" fmla="*/ 0 w 908901"/>
              <a:gd name="connsiteY2" fmla="*/ 2410560 h 2711879"/>
              <a:gd name="connsiteX3" fmla="*/ 0 w 908901"/>
              <a:gd name="connsiteY3" fmla="*/ 0 h 2711879"/>
              <a:gd name="connsiteX4" fmla="*/ 703642 w 908901"/>
              <a:gd name="connsiteY4" fmla="*/ 0 h 2711879"/>
              <a:gd name="connsiteX5" fmla="*/ 908901 w 908901"/>
              <a:gd name="connsiteY5" fmla="*/ 205200 h 2711879"/>
              <a:gd name="connsiteX6" fmla="*/ 908901 w 908901"/>
              <a:gd name="connsiteY6" fmla="*/ 2711880 h 271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901" h="2711879">
                <a:moveTo>
                  <a:pt x="908901" y="2711880"/>
                </a:moveTo>
                <a:lnTo>
                  <a:pt x="301407" y="2711880"/>
                </a:lnTo>
                <a:cubicBezTo>
                  <a:pt x="135039" y="2711880"/>
                  <a:pt x="0" y="2576880"/>
                  <a:pt x="0" y="2410560"/>
                </a:cubicBezTo>
                <a:lnTo>
                  <a:pt x="0" y="0"/>
                </a:lnTo>
                <a:lnTo>
                  <a:pt x="703642" y="0"/>
                </a:lnTo>
                <a:cubicBezTo>
                  <a:pt x="817075" y="0"/>
                  <a:pt x="908901" y="91800"/>
                  <a:pt x="908901" y="205200"/>
                </a:cubicBezTo>
                <a:lnTo>
                  <a:pt x="908901" y="271188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337952" y="484832"/>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337953" y="983545"/>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2194873" y="917683"/>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Challenge</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1995823"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4054159" y="188181"/>
            <a:ext cx="7902045" cy="2148118"/>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347394" y="2739798"/>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347395" y="3238511"/>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4" name="Group 3">
            <a:extLst>
              <a:ext uri="{FF2B5EF4-FFF2-40B4-BE49-F238E27FC236}">
                <a16:creationId xmlns:a16="http://schemas.microsoft.com/office/drawing/2014/main" id="{A3B9141F-6DD9-8488-3489-F5BD2D8B7934}"/>
              </a:ext>
            </a:extLst>
          </p:cNvPr>
          <p:cNvGrpSpPr/>
          <p:nvPr userDrawn="1"/>
        </p:nvGrpSpPr>
        <p:grpSpPr>
          <a:xfrm>
            <a:off x="4054158" y="2401606"/>
            <a:ext cx="7885845" cy="2060054"/>
            <a:chOff x="4054159" y="2644936"/>
            <a:chExt cx="7563410" cy="1674487"/>
          </a:xfrm>
        </p:grpSpPr>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BDFF853B-9071-C93B-E94C-D4D2D2347A20}"/>
                </a:ext>
              </a:extLst>
            </p:cNvPr>
            <p:cNvGrpSpPr/>
            <p:nvPr userDrawn="1"/>
          </p:nvGrpSpPr>
          <p:grpSpPr>
            <a:xfrm>
              <a:off x="4054159" y="3923423"/>
              <a:ext cx="7563410" cy="396000"/>
              <a:chOff x="4054159" y="3923423"/>
              <a:chExt cx="7563410" cy="396000"/>
            </a:xfrm>
          </p:grpSpPr>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4362892" y="4773302"/>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4362893" y="5272015"/>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6" name="Group 5">
            <a:extLst>
              <a:ext uri="{FF2B5EF4-FFF2-40B4-BE49-F238E27FC236}">
                <a16:creationId xmlns:a16="http://schemas.microsoft.com/office/drawing/2014/main" id="{36F5C9E3-41BC-3B4B-1D88-E50F4F9916B9}"/>
              </a:ext>
            </a:extLst>
          </p:cNvPr>
          <p:cNvGrpSpPr/>
          <p:nvPr userDrawn="1"/>
        </p:nvGrpSpPr>
        <p:grpSpPr>
          <a:xfrm>
            <a:off x="4069656" y="4556044"/>
            <a:ext cx="7870355" cy="2155306"/>
            <a:chOff x="4069657" y="4508733"/>
            <a:chExt cx="7563410" cy="1674487"/>
          </a:xfrm>
        </p:grpSpPr>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98C6B749-DEC9-6F90-9821-DDA8C533BDD3}"/>
                </a:ext>
              </a:extLst>
            </p:cNvPr>
            <p:cNvGrpSpPr/>
            <p:nvPr userDrawn="1"/>
          </p:nvGrpSpPr>
          <p:grpSpPr>
            <a:xfrm>
              <a:off x="4069657" y="5787220"/>
              <a:ext cx="7563410" cy="396000"/>
              <a:chOff x="4069657" y="5787220"/>
              <a:chExt cx="7563410" cy="396000"/>
            </a:xfrm>
          </p:grpSpPr>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7" name="Text Placeholder 8">
            <a:extLst>
              <a:ext uri="{FF2B5EF4-FFF2-40B4-BE49-F238E27FC236}">
                <a16:creationId xmlns:a16="http://schemas.microsoft.com/office/drawing/2014/main" id="{BF545690-3156-C06B-7E59-CA281F7A38A4}"/>
              </a:ext>
            </a:extLst>
          </p:cNvPr>
          <p:cNvSpPr>
            <a:spLocks noGrp="1"/>
          </p:cNvSpPr>
          <p:nvPr>
            <p:ph type="body" sz="quarter" idx="48" hasCustomPrompt="1"/>
          </p:nvPr>
        </p:nvSpPr>
        <p:spPr>
          <a:xfrm>
            <a:off x="2160741" y="2872987"/>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Benefit </a:t>
            </a:r>
          </a:p>
        </p:txBody>
      </p:sp>
      <p:sp>
        <p:nvSpPr>
          <p:cNvPr id="8" name="Text Placeholder 8">
            <a:extLst>
              <a:ext uri="{FF2B5EF4-FFF2-40B4-BE49-F238E27FC236}">
                <a16:creationId xmlns:a16="http://schemas.microsoft.com/office/drawing/2014/main" id="{CC1C18BB-6462-D10D-A1B0-DF728B6321FE}"/>
              </a:ext>
            </a:extLst>
          </p:cNvPr>
          <p:cNvSpPr>
            <a:spLocks noGrp="1"/>
          </p:cNvSpPr>
          <p:nvPr>
            <p:ph type="body" sz="quarter" idx="49" hasCustomPrompt="1"/>
          </p:nvPr>
        </p:nvSpPr>
        <p:spPr>
          <a:xfrm>
            <a:off x="2184201" y="4956862"/>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Solution</a:t>
            </a:r>
          </a:p>
        </p:txBody>
      </p:sp>
    </p:spTree>
    <p:extLst>
      <p:ext uri="{BB962C8B-B14F-4D97-AF65-F5344CB8AC3E}">
        <p14:creationId xmlns:p14="http://schemas.microsoft.com/office/powerpoint/2010/main" val="33259158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_Bullet Point x3 slide with photo">
    <p:spTree>
      <p:nvGrpSpPr>
        <p:cNvPr id="1" name=""/>
        <p:cNvGrpSpPr/>
        <p:nvPr/>
      </p:nvGrpSpPr>
      <p:grpSpPr>
        <a:xfrm>
          <a:off x="0" y="0"/>
          <a:ext cx="0" cy="0"/>
          <a:chOff x="0" y="0"/>
          <a:chExt cx="0" cy="0"/>
        </a:xfrm>
      </p:grpSpPr>
      <p:sp>
        <p:nvSpPr>
          <p:cNvPr id="38" name="Freeform 37">
            <a:extLst>
              <a:ext uri="{FF2B5EF4-FFF2-40B4-BE49-F238E27FC236}">
                <a16:creationId xmlns:a16="http://schemas.microsoft.com/office/drawing/2014/main" id="{538B95BB-05BC-1048-92B0-7C3AE8E2EA0A}"/>
              </a:ext>
            </a:extLst>
          </p:cNvPr>
          <p:cNvSpPr/>
          <p:nvPr userDrawn="1"/>
        </p:nvSpPr>
        <p:spPr>
          <a:xfrm>
            <a:off x="2019541" y="343175"/>
            <a:ext cx="2152521" cy="5638038"/>
          </a:xfrm>
          <a:custGeom>
            <a:avLst/>
            <a:gdLst>
              <a:gd name="connsiteX0" fmla="*/ 908901 w 908901"/>
              <a:gd name="connsiteY0" fmla="*/ 2711880 h 2711879"/>
              <a:gd name="connsiteX1" fmla="*/ 301407 w 908901"/>
              <a:gd name="connsiteY1" fmla="*/ 2711880 h 2711879"/>
              <a:gd name="connsiteX2" fmla="*/ 0 w 908901"/>
              <a:gd name="connsiteY2" fmla="*/ 2410560 h 2711879"/>
              <a:gd name="connsiteX3" fmla="*/ 0 w 908901"/>
              <a:gd name="connsiteY3" fmla="*/ 0 h 2711879"/>
              <a:gd name="connsiteX4" fmla="*/ 703642 w 908901"/>
              <a:gd name="connsiteY4" fmla="*/ 0 h 2711879"/>
              <a:gd name="connsiteX5" fmla="*/ 908901 w 908901"/>
              <a:gd name="connsiteY5" fmla="*/ 205200 h 2711879"/>
              <a:gd name="connsiteX6" fmla="*/ 908901 w 908901"/>
              <a:gd name="connsiteY6" fmla="*/ 2711880 h 271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901" h="2711879">
                <a:moveTo>
                  <a:pt x="908901" y="2711880"/>
                </a:moveTo>
                <a:lnTo>
                  <a:pt x="301407" y="2711880"/>
                </a:lnTo>
                <a:cubicBezTo>
                  <a:pt x="135039" y="2711880"/>
                  <a:pt x="0" y="2576880"/>
                  <a:pt x="0" y="2410560"/>
                </a:cubicBezTo>
                <a:lnTo>
                  <a:pt x="0" y="0"/>
                </a:lnTo>
                <a:lnTo>
                  <a:pt x="703642" y="0"/>
                </a:lnTo>
                <a:cubicBezTo>
                  <a:pt x="817075" y="0"/>
                  <a:pt x="908901" y="91800"/>
                  <a:pt x="908901" y="205200"/>
                </a:cubicBezTo>
                <a:lnTo>
                  <a:pt x="908901" y="2711880"/>
                </a:lnTo>
                <a:close/>
              </a:path>
            </a:pathLst>
          </a:custGeom>
          <a:solidFill>
            <a:srgbClr val="01A54E"/>
          </a:solidFill>
          <a:ln w="3598" cap="flat">
            <a:noFill/>
            <a:prstDash val="solid"/>
            <a:miter/>
          </a:ln>
        </p:spPr>
        <p:txBody>
          <a:bodyPr rtlCol="0" anchor="ctr"/>
          <a:lstStyle/>
          <a:p>
            <a:endParaRPr lang="en-US" b="0" i="0" dirty="0">
              <a:latin typeface="Calibri" panose="020F0502020204030204" pitchFamily="34" charset="0"/>
            </a:endParaRPr>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531293" y="573587"/>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531294" y="1072300"/>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2194873" y="917683"/>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Challenge</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1995823"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4054159" y="188181"/>
            <a:ext cx="7902045" cy="2148118"/>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531294" y="2684200"/>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531295" y="3182913"/>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4" name="Group 3">
            <a:extLst>
              <a:ext uri="{FF2B5EF4-FFF2-40B4-BE49-F238E27FC236}">
                <a16:creationId xmlns:a16="http://schemas.microsoft.com/office/drawing/2014/main" id="{A3B9141F-6DD9-8488-3489-F5BD2D8B7934}"/>
              </a:ext>
            </a:extLst>
          </p:cNvPr>
          <p:cNvGrpSpPr/>
          <p:nvPr userDrawn="1"/>
        </p:nvGrpSpPr>
        <p:grpSpPr>
          <a:xfrm>
            <a:off x="4054158" y="2401606"/>
            <a:ext cx="7885845" cy="2060054"/>
            <a:chOff x="4054159" y="2644936"/>
            <a:chExt cx="7563410" cy="1674487"/>
          </a:xfrm>
        </p:grpSpPr>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BDFF853B-9071-C93B-E94C-D4D2D2347A20}"/>
                </a:ext>
              </a:extLst>
            </p:cNvPr>
            <p:cNvGrpSpPr/>
            <p:nvPr userDrawn="1"/>
          </p:nvGrpSpPr>
          <p:grpSpPr>
            <a:xfrm>
              <a:off x="4054159" y="3923423"/>
              <a:ext cx="7563410" cy="396000"/>
              <a:chOff x="4054159" y="3923423"/>
              <a:chExt cx="7563410" cy="396000"/>
            </a:xfrm>
          </p:grpSpPr>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4531295" y="4669834"/>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4531296" y="5168547"/>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6" name="Group 5">
            <a:extLst>
              <a:ext uri="{FF2B5EF4-FFF2-40B4-BE49-F238E27FC236}">
                <a16:creationId xmlns:a16="http://schemas.microsoft.com/office/drawing/2014/main" id="{36F5C9E3-41BC-3B4B-1D88-E50F4F9916B9}"/>
              </a:ext>
            </a:extLst>
          </p:cNvPr>
          <p:cNvGrpSpPr/>
          <p:nvPr userDrawn="1"/>
        </p:nvGrpSpPr>
        <p:grpSpPr>
          <a:xfrm>
            <a:off x="4069656" y="4556044"/>
            <a:ext cx="7870355" cy="2155306"/>
            <a:chOff x="4069657" y="4508733"/>
            <a:chExt cx="7563410" cy="1674487"/>
          </a:xfrm>
        </p:grpSpPr>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98C6B749-DEC9-6F90-9821-DDA8C533BDD3}"/>
                </a:ext>
              </a:extLst>
            </p:cNvPr>
            <p:cNvGrpSpPr/>
            <p:nvPr userDrawn="1"/>
          </p:nvGrpSpPr>
          <p:grpSpPr>
            <a:xfrm>
              <a:off x="4069657" y="5787220"/>
              <a:ext cx="7563410" cy="396000"/>
              <a:chOff x="4069657" y="5787220"/>
              <a:chExt cx="7563410" cy="396000"/>
            </a:xfrm>
          </p:grpSpPr>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7" name="Text Placeholder 8">
            <a:extLst>
              <a:ext uri="{FF2B5EF4-FFF2-40B4-BE49-F238E27FC236}">
                <a16:creationId xmlns:a16="http://schemas.microsoft.com/office/drawing/2014/main" id="{BF545690-3156-C06B-7E59-CA281F7A38A4}"/>
              </a:ext>
            </a:extLst>
          </p:cNvPr>
          <p:cNvSpPr>
            <a:spLocks noGrp="1"/>
          </p:cNvSpPr>
          <p:nvPr>
            <p:ph type="body" sz="quarter" idx="48" hasCustomPrompt="1"/>
          </p:nvPr>
        </p:nvSpPr>
        <p:spPr>
          <a:xfrm>
            <a:off x="2160741" y="2872987"/>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Benefit </a:t>
            </a:r>
          </a:p>
        </p:txBody>
      </p:sp>
      <p:sp>
        <p:nvSpPr>
          <p:cNvPr id="8" name="Text Placeholder 8">
            <a:extLst>
              <a:ext uri="{FF2B5EF4-FFF2-40B4-BE49-F238E27FC236}">
                <a16:creationId xmlns:a16="http://schemas.microsoft.com/office/drawing/2014/main" id="{CC1C18BB-6462-D10D-A1B0-DF728B6321FE}"/>
              </a:ext>
            </a:extLst>
          </p:cNvPr>
          <p:cNvSpPr>
            <a:spLocks noGrp="1"/>
          </p:cNvSpPr>
          <p:nvPr>
            <p:ph type="body" sz="quarter" idx="49" hasCustomPrompt="1"/>
          </p:nvPr>
        </p:nvSpPr>
        <p:spPr>
          <a:xfrm>
            <a:off x="2184201" y="4956862"/>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Solution</a:t>
            </a:r>
          </a:p>
        </p:txBody>
      </p:sp>
    </p:spTree>
    <p:extLst>
      <p:ext uri="{BB962C8B-B14F-4D97-AF65-F5344CB8AC3E}">
        <p14:creationId xmlns:p14="http://schemas.microsoft.com/office/powerpoint/2010/main" val="273936062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5_Bullet Point x3 slide with photo">
    <p:spTree>
      <p:nvGrpSpPr>
        <p:cNvPr id="1" name=""/>
        <p:cNvGrpSpPr/>
        <p:nvPr/>
      </p:nvGrpSpPr>
      <p:grpSpPr>
        <a:xfrm>
          <a:off x="0" y="0"/>
          <a:ext cx="0" cy="0"/>
          <a:chOff x="0" y="0"/>
          <a:chExt cx="0" cy="0"/>
        </a:xfrm>
      </p:grpSpPr>
      <p:sp>
        <p:nvSpPr>
          <p:cNvPr id="38" name="Freeform 37">
            <a:extLst>
              <a:ext uri="{FF2B5EF4-FFF2-40B4-BE49-F238E27FC236}">
                <a16:creationId xmlns:a16="http://schemas.microsoft.com/office/drawing/2014/main" id="{538B95BB-05BC-1048-92B0-7C3AE8E2EA0A}"/>
              </a:ext>
            </a:extLst>
          </p:cNvPr>
          <p:cNvSpPr/>
          <p:nvPr userDrawn="1"/>
        </p:nvSpPr>
        <p:spPr>
          <a:xfrm>
            <a:off x="2019541" y="343175"/>
            <a:ext cx="2152521" cy="5638038"/>
          </a:xfrm>
          <a:custGeom>
            <a:avLst/>
            <a:gdLst>
              <a:gd name="connsiteX0" fmla="*/ 908901 w 908901"/>
              <a:gd name="connsiteY0" fmla="*/ 2711880 h 2711879"/>
              <a:gd name="connsiteX1" fmla="*/ 301407 w 908901"/>
              <a:gd name="connsiteY1" fmla="*/ 2711880 h 2711879"/>
              <a:gd name="connsiteX2" fmla="*/ 0 w 908901"/>
              <a:gd name="connsiteY2" fmla="*/ 2410560 h 2711879"/>
              <a:gd name="connsiteX3" fmla="*/ 0 w 908901"/>
              <a:gd name="connsiteY3" fmla="*/ 0 h 2711879"/>
              <a:gd name="connsiteX4" fmla="*/ 703642 w 908901"/>
              <a:gd name="connsiteY4" fmla="*/ 0 h 2711879"/>
              <a:gd name="connsiteX5" fmla="*/ 908901 w 908901"/>
              <a:gd name="connsiteY5" fmla="*/ 205200 h 2711879"/>
              <a:gd name="connsiteX6" fmla="*/ 908901 w 908901"/>
              <a:gd name="connsiteY6" fmla="*/ 2711880 h 271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901" h="2711879">
                <a:moveTo>
                  <a:pt x="908901" y="2711880"/>
                </a:moveTo>
                <a:lnTo>
                  <a:pt x="301407" y="2711880"/>
                </a:lnTo>
                <a:cubicBezTo>
                  <a:pt x="135039" y="2711880"/>
                  <a:pt x="0" y="2576880"/>
                  <a:pt x="0" y="2410560"/>
                </a:cubicBezTo>
                <a:lnTo>
                  <a:pt x="0" y="0"/>
                </a:lnTo>
                <a:lnTo>
                  <a:pt x="703642" y="0"/>
                </a:lnTo>
                <a:cubicBezTo>
                  <a:pt x="817075" y="0"/>
                  <a:pt x="908901" y="91800"/>
                  <a:pt x="908901" y="205200"/>
                </a:cubicBezTo>
                <a:lnTo>
                  <a:pt x="908901" y="2711880"/>
                </a:lnTo>
                <a:close/>
              </a:path>
            </a:pathLst>
          </a:custGeom>
          <a:solidFill>
            <a:srgbClr val="335C42"/>
          </a:solidFill>
          <a:ln w="3598" cap="flat">
            <a:noFill/>
            <a:prstDash val="solid"/>
            <a:miter/>
          </a:ln>
        </p:spPr>
        <p:txBody>
          <a:bodyPr rtlCol="0" anchor="ctr"/>
          <a:lstStyle/>
          <a:p>
            <a:endParaRPr lang="en-US" b="0" i="0" dirty="0">
              <a:latin typeface="Calibri" panose="020F0502020204030204" pitchFamily="34" charset="0"/>
            </a:endParaRPr>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531293" y="573587"/>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531294" y="1072300"/>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2194873" y="917683"/>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Challenge</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1995823"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4054159" y="188180"/>
            <a:ext cx="7902045" cy="2970163"/>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4531295" y="4669834"/>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4531296" y="5168547"/>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6" name="Group 5">
            <a:extLst>
              <a:ext uri="{FF2B5EF4-FFF2-40B4-BE49-F238E27FC236}">
                <a16:creationId xmlns:a16="http://schemas.microsoft.com/office/drawing/2014/main" id="{36F5C9E3-41BC-3B4B-1D88-E50F4F9916B9}"/>
              </a:ext>
            </a:extLst>
          </p:cNvPr>
          <p:cNvGrpSpPr/>
          <p:nvPr userDrawn="1"/>
        </p:nvGrpSpPr>
        <p:grpSpPr>
          <a:xfrm>
            <a:off x="4069656" y="3294411"/>
            <a:ext cx="7870355" cy="3416939"/>
            <a:chOff x="4069657" y="4508733"/>
            <a:chExt cx="7563410" cy="1674487"/>
          </a:xfrm>
        </p:grpSpPr>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98C6B749-DEC9-6F90-9821-DDA8C533BDD3}"/>
                </a:ext>
              </a:extLst>
            </p:cNvPr>
            <p:cNvGrpSpPr/>
            <p:nvPr userDrawn="1"/>
          </p:nvGrpSpPr>
          <p:grpSpPr>
            <a:xfrm>
              <a:off x="4069657" y="5787220"/>
              <a:ext cx="7563410" cy="396000"/>
              <a:chOff x="4069657" y="5787220"/>
              <a:chExt cx="7563410" cy="396000"/>
            </a:xfrm>
          </p:grpSpPr>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8" name="Text Placeholder 8">
            <a:extLst>
              <a:ext uri="{FF2B5EF4-FFF2-40B4-BE49-F238E27FC236}">
                <a16:creationId xmlns:a16="http://schemas.microsoft.com/office/drawing/2014/main" id="{CC1C18BB-6462-D10D-A1B0-DF728B6321FE}"/>
              </a:ext>
            </a:extLst>
          </p:cNvPr>
          <p:cNvSpPr>
            <a:spLocks noGrp="1"/>
          </p:cNvSpPr>
          <p:nvPr>
            <p:ph type="body" sz="quarter" idx="49" hasCustomPrompt="1"/>
          </p:nvPr>
        </p:nvSpPr>
        <p:spPr>
          <a:xfrm>
            <a:off x="2184201" y="4956862"/>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Solution</a:t>
            </a:r>
          </a:p>
        </p:txBody>
      </p:sp>
    </p:spTree>
    <p:extLst>
      <p:ext uri="{BB962C8B-B14F-4D97-AF65-F5344CB8AC3E}">
        <p14:creationId xmlns:p14="http://schemas.microsoft.com/office/powerpoint/2010/main" val="44409652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6_Bullet Point x3 slide with photo">
    <p:spTree>
      <p:nvGrpSpPr>
        <p:cNvPr id="1" name=""/>
        <p:cNvGrpSpPr/>
        <p:nvPr/>
      </p:nvGrpSpPr>
      <p:grpSpPr>
        <a:xfrm>
          <a:off x="0" y="0"/>
          <a:ext cx="0" cy="0"/>
          <a:chOff x="0" y="0"/>
          <a:chExt cx="0" cy="0"/>
        </a:xfrm>
      </p:grpSpPr>
      <p:sp>
        <p:nvSpPr>
          <p:cNvPr id="38" name="Freeform 37">
            <a:extLst>
              <a:ext uri="{FF2B5EF4-FFF2-40B4-BE49-F238E27FC236}">
                <a16:creationId xmlns:a16="http://schemas.microsoft.com/office/drawing/2014/main" id="{538B95BB-05BC-1048-92B0-7C3AE8E2EA0A}"/>
              </a:ext>
            </a:extLst>
          </p:cNvPr>
          <p:cNvSpPr/>
          <p:nvPr userDrawn="1"/>
        </p:nvSpPr>
        <p:spPr>
          <a:xfrm>
            <a:off x="2019541" y="343175"/>
            <a:ext cx="2152521" cy="5638038"/>
          </a:xfrm>
          <a:custGeom>
            <a:avLst/>
            <a:gdLst>
              <a:gd name="connsiteX0" fmla="*/ 908901 w 908901"/>
              <a:gd name="connsiteY0" fmla="*/ 2711880 h 2711879"/>
              <a:gd name="connsiteX1" fmla="*/ 301407 w 908901"/>
              <a:gd name="connsiteY1" fmla="*/ 2711880 h 2711879"/>
              <a:gd name="connsiteX2" fmla="*/ 0 w 908901"/>
              <a:gd name="connsiteY2" fmla="*/ 2410560 h 2711879"/>
              <a:gd name="connsiteX3" fmla="*/ 0 w 908901"/>
              <a:gd name="connsiteY3" fmla="*/ 0 h 2711879"/>
              <a:gd name="connsiteX4" fmla="*/ 703642 w 908901"/>
              <a:gd name="connsiteY4" fmla="*/ 0 h 2711879"/>
              <a:gd name="connsiteX5" fmla="*/ 908901 w 908901"/>
              <a:gd name="connsiteY5" fmla="*/ 205200 h 2711879"/>
              <a:gd name="connsiteX6" fmla="*/ 908901 w 908901"/>
              <a:gd name="connsiteY6" fmla="*/ 2711880 h 271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901" h="2711879">
                <a:moveTo>
                  <a:pt x="908901" y="2711880"/>
                </a:moveTo>
                <a:lnTo>
                  <a:pt x="301407" y="2711880"/>
                </a:lnTo>
                <a:cubicBezTo>
                  <a:pt x="135039" y="2711880"/>
                  <a:pt x="0" y="2576880"/>
                  <a:pt x="0" y="2410560"/>
                </a:cubicBezTo>
                <a:lnTo>
                  <a:pt x="0" y="0"/>
                </a:lnTo>
                <a:lnTo>
                  <a:pt x="703642" y="0"/>
                </a:lnTo>
                <a:cubicBezTo>
                  <a:pt x="817075" y="0"/>
                  <a:pt x="908901" y="91800"/>
                  <a:pt x="908901" y="205200"/>
                </a:cubicBezTo>
                <a:lnTo>
                  <a:pt x="908901" y="2711880"/>
                </a:lnTo>
                <a:close/>
              </a:path>
            </a:pathLst>
          </a:custGeom>
          <a:solidFill>
            <a:srgbClr val="335C42"/>
          </a:solidFill>
          <a:ln w="3598" cap="flat">
            <a:noFill/>
            <a:prstDash val="solid"/>
            <a:miter/>
          </a:ln>
        </p:spPr>
        <p:txBody>
          <a:bodyPr rtlCol="0" anchor="ctr"/>
          <a:lstStyle/>
          <a:p>
            <a:endParaRPr lang="en-US" b="0" i="0" dirty="0">
              <a:latin typeface="Calibri" panose="020F0502020204030204" pitchFamily="34" charset="0"/>
            </a:endParaRPr>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531293" y="573587"/>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531294" y="1072300"/>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2194873" y="917683"/>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Challenge</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1995823"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4054159" y="188181"/>
            <a:ext cx="7902045" cy="2148118"/>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531294" y="2684200"/>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531295" y="3182913"/>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4" name="Group 3">
            <a:extLst>
              <a:ext uri="{FF2B5EF4-FFF2-40B4-BE49-F238E27FC236}">
                <a16:creationId xmlns:a16="http://schemas.microsoft.com/office/drawing/2014/main" id="{A3B9141F-6DD9-8488-3489-F5BD2D8B7934}"/>
              </a:ext>
            </a:extLst>
          </p:cNvPr>
          <p:cNvGrpSpPr/>
          <p:nvPr userDrawn="1"/>
        </p:nvGrpSpPr>
        <p:grpSpPr>
          <a:xfrm>
            <a:off x="4054158" y="2401606"/>
            <a:ext cx="7885845" cy="2060054"/>
            <a:chOff x="4054159" y="2644936"/>
            <a:chExt cx="7563410" cy="1674487"/>
          </a:xfrm>
        </p:grpSpPr>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BDFF853B-9071-C93B-E94C-D4D2D2347A20}"/>
                </a:ext>
              </a:extLst>
            </p:cNvPr>
            <p:cNvGrpSpPr/>
            <p:nvPr userDrawn="1"/>
          </p:nvGrpSpPr>
          <p:grpSpPr>
            <a:xfrm>
              <a:off x="4054159" y="3923423"/>
              <a:ext cx="7563410" cy="396000"/>
              <a:chOff x="4054159" y="3923423"/>
              <a:chExt cx="7563410" cy="396000"/>
            </a:xfrm>
          </p:grpSpPr>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4531295" y="4669834"/>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4531296" y="5168547"/>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6" name="Group 5">
            <a:extLst>
              <a:ext uri="{FF2B5EF4-FFF2-40B4-BE49-F238E27FC236}">
                <a16:creationId xmlns:a16="http://schemas.microsoft.com/office/drawing/2014/main" id="{36F5C9E3-41BC-3B4B-1D88-E50F4F9916B9}"/>
              </a:ext>
            </a:extLst>
          </p:cNvPr>
          <p:cNvGrpSpPr/>
          <p:nvPr userDrawn="1"/>
        </p:nvGrpSpPr>
        <p:grpSpPr>
          <a:xfrm>
            <a:off x="4069656" y="4556044"/>
            <a:ext cx="7870355" cy="2155306"/>
            <a:chOff x="4069657" y="4508733"/>
            <a:chExt cx="7563410" cy="1674487"/>
          </a:xfrm>
        </p:grpSpPr>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98C6B749-DEC9-6F90-9821-DDA8C533BDD3}"/>
                </a:ext>
              </a:extLst>
            </p:cNvPr>
            <p:cNvGrpSpPr/>
            <p:nvPr userDrawn="1"/>
          </p:nvGrpSpPr>
          <p:grpSpPr>
            <a:xfrm>
              <a:off x="4069657" y="5787220"/>
              <a:ext cx="7563410" cy="396000"/>
              <a:chOff x="4069657" y="5787220"/>
              <a:chExt cx="7563410" cy="396000"/>
            </a:xfrm>
          </p:grpSpPr>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7" name="Text Placeholder 8">
            <a:extLst>
              <a:ext uri="{FF2B5EF4-FFF2-40B4-BE49-F238E27FC236}">
                <a16:creationId xmlns:a16="http://schemas.microsoft.com/office/drawing/2014/main" id="{BF545690-3156-C06B-7E59-CA281F7A38A4}"/>
              </a:ext>
            </a:extLst>
          </p:cNvPr>
          <p:cNvSpPr>
            <a:spLocks noGrp="1"/>
          </p:cNvSpPr>
          <p:nvPr>
            <p:ph type="body" sz="quarter" idx="48" hasCustomPrompt="1"/>
          </p:nvPr>
        </p:nvSpPr>
        <p:spPr>
          <a:xfrm>
            <a:off x="2160741" y="2872987"/>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Benefit </a:t>
            </a:r>
          </a:p>
        </p:txBody>
      </p:sp>
      <p:sp>
        <p:nvSpPr>
          <p:cNvPr id="8" name="Text Placeholder 8">
            <a:extLst>
              <a:ext uri="{FF2B5EF4-FFF2-40B4-BE49-F238E27FC236}">
                <a16:creationId xmlns:a16="http://schemas.microsoft.com/office/drawing/2014/main" id="{CC1C18BB-6462-D10D-A1B0-DF728B6321FE}"/>
              </a:ext>
            </a:extLst>
          </p:cNvPr>
          <p:cNvSpPr>
            <a:spLocks noGrp="1"/>
          </p:cNvSpPr>
          <p:nvPr>
            <p:ph type="body" sz="quarter" idx="49" hasCustomPrompt="1"/>
          </p:nvPr>
        </p:nvSpPr>
        <p:spPr>
          <a:xfrm>
            <a:off x="2184201" y="4956862"/>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Solution</a:t>
            </a:r>
          </a:p>
        </p:txBody>
      </p:sp>
    </p:spTree>
    <p:extLst>
      <p:ext uri="{BB962C8B-B14F-4D97-AF65-F5344CB8AC3E}">
        <p14:creationId xmlns:p14="http://schemas.microsoft.com/office/powerpoint/2010/main" val="191059681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4_Bullet Point x3 slide with photo">
    <p:spTree>
      <p:nvGrpSpPr>
        <p:cNvPr id="1" name=""/>
        <p:cNvGrpSpPr/>
        <p:nvPr/>
      </p:nvGrpSpPr>
      <p:grpSpPr>
        <a:xfrm>
          <a:off x="0" y="0"/>
          <a:ext cx="0" cy="0"/>
          <a:chOff x="0" y="0"/>
          <a:chExt cx="0" cy="0"/>
        </a:xfrm>
      </p:grpSpPr>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912293" y="846903"/>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912294" y="1345616"/>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3392865"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3605279" y="188180"/>
            <a:ext cx="8350926" cy="6545995"/>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40417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6185499" cy="593771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Tree>
    <p:extLst>
      <p:ext uri="{BB962C8B-B14F-4D97-AF65-F5344CB8AC3E}">
        <p14:creationId xmlns:p14="http://schemas.microsoft.com/office/powerpoint/2010/main" val="238254416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BB4ADFE1-8FB8-3C49-B586-197053CCF892}"/>
              </a:ext>
            </a:extLst>
          </p:cNvPr>
          <p:cNvSpPr/>
          <p:nvPr userDrawn="1"/>
        </p:nvSpPr>
        <p:spPr>
          <a:xfrm>
            <a:off x="511444" y="453836"/>
            <a:ext cx="6033735" cy="565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13" name="Text Placeholder 17">
            <a:extLst>
              <a:ext uri="{FF2B5EF4-FFF2-40B4-BE49-F238E27FC236}">
                <a16:creationId xmlns:a16="http://schemas.microsoft.com/office/drawing/2014/main" id="{3333EE0C-C40D-F34B-991A-191081D0246E}"/>
              </a:ext>
            </a:extLst>
          </p:cNvPr>
          <p:cNvSpPr>
            <a:spLocks noGrp="1"/>
          </p:cNvSpPr>
          <p:nvPr>
            <p:ph type="body" sz="quarter" idx="18" hasCustomPrompt="1"/>
          </p:nvPr>
        </p:nvSpPr>
        <p:spPr>
          <a:xfrm>
            <a:off x="898357" y="2584411"/>
            <a:ext cx="4867011" cy="3025975"/>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 name="Text Placeholder 23">
            <a:extLst>
              <a:ext uri="{FF2B5EF4-FFF2-40B4-BE49-F238E27FC236}">
                <a16:creationId xmlns:a16="http://schemas.microsoft.com/office/drawing/2014/main" id="{DE6190BE-8380-7B4A-9311-9BD61AE07324}"/>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sp>
        <p:nvSpPr>
          <p:cNvPr id="30" name="Freeform 29">
            <a:extLst>
              <a:ext uri="{FF2B5EF4-FFF2-40B4-BE49-F238E27FC236}">
                <a16:creationId xmlns:a16="http://schemas.microsoft.com/office/drawing/2014/main" id="{B36FB2AA-2DBD-1A44-9CC0-277628E9A1B8}"/>
              </a:ext>
            </a:extLst>
          </p:cNvPr>
          <p:cNvSpPr/>
          <p:nvPr userDrawn="1"/>
        </p:nvSpPr>
        <p:spPr>
          <a:xfrm>
            <a:off x="6180000" y="1149469"/>
            <a:ext cx="6012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DF4625"/>
          </a:solidFill>
          <a:ln w="24491" cap="flat">
            <a:solidFill>
              <a:srgbClr val="DF4625"/>
            </a:solidFill>
            <a:prstDash val="solid"/>
            <a:miter/>
          </a:ln>
        </p:spPr>
        <p:txBody>
          <a:bodyPr rtlCol="0" anchor="ctr"/>
          <a:lstStyle/>
          <a:p>
            <a:endParaRPr lang="en-US"/>
          </a:p>
        </p:txBody>
      </p:sp>
      <p:sp>
        <p:nvSpPr>
          <p:cNvPr id="32" name="Picture Placeholder 2">
            <a:extLst>
              <a:ext uri="{FF2B5EF4-FFF2-40B4-BE49-F238E27FC236}">
                <a16:creationId xmlns:a16="http://schemas.microsoft.com/office/drawing/2014/main" id="{4EDE5ADC-BCE4-1B4C-AA43-CAA0D32703DC}"/>
              </a:ext>
            </a:extLst>
          </p:cNvPr>
          <p:cNvSpPr>
            <a:spLocks noGrp="1"/>
          </p:cNvSpPr>
          <p:nvPr>
            <p:ph type="pic" sz="quarter" idx="42"/>
          </p:nvPr>
        </p:nvSpPr>
        <p:spPr>
          <a:xfrm>
            <a:off x="6545263" y="1452563"/>
            <a:ext cx="5646737" cy="4656137"/>
          </a:xfrm>
          <a:prstGeom prst="rect">
            <a:avLst/>
          </a:prstGeom>
          <a:solidFill>
            <a:schemeClr val="bg1">
              <a:lumMod val="85000"/>
            </a:schemeClr>
          </a:solidFill>
        </p:spPr>
        <p:txBody>
          <a:bodyPr/>
          <a:lstStyle>
            <a:lvl1pPr>
              <a:defRPr sz="800"/>
            </a:lvl1pPr>
          </a:lstStyle>
          <a:p>
            <a:endParaRPr lang="en-US"/>
          </a:p>
        </p:txBody>
      </p:sp>
    </p:spTree>
    <p:extLst>
      <p:ext uri="{BB962C8B-B14F-4D97-AF65-F5344CB8AC3E}">
        <p14:creationId xmlns:p14="http://schemas.microsoft.com/office/powerpoint/2010/main" val="4920945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CA3403D-C192-5644-849C-32E644D5A7C0}"/>
              </a:ext>
            </a:extLst>
          </p:cNvPr>
          <p:cNvSpPr/>
          <p:nvPr userDrawn="1"/>
        </p:nvSpPr>
        <p:spPr>
          <a:xfrm>
            <a:off x="0" y="-26994"/>
            <a:ext cx="6831849" cy="6858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702E8C"/>
          </a:solidFill>
          <a:ln w="3060" cap="flat">
            <a:noFill/>
            <a:prstDash val="solid"/>
            <a:miter/>
          </a:ln>
        </p:spPr>
        <p:txBody>
          <a:bodyPr rtlCol="0" anchor="ctr"/>
          <a:lstStyle/>
          <a:p>
            <a:endParaRPr lang="en-US"/>
          </a:p>
        </p:txBody>
      </p:sp>
      <p:sp>
        <p:nvSpPr>
          <p:cNvPr id="9" name="Text Placeholder 17">
            <a:extLst>
              <a:ext uri="{FF2B5EF4-FFF2-40B4-BE49-F238E27FC236}">
                <a16:creationId xmlns:a16="http://schemas.microsoft.com/office/drawing/2014/main" id="{622A68D1-5AE8-7E11-DA82-9C790C552E8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265F5D38-61FD-055C-33C8-7A819EDCE1A0}"/>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sp>
        <p:nvSpPr>
          <p:cNvPr id="12" name="Picture Placeholder 11">
            <a:extLst>
              <a:ext uri="{FF2B5EF4-FFF2-40B4-BE49-F238E27FC236}">
                <a16:creationId xmlns:a16="http://schemas.microsoft.com/office/drawing/2014/main" id="{BB8B1D65-693D-B390-4709-B8CB2911BA99}"/>
              </a:ext>
            </a:extLst>
          </p:cNvPr>
          <p:cNvSpPr>
            <a:spLocks noGrp="1"/>
          </p:cNvSpPr>
          <p:nvPr>
            <p:ph type="pic" sz="quarter" idx="42"/>
          </p:nvPr>
        </p:nvSpPr>
        <p:spPr>
          <a:xfrm>
            <a:off x="6426634" y="555663"/>
            <a:ext cx="5239644" cy="4704418"/>
          </a:xfrm>
          <a:custGeom>
            <a:avLst/>
            <a:gdLst>
              <a:gd name="connsiteX0" fmla="*/ 0 w 6056028"/>
              <a:gd name="connsiteY0" fmla="*/ 0 h 5437409"/>
              <a:gd name="connsiteX1" fmla="*/ 5002966 w 6056028"/>
              <a:gd name="connsiteY1" fmla="*/ 0 h 5437409"/>
              <a:gd name="connsiteX2" fmla="*/ 6056028 w 6056028"/>
              <a:gd name="connsiteY2" fmla="*/ 1052759 h 5437409"/>
              <a:gd name="connsiteX3" fmla="*/ 6056028 w 6056028"/>
              <a:gd name="connsiteY3" fmla="*/ 5437409 h 5437409"/>
              <a:gd name="connsiteX4" fmla="*/ 1546340 w 6056028"/>
              <a:gd name="connsiteY4" fmla="*/ 5437409 h 5437409"/>
              <a:gd name="connsiteX5" fmla="*/ 0 w 6056028"/>
              <a:gd name="connsiteY5" fmla="*/ 3891515 h 5437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6028" h="5437409">
                <a:moveTo>
                  <a:pt x="0" y="0"/>
                </a:moveTo>
                <a:lnTo>
                  <a:pt x="5002966" y="0"/>
                </a:lnTo>
                <a:cubicBezTo>
                  <a:pt x="5584924" y="0"/>
                  <a:pt x="6056028" y="470971"/>
                  <a:pt x="6056028" y="1052759"/>
                </a:cubicBezTo>
                <a:lnTo>
                  <a:pt x="6056028" y="5437409"/>
                </a:lnTo>
                <a:lnTo>
                  <a:pt x="1546340" y="5437409"/>
                </a:lnTo>
                <a:cubicBezTo>
                  <a:pt x="692805" y="5437409"/>
                  <a:pt x="0" y="4744805"/>
                  <a:pt x="0" y="3891515"/>
                </a:cubicBez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368959881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A263E4CF-D9D5-6448-976F-02037919196A}"/>
              </a:ext>
            </a:extLst>
          </p:cNvPr>
          <p:cNvSpPr/>
          <p:nvPr userDrawn="1"/>
        </p:nvSpPr>
        <p:spPr>
          <a:xfrm>
            <a:off x="632638" y="567428"/>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2" name="Picture Placeholder 11">
            <a:extLst>
              <a:ext uri="{FF2B5EF4-FFF2-40B4-BE49-F238E27FC236}">
                <a16:creationId xmlns:a16="http://schemas.microsoft.com/office/drawing/2014/main" id="{141817D9-EF4F-5648-8536-69E23DB87BED}"/>
              </a:ext>
            </a:extLst>
          </p:cNvPr>
          <p:cNvSpPr>
            <a:spLocks noGrp="1"/>
          </p:cNvSpPr>
          <p:nvPr>
            <p:ph type="pic" sz="quarter" idx="42"/>
          </p:nvPr>
        </p:nvSpPr>
        <p:spPr>
          <a:xfrm>
            <a:off x="6096000" y="1404749"/>
            <a:ext cx="5239644" cy="4704418"/>
          </a:xfrm>
          <a:custGeom>
            <a:avLst/>
            <a:gdLst>
              <a:gd name="connsiteX0" fmla="*/ 0 w 6056028"/>
              <a:gd name="connsiteY0" fmla="*/ 0 h 5437409"/>
              <a:gd name="connsiteX1" fmla="*/ 5002966 w 6056028"/>
              <a:gd name="connsiteY1" fmla="*/ 0 h 5437409"/>
              <a:gd name="connsiteX2" fmla="*/ 6056028 w 6056028"/>
              <a:gd name="connsiteY2" fmla="*/ 1052759 h 5437409"/>
              <a:gd name="connsiteX3" fmla="*/ 6056028 w 6056028"/>
              <a:gd name="connsiteY3" fmla="*/ 5437409 h 5437409"/>
              <a:gd name="connsiteX4" fmla="*/ 1546340 w 6056028"/>
              <a:gd name="connsiteY4" fmla="*/ 5437409 h 5437409"/>
              <a:gd name="connsiteX5" fmla="*/ 0 w 6056028"/>
              <a:gd name="connsiteY5" fmla="*/ 3891515 h 5437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6028" h="5437409">
                <a:moveTo>
                  <a:pt x="0" y="0"/>
                </a:moveTo>
                <a:lnTo>
                  <a:pt x="5002966" y="0"/>
                </a:lnTo>
                <a:cubicBezTo>
                  <a:pt x="5584924" y="0"/>
                  <a:pt x="6056028" y="470971"/>
                  <a:pt x="6056028" y="1052759"/>
                </a:cubicBezTo>
                <a:lnTo>
                  <a:pt x="6056028" y="5437409"/>
                </a:lnTo>
                <a:lnTo>
                  <a:pt x="1546340" y="5437409"/>
                </a:lnTo>
                <a:cubicBezTo>
                  <a:pt x="692805" y="5437409"/>
                  <a:pt x="0" y="4744805"/>
                  <a:pt x="0" y="3891515"/>
                </a:cubicBez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6" name="Text Placeholder 17">
            <a:extLst>
              <a:ext uri="{FF2B5EF4-FFF2-40B4-BE49-F238E27FC236}">
                <a16:creationId xmlns:a16="http://schemas.microsoft.com/office/drawing/2014/main" id="{F2B89A3E-4C54-D5A9-474C-29813C5BD4C6}"/>
              </a:ext>
            </a:extLst>
          </p:cNvPr>
          <p:cNvSpPr>
            <a:spLocks noGrp="1"/>
          </p:cNvSpPr>
          <p:nvPr>
            <p:ph type="body" sz="quarter" idx="18" hasCustomPrompt="1"/>
          </p:nvPr>
        </p:nvSpPr>
        <p:spPr>
          <a:xfrm>
            <a:off x="856356" y="2428158"/>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 name="Text Placeholder 23">
            <a:extLst>
              <a:ext uri="{FF2B5EF4-FFF2-40B4-BE49-F238E27FC236}">
                <a16:creationId xmlns:a16="http://schemas.microsoft.com/office/drawing/2014/main" id="{99A41E16-FF66-BABE-7492-FC7CDD63E15B}"/>
              </a:ext>
            </a:extLst>
          </p:cNvPr>
          <p:cNvSpPr>
            <a:spLocks noGrp="1"/>
          </p:cNvSpPr>
          <p:nvPr>
            <p:ph type="body" sz="quarter" idx="16" hasCustomPrompt="1"/>
          </p:nvPr>
        </p:nvSpPr>
        <p:spPr>
          <a:xfrm>
            <a:off x="856357" y="999099"/>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A4AC4305-022A-718A-2FDB-1F0A29E1CD32}"/>
              </a:ext>
            </a:extLst>
          </p:cNvPr>
          <p:cNvGrpSpPr/>
          <p:nvPr userDrawn="1"/>
        </p:nvGrpSpPr>
        <p:grpSpPr>
          <a:xfrm flipH="1">
            <a:off x="93380" y="4377375"/>
            <a:ext cx="1697453" cy="1913197"/>
            <a:chOff x="9735550" y="2624016"/>
            <a:chExt cx="1697453" cy="1913197"/>
          </a:xfrm>
        </p:grpSpPr>
        <p:sp>
          <p:nvSpPr>
            <p:cNvPr id="3" name="Freeform 2">
              <a:extLst>
                <a:ext uri="{FF2B5EF4-FFF2-40B4-BE49-F238E27FC236}">
                  <a16:creationId xmlns:a16="http://schemas.microsoft.com/office/drawing/2014/main" id="{A9C4941E-F63D-57C4-C749-F8A595AEEE42}"/>
                </a:ext>
              </a:extLst>
            </p:cNvPr>
            <p:cNvSpPr/>
            <p:nvPr/>
          </p:nvSpPr>
          <p:spPr>
            <a:xfrm>
              <a:off x="10349589" y="2624016"/>
              <a:ext cx="1083414" cy="1913197"/>
            </a:xfrm>
            <a:custGeom>
              <a:avLst/>
              <a:gdLst>
                <a:gd name="connsiteX0" fmla="*/ 229218 w 701466"/>
                <a:gd name="connsiteY0" fmla="*/ 370759 h 1238716"/>
                <a:gd name="connsiteX1" fmla="*/ 441317 w 701466"/>
                <a:gd name="connsiteY1" fmla="*/ 375513 h 1238716"/>
                <a:gd name="connsiteX2" fmla="*/ 139814 w 701466"/>
                <a:gd name="connsiteY2" fmla="*/ 900279 h 1238716"/>
                <a:gd name="connsiteX3" fmla="*/ 0 w 701466"/>
                <a:gd name="connsiteY3" fmla="*/ 1013409 h 1238716"/>
                <a:gd name="connsiteX4" fmla="*/ 75138 w 701466"/>
                <a:gd name="connsiteY4" fmla="*/ 1238716 h 1238716"/>
                <a:gd name="connsiteX5" fmla="*/ 563059 w 701466"/>
                <a:gd name="connsiteY5" fmla="*/ 708245 h 1238716"/>
                <a:gd name="connsiteX6" fmla="*/ 695264 w 701466"/>
                <a:gd name="connsiteY6" fmla="*/ 0 h 1238716"/>
                <a:gd name="connsiteX7" fmla="*/ 265361 w 701466"/>
                <a:gd name="connsiteY7" fmla="*/ 143550 h 1238716"/>
                <a:gd name="connsiteX8" fmla="*/ 229218 w 701466"/>
                <a:gd name="connsiteY8" fmla="*/ 370759 h 123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1466" h="1238716">
                  <a:moveTo>
                    <a:pt x="229218" y="370759"/>
                  </a:moveTo>
                  <a:lnTo>
                    <a:pt x="441317" y="375513"/>
                  </a:lnTo>
                  <a:cubicBezTo>
                    <a:pt x="393761" y="574201"/>
                    <a:pt x="291041" y="755778"/>
                    <a:pt x="139814" y="900279"/>
                  </a:cubicBezTo>
                  <a:cubicBezTo>
                    <a:pt x="96063" y="942109"/>
                    <a:pt x="49458" y="980135"/>
                    <a:pt x="0" y="1013409"/>
                  </a:cubicBezTo>
                  <a:lnTo>
                    <a:pt x="75138" y="1238716"/>
                  </a:lnTo>
                  <a:cubicBezTo>
                    <a:pt x="283432" y="1113229"/>
                    <a:pt x="451779" y="930701"/>
                    <a:pt x="563059" y="708245"/>
                  </a:cubicBezTo>
                  <a:cubicBezTo>
                    <a:pt x="674339" y="485790"/>
                    <a:pt x="719042" y="241469"/>
                    <a:pt x="695264" y="0"/>
                  </a:cubicBezTo>
                  <a:lnTo>
                    <a:pt x="265361" y="143550"/>
                  </a:lnTo>
                  <a:cubicBezTo>
                    <a:pt x="263458" y="221505"/>
                    <a:pt x="251094" y="297558"/>
                    <a:pt x="229218" y="370759"/>
                  </a:cubicBezTo>
                  <a:close/>
                </a:path>
              </a:pathLst>
            </a:custGeom>
            <a:solidFill>
              <a:srgbClr val="2BACE2"/>
            </a:solidFill>
            <a:ln w="9504"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9E732300-B3B2-CEF3-840D-E440B6023788}"/>
                </a:ext>
              </a:extLst>
            </p:cNvPr>
            <p:cNvSpPr/>
            <p:nvPr/>
          </p:nvSpPr>
          <p:spPr>
            <a:xfrm>
              <a:off x="9735550" y="3192249"/>
              <a:ext cx="968066" cy="1253928"/>
            </a:xfrm>
            <a:custGeom>
              <a:avLst/>
              <a:gdLst>
                <a:gd name="connsiteX0" fmla="*/ 626784 w 626783"/>
                <a:gd name="connsiteY0" fmla="*/ 2852 h 811867"/>
                <a:gd name="connsiteX1" fmla="*/ 486019 w 626783"/>
                <a:gd name="connsiteY1" fmla="*/ 0 h 811867"/>
                <a:gd name="connsiteX2" fmla="*/ 7609 w 626783"/>
                <a:gd name="connsiteY2" fmla="*/ 459171 h 811867"/>
                <a:gd name="connsiteX3" fmla="*/ 0 w 626783"/>
                <a:gd name="connsiteY3" fmla="*/ 811868 h 811867"/>
                <a:gd name="connsiteX4" fmla="*/ 397566 w 626783"/>
                <a:gd name="connsiteY4" fmla="*/ 646452 h 811867"/>
                <a:gd name="connsiteX5" fmla="*/ 329085 w 626783"/>
                <a:gd name="connsiteY5" fmla="*/ 442059 h 811867"/>
                <a:gd name="connsiteX6" fmla="*/ 626784 w 626783"/>
                <a:gd name="connsiteY6" fmla="*/ 2852 h 81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6783" h="811867">
                  <a:moveTo>
                    <a:pt x="626784" y="2852"/>
                  </a:moveTo>
                  <a:lnTo>
                    <a:pt x="486019" y="0"/>
                  </a:lnTo>
                  <a:cubicBezTo>
                    <a:pt x="408979" y="219603"/>
                    <a:pt x="230169" y="390723"/>
                    <a:pt x="7609" y="459171"/>
                  </a:cubicBezTo>
                  <a:lnTo>
                    <a:pt x="0" y="811868"/>
                  </a:lnTo>
                  <a:cubicBezTo>
                    <a:pt x="142667" y="784298"/>
                    <a:pt x="276774" y="728209"/>
                    <a:pt x="397566" y="646452"/>
                  </a:cubicBezTo>
                  <a:lnTo>
                    <a:pt x="329085" y="442059"/>
                  </a:lnTo>
                  <a:cubicBezTo>
                    <a:pt x="472703" y="328930"/>
                    <a:pt x="576375" y="174922"/>
                    <a:pt x="626784" y="2852"/>
                  </a:cubicBezTo>
                  <a:close/>
                </a:path>
              </a:pathLst>
            </a:custGeom>
            <a:solidFill>
              <a:srgbClr val="06A64F"/>
            </a:solidFill>
            <a:ln w="9504"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E9132CEE-5C1D-C555-5DB3-7BBE3A74DBBB}"/>
                </a:ext>
              </a:extLst>
            </p:cNvPr>
            <p:cNvSpPr/>
            <p:nvPr/>
          </p:nvSpPr>
          <p:spPr>
            <a:xfrm>
              <a:off x="10245289" y="3196656"/>
              <a:ext cx="787380" cy="992571"/>
            </a:xfrm>
            <a:custGeom>
              <a:avLst/>
              <a:gdLst>
                <a:gd name="connsiteX0" fmla="*/ 509797 w 509796"/>
                <a:gd name="connsiteY0" fmla="*/ 4753 h 642649"/>
                <a:gd name="connsiteX1" fmla="*/ 297698 w 509796"/>
                <a:gd name="connsiteY1" fmla="*/ 0 h 642649"/>
                <a:gd name="connsiteX2" fmla="*/ 0 w 509796"/>
                <a:gd name="connsiteY2" fmla="*/ 438256 h 642649"/>
                <a:gd name="connsiteX3" fmla="*/ 68480 w 509796"/>
                <a:gd name="connsiteY3" fmla="*/ 642649 h 642649"/>
                <a:gd name="connsiteX4" fmla="*/ 208294 w 509796"/>
                <a:gd name="connsiteY4" fmla="*/ 529520 h 642649"/>
                <a:gd name="connsiteX5" fmla="*/ 509797 w 509796"/>
                <a:gd name="connsiteY5" fmla="*/ 4753 h 64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796" h="642649">
                  <a:moveTo>
                    <a:pt x="509797" y="4753"/>
                  </a:moveTo>
                  <a:lnTo>
                    <a:pt x="297698" y="0"/>
                  </a:lnTo>
                  <a:cubicBezTo>
                    <a:pt x="247290" y="172070"/>
                    <a:pt x="143618" y="326078"/>
                    <a:pt x="0" y="438256"/>
                  </a:cubicBezTo>
                  <a:lnTo>
                    <a:pt x="68480" y="642649"/>
                  </a:lnTo>
                  <a:cubicBezTo>
                    <a:pt x="117938" y="609376"/>
                    <a:pt x="164543" y="571350"/>
                    <a:pt x="208294" y="529520"/>
                  </a:cubicBezTo>
                  <a:cubicBezTo>
                    <a:pt x="358570" y="385019"/>
                    <a:pt x="462241" y="203442"/>
                    <a:pt x="509797" y="4753"/>
                  </a:cubicBezTo>
                  <a:close/>
                </a:path>
              </a:pathLst>
            </a:custGeom>
            <a:solidFill>
              <a:srgbClr val="2AC3E6"/>
            </a:solidFill>
            <a:ln w="9504" cap="flat">
              <a:noFill/>
              <a:prstDash val="solid"/>
              <a:miter/>
            </a:ln>
          </p:spPr>
          <p:txBody>
            <a:bodyPr rtlCol="0" anchor="ctr"/>
            <a:lstStyle/>
            <a:p>
              <a:endParaRPr lang="en-US"/>
            </a:p>
          </p:txBody>
        </p:sp>
      </p:grpSp>
    </p:spTree>
    <p:extLst>
      <p:ext uri="{BB962C8B-B14F-4D97-AF65-F5344CB8AC3E}">
        <p14:creationId xmlns:p14="http://schemas.microsoft.com/office/powerpoint/2010/main" val="64932371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219075" y="453836"/>
            <a:ext cx="6842125" cy="565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8315" t="15976" r="29196" b="11083"/>
          <a:stretch/>
        </p:blipFill>
        <p:spPr>
          <a:xfrm>
            <a:off x="3752900" y="1247613"/>
            <a:ext cx="8439100" cy="5375657"/>
          </a:xfrm>
          <a:prstGeom prst="rect">
            <a:avLst/>
          </a:prstGeom>
        </p:spPr>
      </p:pic>
      <p:sp>
        <p:nvSpPr>
          <p:cNvPr id="13" name="Picture Placeholder 17">
            <a:extLst>
              <a:ext uri="{FF2B5EF4-FFF2-40B4-BE49-F238E27FC236}">
                <a16:creationId xmlns:a16="http://schemas.microsoft.com/office/drawing/2014/main" id="{2E6FA9F7-0C1A-7347-A781-77BB594AB062}"/>
              </a:ext>
            </a:extLst>
          </p:cNvPr>
          <p:cNvSpPr>
            <a:spLocks noGrp="1"/>
          </p:cNvSpPr>
          <p:nvPr>
            <p:ph type="pic" sz="quarter" idx="10"/>
          </p:nvPr>
        </p:nvSpPr>
        <p:spPr>
          <a:xfrm>
            <a:off x="7061200" y="1420553"/>
            <a:ext cx="5130800" cy="3913188"/>
          </a:xfrm>
          <a:prstGeom prst="rect">
            <a:avLst/>
          </a:prstGeom>
          <a:solidFill>
            <a:schemeClr val="bg1">
              <a:lumMod val="85000"/>
            </a:schemeClr>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937673"/>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664289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4" y="234730"/>
            <a:ext cx="7869076" cy="587443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8315" t="15976" r="29196" b="11083"/>
          <a:stretch/>
        </p:blipFill>
        <p:spPr>
          <a:xfrm>
            <a:off x="3752900" y="1247613"/>
            <a:ext cx="8439100" cy="5375657"/>
          </a:xfrm>
          <a:prstGeom prst="rect">
            <a:avLst/>
          </a:prstGeom>
        </p:spPr>
      </p:pic>
      <p:sp>
        <p:nvSpPr>
          <p:cNvPr id="13" name="Picture Placeholder 17">
            <a:extLst>
              <a:ext uri="{FF2B5EF4-FFF2-40B4-BE49-F238E27FC236}">
                <a16:creationId xmlns:a16="http://schemas.microsoft.com/office/drawing/2014/main" id="{2E6FA9F7-0C1A-7347-A781-77BB594AB062}"/>
              </a:ext>
            </a:extLst>
          </p:cNvPr>
          <p:cNvSpPr>
            <a:spLocks noGrp="1"/>
          </p:cNvSpPr>
          <p:nvPr>
            <p:ph type="pic" sz="quarter" idx="10"/>
          </p:nvPr>
        </p:nvSpPr>
        <p:spPr>
          <a:xfrm>
            <a:off x="7061200" y="1420553"/>
            <a:ext cx="5130800" cy="3913188"/>
          </a:xfrm>
          <a:prstGeom prst="rect">
            <a:avLst/>
          </a:prstGeom>
          <a:solidFill>
            <a:schemeClr val="bg1">
              <a:lumMod val="85000"/>
            </a:schemeClr>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82466" y="1591444"/>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122050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4" y="453836"/>
            <a:ext cx="6549756" cy="565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9A012"/>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8315" t="15976" r="29196" b="11083"/>
          <a:stretch/>
        </p:blipFill>
        <p:spPr>
          <a:xfrm>
            <a:off x="3752900" y="1247613"/>
            <a:ext cx="8439100" cy="5375657"/>
          </a:xfrm>
          <a:prstGeom prst="rect">
            <a:avLst/>
          </a:prstGeom>
        </p:spPr>
      </p:pic>
      <p:sp>
        <p:nvSpPr>
          <p:cNvPr id="13" name="Picture Placeholder 17">
            <a:extLst>
              <a:ext uri="{FF2B5EF4-FFF2-40B4-BE49-F238E27FC236}">
                <a16:creationId xmlns:a16="http://schemas.microsoft.com/office/drawing/2014/main" id="{2E6FA9F7-0C1A-7347-A781-77BB594AB062}"/>
              </a:ext>
            </a:extLst>
          </p:cNvPr>
          <p:cNvSpPr>
            <a:spLocks noGrp="1"/>
          </p:cNvSpPr>
          <p:nvPr>
            <p:ph type="pic" sz="quarter" idx="10"/>
          </p:nvPr>
        </p:nvSpPr>
        <p:spPr>
          <a:xfrm>
            <a:off x="7061200" y="1420553"/>
            <a:ext cx="5130800" cy="3913188"/>
          </a:xfrm>
          <a:prstGeom prst="rect">
            <a:avLst/>
          </a:prstGeom>
          <a:solidFill>
            <a:schemeClr val="bg1">
              <a:lumMod val="85000"/>
            </a:schemeClr>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937673"/>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87892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3" y="199931"/>
            <a:ext cx="7709279" cy="590923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9A012"/>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8315" t="15976" r="29196" b="11083"/>
          <a:stretch/>
        </p:blipFill>
        <p:spPr>
          <a:xfrm>
            <a:off x="5614492" y="1869927"/>
            <a:ext cx="6577508" cy="4189834"/>
          </a:xfrm>
          <a:prstGeom prst="rect">
            <a:avLst/>
          </a:prstGeom>
        </p:spPr>
      </p:pic>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247614"/>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0894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4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3" y="199931"/>
            <a:ext cx="7709279" cy="590923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1A54E"/>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8315" t="15976" r="29196" b="11083"/>
          <a:stretch/>
        </p:blipFill>
        <p:spPr>
          <a:xfrm>
            <a:off x="5614492" y="1869927"/>
            <a:ext cx="6577508" cy="4189834"/>
          </a:xfrm>
          <a:prstGeom prst="rect">
            <a:avLst/>
          </a:prstGeom>
        </p:spPr>
      </p:pic>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505067"/>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275675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5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3" y="199931"/>
            <a:ext cx="7709279" cy="590923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335C42"/>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8315" t="15976" r="29196" b="11083"/>
          <a:stretch/>
        </p:blipFill>
        <p:spPr>
          <a:xfrm>
            <a:off x="5614492" y="1869927"/>
            <a:ext cx="6577508" cy="4189834"/>
          </a:xfrm>
          <a:prstGeom prst="rect">
            <a:avLst/>
          </a:prstGeom>
        </p:spPr>
      </p:pic>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442923"/>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185035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6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3" y="199931"/>
            <a:ext cx="7709279" cy="590923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8315" t="15976" r="29196" b="11083"/>
          <a:stretch/>
        </p:blipFill>
        <p:spPr>
          <a:xfrm>
            <a:off x="5614492" y="1869927"/>
            <a:ext cx="6577508" cy="4189834"/>
          </a:xfrm>
          <a:prstGeom prst="rect">
            <a:avLst/>
          </a:prstGeom>
        </p:spPr>
      </p:pic>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442923"/>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9998197"/>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87" Type="http://schemas.openxmlformats.org/officeDocument/2006/relationships/slideLayout" Target="../slideLayouts/slideLayout87.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103" Type="http://schemas.openxmlformats.org/officeDocument/2006/relationships/slideLayout" Target="../slideLayouts/slideLayout103.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3C02027-FC73-B27F-AB3B-3731F7589E3C}"/>
              </a:ext>
            </a:extLst>
          </p:cNvPr>
          <p:cNvGrpSpPr/>
          <p:nvPr userDrawn="1"/>
        </p:nvGrpSpPr>
        <p:grpSpPr>
          <a:xfrm>
            <a:off x="279930" y="6388360"/>
            <a:ext cx="4179859" cy="424070"/>
            <a:chOff x="252221" y="10160164"/>
            <a:chExt cx="4179859" cy="424070"/>
          </a:xfrm>
        </p:grpSpPr>
        <p:sp>
          <p:nvSpPr>
            <p:cNvPr id="3" name="Text Box 5">
              <a:extLst>
                <a:ext uri="{FF2B5EF4-FFF2-40B4-BE49-F238E27FC236}">
                  <a16:creationId xmlns:a16="http://schemas.microsoft.com/office/drawing/2014/main" id="{D42C86C6-98DD-4DE9-5BD9-B67A7192ADC2}"/>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rgbClr val="083F59"/>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7" name="Graphic 5">
              <a:extLst>
                <a:ext uri="{FF2B5EF4-FFF2-40B4-BE49-F238E27FC236}">
                  <a16:creationId xmlns:a16="http://schemas.microsoft.com/office/drawing/2014/main" id="{659F9F16-14D3-196B-E094-9FE3A2D3F109}"/>
                </a:ext>
              </a:extLst>
            </p:cNvPr>
            <p:cNvGrpSpPr/>
            <p:nvPr userDrawn="1"/>
          </p:nvGrpSpPr>
          <p:grpSpPr>
            <a:xfrm rot="20121967" flipH="1">
              <a:off x="252221" y="10160164"/>
              <a:ext cx="261668" cy="227012"/>
              <a:chOff x="3962604" y="4534014"/>
              <a:chExt cx="1470421" cy="1301140"/>
            </a:xfrm>
          </p:grpSpPr>
          <p:sp>
            <p:nvSpPr>
              <p:cNvPr id="8" name="Freeform 7">
                <a:extLst>
                  <a:ext uri="{FF2B5EF4-FFF2-40B4-BE49-F238E27FC236}">
                    <a16:creationId xmlns:a16="http://schemas.microsoft.com/office/drawing/2014/main" id="{554AC81D-291E-F177-3CAB-D399F393453E}"/>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B17BDF0-A32D-873A-44FA-F1CDE914FB14}"/>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6E3326A6-C997-97E2-CAAA-6449DF50A75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2F9B23F4-A8F9-C069-20EC-FBE99F317B5C}"/>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87026563-A28A-E082-71FB-512B89C8CC9A}"/>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720EE838-3B26-E820-A8B8-1B26C2F64C59}"/>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E83271B0-5CE4-F1A5-297A-9853FA09DD9E}"/>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6DF94693-D75B-2904-B148-C9E65EFEE188}"/>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42" r:id="rId4"/>
    <p:sldLayoutId id="2147483975" r:id="rId5"/>
    <p:sldLayoutId id="2147483902" r:id="rId6"/>
    <p:sldLayoutId id="2147483901" r:id="rId7"/>
    <p:sldLayoutId id="2147483899" r:id="rId8"/>
    <p:sldLayoutId id="2147483919" r:id="rId9"/>
    <p:sldLayoutId id="2147483920" r:id="rId10"/>
    <p:sldLayoutId id="2147483921" r:id="rId11"/>
    <p:sldLayoutId id="2147483900" r:id="rId12"/>
    <p:sldLayoutId id="2147483861" r:id="rId13"/>
    <p:sldLayoutId id="2147483886" r:id="rId14"/>
    <p:sldLayoutId id="2147483887" r:id="rId15"/>
    <p:sldLayoutId id="2147483884" r:id="rId16"/>
    <p:sldLayoutId id="2147483897" r:id="rId17"/>
    <p:sldLayoutId id="2147483885" r:id="rId18"/>
    <p:sldLayoutId id="2147483960" r:id="rId19"/>
    <p:sldLayoutId id="2147483903" r:id="rId20"/>
    <p:sldLayoutId id="2147483961" r:id="rId21"/>
    <p:sldLayoutId id="2147483951" r:id="rId22"/>
    <p:sldLayoutId id="2147483967" r:id="rId23"/>
    <p:sldLayoutId id="2147483945" r:id="rId24"/>
    <p:sldLayoutId id="2147483962" r:id="rId25"/>
    <p:sldLayoutId id="2147483937" r:id="rId26"/>
    <p:sldLayoutId id="2147483963" r:id="rId27"/>
    <p:sldLayoutId id="2147483904" r:id="rId28"/>
    <p:sldLayoutId id="2147483913" r:id="rId29"/>
    <p:sldLayoutId id="2147483964" r:id="rId30"/>
    <p:sldLayoutId id="2147483928" r:id="rId31"/>
    <p:sldLayoutId id="2147483946" r:id="rId32"/>
    <p:sldLayoutId id="2147483947" r:id="rId33"/>
    <p:sldLayoutId id="2147483914" r:id="rId34"/>
    <p:sldLayoutId id="2147483891" r:id="rId35"/>
    <p:sldLayoutId id="2147483934" r:id="rId36"/>
    <p:sldLayoutId id="2147483944" r:id="rId37"/>
    <p:sldLayoutId id="2147483880" r:id="rId38"/>
    <p:sldLayoutId id="2147483922" r:id="rId39"/>
    <p:sldLayoutId id="2147483940" r:id="rId40"/>
    <p:sldLayoutId id="2147483932" r:id="rId41"/>
    <p:sldLayoutId id="2147483941" r:id="rId42"/>
    <p:sldLayoutId id="2147483936" r:id="rId43"/>
    <p:sldLayoutId id="2147483938" r:id="rId44"/>
    <p:sldLayoutId id="2147483933" r:id="rId45"/>
    <p:sldLayoutId id="2147483935" r:id="rId46"/>
    <p:sldLayoutId id="2147483949" r:id="rId47"/>
    <p:sldLayoutId id="2147483948" r:id="rId48"/>
    <p:sldLayoutId id="2147483939" r:id="rId49"/>
    <p:sldLayoutId id="2147483923" r:id="rId50"/>
    <p:sldLayoutId id="2147483942" r:id="rId51"/>
    <p:sldLayoutId id="2147483955" r:id="rId52"/>
    <p:sldLayoutId id="2147483893" r:id="rId53"/>
    <p:sldLayoutId id="2147483952" r:id="rId54"/>
    <p:sldLayoutId id="2147483943" r:id="rId55"/>
    <p:sldLayoutId id="2147483957" r:id="rId56"/>
    <p:sldLayoutId id="2147483958" r:id="rId57"/>
    <p:sldLayoutId id="2147483954" r:id="rId58"/>
    <p:sldLayoutId id="2147483965" r:id="rId59"/>
    <p:sldLayoutId id="2147483931" r:id="rId60"/>
    <p:sldLayoutId id="2147483956" r:id="rId61"/>
    <p:sldLayoutId id="2147483924" r:id="rId62"/>
    <p:sldLayoutId id="2147483966" r:id="rId63"/>
    <p:sldLayoutId id="2147483907" r:id="rId64"/>
    <p:sldLayoutId id="2147483915" r:id="rId65"/>
    <p:sldLayoutId id="2147483916" r:id="rId66"/>
    <p:sldLayoutId id="2147483917" r:id="rId67"/>
    <p:sldLayoutId id="2147483950" r:id="rId68"/>
    <p:sldLayoutId id="2147483879" r:id="rId69"/>
    <p:sldLayoutId id="2147483973" r:id="rId70"/>
    <p:sldLayoutId id="2147483929" r:id="rId71"/>
    <p:sldLayoutId id="2147483925" r:id="rId72"/>
    <p:sldLayoutId id="2147483918" r:id="rId73"/>
    <p:sldLayoutId id="2147483930" r:id="rId74"/>
    <p:sldLayoutId id="2147483888" r:id="rId75"/>
    <p:sldLayoutId id="2147483911" r:id="rId76"/>
    <p:sldLayoutId id="2147483878" r:id="rId77"/>
    <p:sldLayoutId id="2147483908" r:id="rId78"/>
    <p:sldLayoutId id="2147483910" r:id="rId79"/>
    <p:sldLayoutId id="2147483909" r:id="rId80"/>
    <p:sldLayoutId id="2147483892" r:id="rId81"/>
    <p:sldLayoutId id="2147483959" r:id="rId82"/>
    <p:sldLayoutId id="2147483890" r:id="rId83"/>
    <p:sldLayoutId id="2147483877" r:id="rId84"/>
    <p:sldLayoutId id="2147483889" r:id="rId85"/>
    <p:sldLayoutId id="2147483905" r:id="rId86"/>
    <p:sldLayoutId id="2147483926" r:id="rId87"/>
    <p:sldLayoutId id="2147483927" r:id="rId88"/>
    <p:sldLayoutId id="2147483906" r:id="rId89"/>
    <p:sldLayoutId id="2147483841" r:id="rId90"/>
    <p:sldLayoutId id="2147483894" r:id="rId91"/>
    <p:sldLayoutId id="2147483840" r:id="rId92"/>
    <p:sldLayoutId id="2147483833" r:id="rId93"/>
    <p:sldLayoutId id="2147483895" r:id="rId94"/>
    <p:sldLayoutId id="2147483968" r:id="rId95"/>
    <p:sldLayoutId id="2147483969" r:id="rId96"/>
    <p:sldLayoutId id="2147483970" r:id="rId97"/>
    <p:sldLayoutId id="2147483971" r:id="rId98"/>
    <p:sldLayoutId id="2147483972" r:id="rId99"/>
    <p:sldLayoutId id="2147483847" r:id="rId100"/>
    <p:sldLayoutId id="2147483896" r:id="rId101"/>
    <p:sldLayoutId id="2147483853" r:id="rId102"/>
    <p:sldLayoutId id="2147483974" r:id="rId10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3" Type="http://schemas.openxmlformats.org/officeDocument/2006/relationships/hyperlink" Target="https://sproutsocial.com/insights/data/brands-creating-change/" TargetMode="External"/><Relationship Id="rId2" Type="http://schemas.openxmlformats.org/officeDocument/2006/relationships/image" Target="../media/image14.jpeg"/><Relationship Id="rId1" Type="http://schemas.openxmlformats.org/officeDocument/2006/relationships/slideLayout" Target="../slideLayouts/slideLayout47.xml"/><Relationship Id="rId4" Type="http://schemas.openxmlformats.org/officeDocument/2006/relationships/hyperlink" Target="https://kpmg.com/uk/en/home/media/press-releases/2023/09/over-half-of-uk-consumers-prepared-to-boycott-brands-over-misleading-green-claims.html"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mrs.digital/blog/best-inclusive-marketing-campaigns/" TargetMode="External"/><Relationship Id="rId1" Type="http://schemas.openxmlformats.org/officeDocument/2006/relationships/slideLayout" Target="../slideLayouts/slideLayout7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mrs.digital/blog/best-inclusive-marketing-campaigns/" TargetMode="External"/><Relationship Id="rId1" Type="http://schemas.openxmlformats.org/officeDocument/2006/relationships/slideLayout" Target="../slideLayouts/slideLayout71.xml"/></Relationships>
</file>

<file path=ppt/slides/_rels/slide15.xml.rels><?xml version="1.0" encoding="UTF-8" standalone="yes"?>
<Relationships xmlns="http://schemas.openxmlformats.org/package/2006/relationships"><Relationship Id="rId3" Type="http://schemas.openxmlformats.org/officeDocument/2006/relationships/hyperlink" Target="https://mrs.digital/blog/best-inclusive-marketing-campaigns/" TargetMode="External"/><Relationship Id="rId2" Type="http://schemas.openxmlformats.org/officeDocument/2006/relationships/hyperlink" Target="https://www.diligent.com/insights/esg/rainbow-washing/" TargetMode="External"/><Relationship Id="rId1" Type="http://schemas.openxmlformats.org/officeDocument/2006/relationships/slideLayout" Target="../slideLayouts/slideLayout71.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hyperlink" Target="https://www.purplegoatagency.com/insights/diversity-washing/" TargetMode="External"/><Relationship Id="rId1" Type="http://schemas.openxmlformats.org/officeDocument/2006/relationships/slideLayout" Target="../slideLayouts/slideLayout7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semnexus.com/inclusive-marketing-in-june/" TargetMode="External"/><Relationship Id="rId1" Type="http://schemas.openxmlformats.org/officeDocument/2006/relationships/slideLayout" Target="../slideLayouts/slideLayout71.xml"/></Relationships>
</file>

<file path=ppt/slides/_rels/slide18.xml.rels><?xml version="1.0" encoding="UTF-8" standalone="yes"?>
<Relationships xmlns="http://schemas.openxmlformats.org/package/2006/relationships"><Relationship Id="rId3" Type="http://schemas.openxmlformats.org/officeDocument/2006/relationships/hyperlink" Target="https://en.wikipedia.org/wiki/Immigration_to_Italy" TargetMode="External"/><Relationship Id="rId2" Type="http://schemas.openxmlformats.org/officeDocument/2006/relationships/hyperlink" Target="https://en.wikipedia.org/wiki/Demographics_of_Germany" TargetMode="External"/><Relationship Id="rId1" Type="http://schemas.openxmlformats.org/officeDocument/2006/relationships/slideLayout" Target="../slideLayouts/slideLayout63.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0.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03.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5.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0.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youtube.com/watch?v=u_zXwq0D4-E" TargetMode="External"/><Relationship Id="rId1" Type="http://schemas.openxmlformats.org/officeDocument/2006/relationships/slideLayout" Target="../slideLayouts/slideLayout9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6.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1.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9.xml"/></Relationships>
</file>

<file path=ppt/slides/_rels/slide29.xml.rels><?xml version="1.0" encoding="UTF-8" standalone="yes"?>
<Relationships xmlns="http://schemas.openxmlformats.org/package/2006/relationships"><Relationship Id="rId3" Type="http://schemas.openxmlformats.org/officeDocument/2006/relationships/hyperlink" Target="https://unsplash.com/" TargetMode="External"/><Relationship Id="rId2" Type="http://schemas.openxmlformats.org/officeDocument/2006/relationships/hyperlink" Target="https://www.sandstonecastles.co.uk/define-your-small-business-marketing-strategy/" TargetMode="External"/><Relationship Id="rId1" Type="http://schemas.openxmlformats.org/officeDocument/2006/relationships/slideLayout" Target="../slideLayouts/slideLayout69.xml"/><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s://medium.com/@l.gamble/breaking-down-airbnbs-weaccept-campaign-f4f46f6c640f" TargetMode="External"/><Relationship Id="rId2" Type="http://schemas.openxmlformats.org/officeDocument/2006/relationships/hyperlink" Target="https://akshatsinghbisht.com/how-airbnb-solved-solved-discrimination-through-we-accept-campaign/?srsltid=AfmBOooEohXPp-ctBY2nrruJExdND-L5LR9gWN6QE5QdS9enGZqIOGAC" TargetMode="External"/><Relationship Id="rId1" Type="http://schemas.openxmlformats.org/officeDocument/2006/relationships/slideLayout" Target="../slideLayouts/slideLayout97.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9.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www.youtube.com/watch?v=2NUuH0TswVk" TargetMode="External"/><Relationship Id="rId1" Type="http://schemas.openxmlformats.org/officeDocument/2006/relationships/slideLayout" Target="../slideLayouts/slideLayout99.xml"/></Relationships>
</file>

<file path=ppt/slides/_rels/slide33.xml.rels><?xml version="1.0" encoding="UTF-8" standalone="yes"?>
<Relationships xmlns="http://schemas.openxmlformats.org/package/2006/relationships"><Relationship Id="rId3" Type="http://schemas.openxmlformats.org/officeDocument/2006/relationships/hyperlink" Target="https://www.forbes.com/sites/digital-assets/2024/03/07/who-runs-the-world-women-control-85-of-purchases-29-of-stem-roles/" TargetMode="External"/><Relationship Id="rId2" Type="http://schemas.openxmlformats.org/officeDocument/2006/relationships/hyperlink" Target="https://datappeal.io/free-report-the-impact-of-lgbtq-social-actions-and-marketing-on-destination-perception/" TargetMode="External"/><Relationship Id="rId1" Type="http://schemas.openxmlformats.org/officeDocument/2006/relationships/slideLayout" Target="../slideLayouts/slideLayout54.xml"/><Relationship Id="rId4" Type="http://schemas.openxmlformats.org/officeDocument/2006/relationships/image" Target="../media/image31.jpeg"/></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www.youtube.com/watch?v=1VM2eLhvsSM" TargetMode="External"/><Relationship Id="rId1" Type="http://schemas.openxmlformats.org/officeDocument/2006/relationships/slideLayout" Target="../slideLayouts/slideLayout9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gender-decoder.katmatfield.com/" TargetMode="External"/><Relationship Id="rId1" Type="http://schemas.openxmlformats.org/officeDocument/2006/relationships/slideLayout" Target="../slideLayouts/slideLayout70.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jpeg"/></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s://consciousstyleguide.com/" TargetMode="External"/><Relationship Id="rId1" Type="http://schemas.openxmlformats.org/officeDocument/2006/relationships/slideLayout" Target="../slideLayouts/slideLayout70.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3" Type="http://schemas.openxmlformats.org/officeDocument/2006/relationships/hyperlink" Target="https://www.pexels.com/" TargetMode="External"/><Relationship Id="rId7" Type="http://schemas.openxmlformats.org/officeDocument/2006/relationships/image" Target="../media/image40.svg"/><Relationship Id="rId2" Type="http://schemas.openxmlformats.org/officeDocument/2006/relationships/hyperlink" Target="https://unsplash.com/" TargetMode="External"/><Relationship Id="rId1" Type="http://schemas.openxmlformats.org/officeDocument/2006/relationships/slideLayout" Target="../slideLayouts/slideLayout70.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42.jpeg"/></Relationships>
</file>

<file path=ppt/slides/_rels/slide43.xml.rels><?xml version="1.0" encoding="UTF-8" standalone="yes"?>
<Relationships xmlns="http://schemas.openxmlformats.org/package/2006/relationships"><Relationship Id="rId3" Type="http://schemas.openxmlformats.org/officeDocument/2006/relationships/hyperlink" Target="https://blog.hootsuite.com/instagram-alt-text/" TargetMode="External"/><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 Id="rId5" Type="http://schemas.openxmlformats.org/officeDocument/2006/relationships/image" Target="../media/image43.jpeg"/><Relationship Id="rId4" Type="http://schemas.openxmlformats.org/officeDocument/2006/relationships/hyperlink" Target="https://thepreviewapp.com/alt-text-instagram-photos-use-like-professional/" TargetMode="External"/></Relationships>
</file>

<file path=ppt/slides/_rels/slide44.xml.rels><?xml version="1.0" encoding="UTF-8" standalone="yes"?>
<Relationships xmlns="http://schemas.openxmlformats.org/package/2006/relationships"><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45.xml.rels><?xml version="1.0" encoding="UTF-8" standalone="yes"?>
<Relationships xmlns="http://schemas.openxmlformats.org/package/2006/relationships"><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s://www.w3.org/TR/WCAG21/" TargetMode="External"/><Relationship Id="rId1" Type="http://schemas.openxmlformats.org/officeDocument/2006/relationships/slideLayout" Target="../slideLayouts/slideLayout71.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38.jpeg"/></Relationships>
</file>

<file path=ppt/slides/_rels/slide47.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71.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www.instagram.com/urbandecaycosmetics/?utm_source=ig_embed" TargetMode="External"/><Relationship Id="rId1" Type="http://schemas.openxmlformats.org/officeDocument/2006/relationships/slideLayout" Target="../slideLayouts/slideLayout101.xml"/></Relationships>
</file>

<file path=ppt/slides/_rels/slide4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s://store.google.com/intl/en/ideas/real-tone/#:~:text=What%20is%20Real%20Tone%3F,those%20with%20darker%20skin%20tones." TargetMode="External"/><Relationship Id="rId1" Type="http://schemas.openxmlformats.org/officeDocument/2006/relationships/slideLayout" Target="../slideLayouts/slideLayout98.xml"/><Relationship Id="rId4" Type="http://schemas.openxmlformats.org/officeDocument/2006/relationships/hyperlink" Target="https://store.google.com/intl/en/ideas/real-tone/#:~:text=What%20is%20Real%20Tone%3F,those%20with%20darker%20skin%20tones"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55.xml.rels><?xml version="1.0" encoding="UTF-8" standalone="yes"?>
<Relationships xmlns="http://schemas.openxmlformats.org/package/2006/relationships"><Relationship Id="rId3" Type="http://schemas.openxmlformats.org/officeDocument/2006/relationships/hyperlink" Target="https://mrs.digital/blog/best-inclusive-marketing-campaigns/" TargetMode="External"/><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56.xml.rels><?xml version="1.0" encoding="UTF-8" standalone="yes"?>
<Relationships xmlns="http://schemas.openxmlformats.org/package/2006/relationships"><Relationship Id="rId3" Type="http://schemas.openxmlformats.org/officeDocument/2006/relationships/hyperlink" Target="read%20more%20about%20selecting%20your%20channels" TargetMode="External"/><Relationship Id="rId2" Type="http://schemas.openxmlformats.org/officeDocument/2006/relationships/hyperlink" Target="https://www.sandstonecastles.co.uk/usp-examples-for-small-businesses/" TargetMode="External"/><Relationship Id="rId1" Type="http://schemas.openxmlformats.org/officeDocument/2006/relationships/slideLayout" Target="../slideLayouts/slideLayout70.xml"/><Relationship Id="rId5" Type="http://schemas.openxmlformats.org/officeDocument/2006/relationships/hyperlink" Target="https://www.sandstonecastles.co.uk/define-your-small-business-marketing-strategy/" TargetMode="External"/><Relationship Id="rId4" Type="http://schemas.openxmlformats.org/officeDocument/2006/relationships/hyperlink" Target="https://mailchimp.com/resources/marketing-goals/"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mrs.digital/blog/best-inclusive-marketing-campaigns/" TargetMode="External"/><Relationship Id="rId1" Type="http://schemas.openxmlformats.org/officeDocument/2006/relationships/slideLayout" Target="../slideLayouts/slideLayout71.xml"/><Relationship Id="rId5" Type="http://schemas.openxmlformats.org/officeDocument/2006/relationships/image" Target="../media/image46.svg"/><Relationship Id="rId4" Type="http://schemas.openxmlformats.org/officeDocument/2006/relationships/image" Target="../media/image45.png"/></Relationships>
</file>

<file path=ppt/slides/_rels/slide5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mrs.digital/blog/best-inclusive-marketing-campaigns/" TargetMode="External"/><Relationship Id="rId1" Type="http://schemas.openxmlformats.org/officeDocument/2006/relationships/slideLayout" Target="../slideLayouts/slideLayout71.xml"/><Relationship Id="rId5" Type="http://schemas.openxmlformats.org/officeDocument/2006/relationships/image" Target="../media/image46.svg"/><Relationship Id="rId4" Type="http://schemas.openxmlformats.org/officeDocument/2006/relationships/image" Target="../media/image45.png"/></Relationships>
</file>

<file path=ppt/slides/_rels/slide5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6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1.xml"/></Relationships>
</file>

<file path=ppt/slides/_rels/slide6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1.xml"/></Relationships>
</file>

<file path=ppt/slides/_rels/slide6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www.salesforce.com/company/ethical-and-humane-use/" TargetMode="External"/><Relationship Id="rId1" Type="http://schemas.openxmlformats.org/officeDocument/2006/relationships/slideLayout" Target="../slideLayouts/slideLayout5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8.jpeg"/><Relationship Id="rId1" Type="http://schemas.openxmlformats.org/officeDocument/2006/relationships/slideLayout" Target="../slideLayouts/slideLayout72.xml"/><Relationship Id="rId4" Type="http://schemas.openxmlformats.org/officeDocument/2006/relationships/image" Target="../media/image46.svg"/></Relationships>
</file>

<file path=ppt/slides/_rels/slide6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6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71.xml"/><Relationship Id="rId5" Type="http://schemas.openxmlformats.org/officeDocument/2006/relationships/hyperlink" Target="https://portent.com/web-accessibility-the-digital-marketers-guide" TargetMode="External"/><Relationship Id="rId4" Type="http://schemas.openxmlformats.org/officeDocument/2006/relationships/hyperlink" Target="https://www.bazaarvoice.com/blog/authentic-marketing-guide/"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gender-decoder.katmatfield.com/" TargetMode="External"/><Relationship Id="rId2" Type="http://schemas.openxmlformats.org/officeDocument/2006/relationships/hyperlink" Target="https://consciousstyleguide.com/" TargetMode="External"/><Relationship Id="rId1" Type="http://schemas.openxmlformats.org/officeDocument/2006/relationships/slideLayout" Target="../slideLayouts/slideLayout71.xml"/><Relationship Id="rId5" Type="http://schemas.openxmlformats.org/officeDocument/2006/relationships/image" Target="../media/image61.jpeg"/><Relationship Id="rId4" Type="http://schemas.openxmlformats.org/officeDocument/2006/relationships/image" Target="../media/image6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72.xml.rels><?xml version="1.0" encoding="UTF-8" standalone="yes"?>
<Relationships xmlns="http://schemas.openxmlformats.org/package/2006/relationships"><Relationship Id="rId8" Type="http://schemas.openxmlformats.org/officeDocument/2006/relationships/hyperlink" Target="https://www.linkedin.com/company/94290387/admin/" TargetMode="External"/><Relationship Id="rId3" Type="http://schemas.openxmlformats.org/officeDocument/2006/relationships/hyperlink" Target="https://www.facebook.com/profile.php?id=100092188720908" TargetMode="External"/><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02.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hyperlink" Target="https://projectdare.eu/" TargetMode="External"/><Relationship Id="rId9" Type="http://schemas.openxmlformats.org/officeDocument/2006/relationships/image" Target="../media/image6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B0B0E-9A69-72CD-BEAF-276100BF0210}"/>
            </a:ext>
          </a:extLst>
        </p:cNvPr>
        <p:cNvGrpSpPr/>
        <p:nvPr/>
      </p:nvGrpSpPr>
      <p:grpSpPr>
        <a:xfrm>
          <a:off x="0" y="0"/>
          <a:ext cx="0" cy="0"/>
          <a:chOff x="0" y="0"/>
          <a:chExt cx="0" cy="0"/>
        </a:xfrm>
      </p:grpSpPr>
      <p:pic>
        <p:nvPicPr>
          <p:cNvPr id="14" name="Picture Placeholder 13" descr="A mural on a bridge&#10;&#10;Description automatically generated">
            <a:extLst>
              <a:ext uri="{FF2B5EF4-FFF2-40B4-BE49-F238E27FC236}">
                <a16:creationId xmlns:a16="http://schemas.microsoft.com/office/drawing/2014/main" id="{17B991ED-9911-8525-FC28-491A9BA06CC6}"/>
              </a:ext>
            </a:extLst>
          </p:cNvPr>
          <p:cNvPicPr>
            <a:picLocks noGrp="1" noChangeAspect="1"/>
          </p:cNvPicPr>
          <p:nvPr>
            <p:ph type="pic" sz="quarter" idx="43"/>
          </p:nvPr>
        </p:nvPicPr>
        <p:blipFill>
          <a:blip r:embed="rId3" cstate="email">
            <a:extLst>
              <a:ext uri="{28A0092B-C50C-407E-A947-70E740481C1C}">
                <a14:useLocalDpi xmlns:a14="http://schemas.microsoft.com/office/drawing/2010/main"/>
              </a:ext>
            </a:extLst>
          </a:blip>
          <a:srcRect t="28064" b="28064"/>
          <a:stretch>
            <a:fillRect/>
          </a:stretch>
        </p:blipFill>
        <p:spPr/>
      </p:pic>
      <p:sp>
        <p:nvSpPr>
          <p:cNvPr id="7" name="Text Placeholder 6">
            <a:extLst>
              <a:ext uri="{FF2B5EF4-FFF2-40B4-BE49-F238E27FC236}">
                <a16:creationId xmlns:a16="http://schemas.microsoft.com/office/drawing/2014/main" id="{AC9FADA4-F82D-5689-E951-C5B26C457979}"/>
              </a:ext>
            </a:extLst>
          </p:cNvPr>
          <p:cNvSpPr>
            <a:spLocks noGrp="1"/>
          </p:cNvSpPr>
          <p:nvPr>
            <p:ph type="body" sz="quarter" idx="16"/>
          </p:nvPr>
        </p:nvSpPr>
        <p:spPr>
          <a:xfrm>
            <a:off x="423469" y="3505810"/>
            <a:ext cx="4131318" cy="1008397"/>
          </a:xfrm>
          <a:prstGeom prst="rect">
            <a:avLst/>
          </a:prstGeom>
        </p:spPr>
        <p:txBody>
          <a:bodyPr/>
          <a:lstStyle/>
          <a:p>
            <a:pPr>
              <a:lnSpc>
                <a:spcPct val="100000"/>
              </a:lnSpc>
              <a:spcAft>
                <a:spcPts val="800"/>
              </a:spcAft>
            </a:pPr>
            <a:r>
              <a:rPr lang="en-US" sz="2800" kern="100" dirty="0">
                <a:latin typeface="+mn-lt"/>
                <a:cs typeface="Times New Roman" panose="02020603050405020304" pitchFamily="18" charset="0"/>
              </a:rPr>
              <a:t>Inclusive Marketing For SMES</a:t>
            </a:r>
          </a:p>
          <a:p>
            <a:pPr>
              <a:lnSpc>
                <a:spcPct val="100000"/>
              </a:lnSpc>
              <a:spcAft>
                <a:spcPts val="800"/>
              </a:spcAft>
            </a:pPr>
            <a:r>
              <a:rPr lang="en-US" sz="2300" b="0" kern="100" dirty="0">
                <a:latin typeface="+mn-lt"/>
                <a:cs typeface="Times New Roman" panose="02020603050405020304" pitchFamily="18" charset="0"/>
              </a:rPr>
              <a:t>Essential Elements For Crafting Inclusive Marketing Campaigns</a:t>
            </a:r>
          </a:p>
        </p:txBody>
      </p:sp>
      <p:sp>
        <p:nvSpPr>
          <p:cNvPr id="9" name="Text Placeholder 8">
            <a:extLst>
              <a:ext uri="{FF2B5EF4-FFF2-40B4-BE49-F238E27FC236}">
                <a16:creationId xmlns:a16="http://schemas.microsoft.com/office/drawing/2014/main" id="{51682CA8-FA56-6F78-401E-043487896D7B}"/>
              </a:ext>
            </a:extLst>
          </p:cNvPr>
          <p:cNvSpPr>
            <a:spLocks noGrp="1"/>
          </p:cNvSpPr>
          <p:nvPr>
            <p:ph type="body" sz="quarter" idx="19"/>
          </p:nvPr>
        </p:nvSpPr>
        <p:spPr>
          <a:xfrm>
            <a:off x="413491" y="2895812"/>
            <a:ext cx="3558434" cy="533188"/>
          </a:xfrm>
          <a:prstGeom prst="rect">
            <a:avLst/>
          </a:prstGeom>
        </p:spPr>
        <p:txBody>
          <a:bodyPr/>
          <a:lstStyle/>
          <a:p>
            <a:r>
              <a:rPr lang="en-US" sz="3600" b="1" dirty="0"/>
              <a:t>Module 5 (Part 3)</a:t>
            </a:r>
          </a:p>
        </p:txBody>
      </p:sp>
      <p:sp>
        <p:nvSpPr>
          <p:cNvPr id="3" name="Text Placeholder 2">
            <a:extLst>
              <a:ext uri="{FF2B5EF4-FFF2-40B4-BE49-F238E27FC236}">
                <a16:creationId xmlns:a16="http://schemas.microsoft.com/office/drawing/2014/main" id="{927CAC32-4B2A-9045-3FE8-3F665EDE0BC3}"/>
              </a:ext>
            </a:extLst>
          </p:cNvPr>
          <p:cNvSpPr>
            <a:spLocks noGrp="1"/>
          </p:cNvSpPr>
          <p:nvPr>
            <p:ph type="body" sz="quarter" idx="21"/>
          </p:nvPr>
        </p:nvSpPr>
        <p:spPr>
          <a:prstGeom prst="rect">
            <a:avLst/>
          </a:prstGeom>
        </p:spPr>
        <p:txBody>
          <a:bodyPr/>
          <a:lstStyle/>
          <a:p>
            <a:r>
              <a:rPr lang="en-US" dirty="0"/>
              <a:t>www.</a:t>
            </a:r>
            <a:r>
              <a:rPr lang="en-US" b="1" dirty="0"/>
              <a:t> projectdare</a:t>
            </a:r>
            <a:r>
              <a:rPr lang="en-US" dirty="0"/>
              <a:t>.eu</a:t>
            </a:r>
          </a:p>
        </p:txBody>
      </p:sp>
      <p:grpSp>
        <p:nvGrpSpPr>
          <p:cNvPr id="2" name="Group 1">
            <a:extLst>
              <a:ext uri="{FF2B5EF4-FFF2-40B4-BE49-F238E27FC236}">
                <a16:creationId xmlns:a16="http://schemas.microsoft.com/office/drawing/2014/main" id="{088977FA-B5BF-67E6-E7E6-D17CA32ECC7B}"/>
              </a:ext>
            </a:extLst>
          </p:cNvPr>
          <p:cNvGrpSpPr/>
          <p:nvPr/>
        </p:nvGrpSpPr>
        <p:grpSpPr>
          <a:xfrm rot="10327245">
            <a:off x="4447782" y="3721696"/>
            <a:ext cx="2061589" cy="1788378"/>
            <a:chOff x="-1397183" y="824494"/>
            <a:chExt cx="1192352" cy="1034336"/>
          </a:xfrm>
        </p:grpSpPr>
        <p:sp>
          <p:nvSpPr>
            <p:cNvPr id="4" name="Freeform 3">
              <a:extLst>
                <a:ext uri="{FF2B5EF4-FFF2-40B4-BE49-F238E27FC236}">
                  <a16:creationId xmlns:a16="http://schemas.microsoft.com/office/drawing/2014/main" id="{50238BD2-9BFE-9A86-DE06-4337DBE2860B}"/>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dirty="0"/>
            </a:p>
          </p:txBody>
        </p:sp>
        <p:sp>
          <p:nvSpPr>
            <p:cNvPr id="6" name="Freeform 5">
              <a:extLst>
                <a:ext uri="{FF2B5EF4-FFF2-40B4-BE49-F238E27FC236}">
                  <a16:creationId xmlns:a16="http://schemas.microsoft.com/office/drawing/2014/main" id="{9C7F2A82-2CD1-230B-5D09-414094136BF5}"/>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dirty="0"/>
            </a:p>
          </p:txBody>
        </p:sp>
        <p:sp>
          <p:nvSpPr>
            <p:cNvPr id="8" name="Freeform 7">
              <a:extLst>
                <a:ext uri="{FF2B5EF4-FFF2-40B4-BE49-F238E27FC236}">
                  <a16:creationId xmlns:a16="http://schemas.microsoft.com/office/drawing/2014/main" id="{7BFEA2CC-944A-13C3-C012-94B690E96E61}"/>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dirty="0"/>
            </a:p>
          </p:txBody>
        </p:sp>
      </p:grpSp>
      <p:pic>
        <p:nvPicPr>
          <p:cNvPr id="10" name="Grafik 63">
            <a:extLst>
              <a:ext uri="{FF2B5EF4-FFF2-40B4-BE49-F238E27FC236}">
                <a16:creationId xmlns:a16="http://schemas.microsoft.com/office/drawing/2014/main" id="{CCC76A8C-4D60-7514-5834-ECEE702281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00937" y="6403429"/>
            <a:ext cx="710453" cy="256194"/>
          </a:xfrm>
          <a:prstGeom prst="rect">
            <a:avLst/>
          </a:prstGeom>
        </p:spPr>
      </p:pic>
      <p:sp>
        <p:nvSpPr>
          <p:cNvPr id="11" name="TextBox 10">
            <a:extLst>
              <a:ext uri="{FF2B5EF4-FFF2-40B4-BE49-F238E27FC236}">
                <a16:creationId xmlns:a16="http://schemas.microsoft.com/office/drawing/2014/main" id="{E6841386-374C-9773-85F7-4C00A792BC53}"/>
              </a:ext>
            </a:extLst>
          </p:cNvPr>
          <p:cNvSpPr txBox="1"/>
          <p:nvPr/>
        </p:nvSpPr>
        <p:spPr>
          <a:xfrm>
            <a:off x="7844541" y="6464300"/>
            <a:ext cx="3460376" cy="1692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500" dirty="0">
                <a:solidFill>
                  <a:schemeClr val="tx1"/>
                </a:solidFill>
                <a:effectLst/>
                <a:latin typeface="Calibri" panose="020F0502020204030204" pitchFamily="34" charset="0"/>
                <a:ea typeface="Yrsa-Regular"/>
                <a:cs typeface="Calibri" panose="020F0502020204030204" pitchFamily="34" charset="0"/>
              </a:rPr>
              <a:t>This resource is licensed under CC BY 4.0</a:t>
            </a:r>
            <a:endParaRPr lang="en-BA" sz="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77297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erson walking past a mural of a person&#10;&#10;Description automatically generated">
            <a:extLst>
              <a:ext uri="{FF2B5EF4-FFF2-40B4-BE49-F238E27FC236}">
                <a16:creationId xmlns:a16="http://schemas.microsoft.com/office/drawing/2014/main" id="{411CBE0C-1182-D3E7-A372-7B7E0231BC96}"/>
              </a:ext>
            </a:extLst>
          </p:cNvPr>
          <p:cNvPicPr>
            <a:picLocks noGrp="1" noChangeAspect="1"/>
          </p:cNvPicPr>
          <p:nvPr>
            <p:ph type="pic" sz="quarter" idx="42"/>
          </p:nvPr>
        </p:nvPicPr>
        <p:blipFill>
          <a:blip r:embed="rId2" cstate="email">
            <a:extLst>
              <a:ext uri="{28A0092B-C50C-407E-A947-70E740481C1C}">
                <a14:useLocalDpi xmlns:a14="http://schemas.microsoft.com/office/drawing/2010/main"/>
              </a:ext>
            </a:extLst>
          </a:blip>
          <a:srcRect l="-6259" t="8492" r="6259" b="8004"/>
          <a:stretch/>
        </p:blipFill>
        <p:spPr>
          <a:xfrm>
            <a:off x="181156" y="335338"/>
            <a:ext cx="11717868" cy="6522662"/>
          </a:xfrm>
        </p:spPr>
      </p:pic>
      <p:sp>
        <p:nvSpPr>
          <p:cNvPr id="4" name="Text Placeholder 3">
            <a:extLst>
              <a:ext uri="{FF2B5EF4-FFF2-40B4-BE49-F238E27FC236}">
                <a16:creationId xmlns:a16="http://schemas.microsoft.com/office/drawing/2014/main" id="{99383E6B-8D2A-9D4F-E226-8504AC571958}"/>
              </a:ext>
            </a:extLst>
          </p:cNvPr>
          <p:cNvSpPr>
            <a:spLocks noGrp="1"/>
          </p:cNvSpPr>
          <p:nvPr>
            <p:ph type="body" sz="quarter" idx="13"/>
          </p:nvPr>
        </p:nvSpPr>
        <p:spPr>
          <a:xfrm>
            <a:off x="444876" y="828675"/>
            <a:ext cx="5055171" cy="5181600"/>
          </a:xfrm>
        </p:spPr>
        <p:txBody>
          <a:bodyPr>
            <a:normAutofit fontScale="70000" lnSpcReduction="20000"/>
          </a:bodyPr>
          <a:lstStyle/>
          <a:p>
            <a:pPr>
              <a:lnSpc>
                <a:spcPct val="120000"/>
              </a:lnSpc>
              <a:spcBef>
                <a:spcPts val="0"/>
              </a:spcBef>
            </a:pPr>
            <a:r>
              <a:rPr lang="en-US" sz="4000" b="1" dirty="0"/>
              <a:t>Brands Supported for Creating Inclusive Societal Change</a:t>
            </a:r>
            <a:r>
              <a:rPr lang="en-US" sz="4000" dirty="0"/>
              <a:t>.</a:t>
            </a:r>
          </a:p>
          <a:p>
            <a:pPr>
              <a:lnSpc>
                <a:spcPct val="120000"/>
              </a:lnSpc>
              <a:spcBef>
                <a:spcPts val="0"/>
              </a:spcBef>
            </a:pPr>
            <a:r>
              <a:rPr lang="en-US" dirty="0"/>
              <a:t>A 2022 study by Sprout Social found that 70% of Europeans believe it is important for brands to take a public stand on inclusion and social issues. Customers support their efforts by being loyal and purchasing their products and services. (</a:t>
            </a:r>
            <a:r>
              <a:rPr lang="en-US" dirty="0">
                <a:hlinkClick r:id="rId3">
                  <a:extLst>
                    <a:ext uri="{A12FA001-AC4F-418D-AE19-62706E023703}">
                      <ahyp:hlinkClr xmlns:ahyp="http://schemas.microsoft.com/office/drawing/2018/hyperlinkcolor" val="tx"/>
                    </a:ext>
                  </a:extLst>
                </a:hlinkClick>
              </a:rPr>
              <a:t>Source</a:t>
            </a:r>
            <a:r>
              <a:rPr lang="en-US" dirty="0"/>
              <a:t>)</a:t>
            </a:r>
          </a:p>
          <a:p>
            <a:pPr>
              <a:lnSpc>
                <a:spcPct val="120000"/>
              </a:lnSpc>
              <a:spcBef>
                <a:spcPts val="0"/>
              </a:spcBef>
            </a:pPr>
            <a:endParaRPr lang="en-US" dirty="0"/>
          </a:p>
          <a:p>
            <a:pPr>
              <a:lnSpc>
                <a:spcPct val="120000"/>
              </a:lnSpc>
              <a:spcBef>
                <a:spcPts val="0"/>
              </a:spcBef>
            </a:pPr>
            <a:r>
              <a:rPr lang="en-US" dirty="0"/>
              <a:t>54% of European consumers say that they would stop buying from a company if they were found to have been misleading in their sustainability and inclusivity claims. They would boycott such brands they perceived as non-inclusive or tone-deaf. </a:t>
            </a:r>
            <a:r>
              <a:rPr lang="en-US" dirty="0">
                <a:hlinkClick r:id="rId4">
                  <a:extLst>
                    <a:ext uri="{A12FA001-AC4F-418D-AE19-62706E023703}">
                      <ahyp:hlinkClr xmlns:ahyp="http://schemas.microsoft.com/office/drawing/2018/hyperlinkcolor" val="tx"/>
                    </a:ext>
                  </a:extLst>
                </a:hlinkClick>
              </a:rPr>
              <a:t>(Source KPMG</a:t>
            </a:r>
            <a:r>
              <a:rPr lang="en-US" dirty="0"/>
              <a:t>)</a:t>
            </a:r>
            <a:endParaRPr lang="en-IE" dirty="0"/>
          </a:p>
        </p:txBody>
      </p:sp>
    </p:spTree>
    <p:extLst>
      <p:ext uri="{BB962C8B-B14F-4D97-AF65-F5344CB8AC3E}">
        <p14:creationId xmlns:p14="http://schemas.microsoft.com/office/powerpoint/2010/main" val="2076106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71E6EB-40C2-8613-CE6B-A02FAF04A9D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76E751C-E9D7-FB0E-DDFF-66187E635C15}"/>
              </a:ext>
            </a:extLst>
          </p:cNvPr>
          <p:cNvSpPr>
            <a:spLocks noGrp="1"/>
          </p:cNvSpPr>
          <p:nvPr>
            <p:ph type="body" sz="quarter" idx="18"/>
          </p:nvPr>
        </p:nvSpPr>
        <p:spPr>
          <a:xfrm>
            <a:off x="665030" y="465114"/>
            <a:ext cx="10898320" cy="3849918"/>
          </a:xfrm>
        </p:spPr>
        <p:txBody>
          <a:bodyPr/>
          <a:lstStyle/>
          <a:p>
            <a:pPr marL="514350" indent="-514350">
              <a:buFont typeface="+mj-lt"/>
              <a:buAutoNum type="arabicPeriod"/>
            </a:pPr>
            <a:r>
              <a:rPr lang="en-US" sz="3200" b="1" dirty="0">
                <a:solidFill>
                  <a:srgbClr val="D11C5F"/>
                </a:solidFill>
                <a:latin typeface="Aharoni" panose="02010803020104030203" pitchFamily="2" charset="-79"/>
                <a:cs typeface="Aharoni" panose="02010803020104030203" pitchFamily="2" charset="-79"/>
              </a:rPr>
              <a:t>Be Authentic</a:t>
            </a:r>
          </a:p>
          <a:p>
            <a:pPr marL="0" indent="0"/>
            <a:r>
              <a:rPr lang="en-US" sz="2200" b="1" dirty="0">
                <a:solidFill>
                  <a:srgbClr val="D11C5F"/>
                </a:solidFill>
              </a:rPr>
              <a:t>Building an inclusive brand as a small business starts with authenticity. </a:t>
            </a:r>
            <a:r>
              <a:rPr lang="en-US" sz="2200" dirty="0"/>
              <a:t>Businesses that oversell their efforts to be representative may be perceived as performative or shallow by customers. Your print and digital marketing efforts must genuinely reflect diverse perspectives, experiences, and values.</a:t>
            </a:r>
          </a:p>
          <a:p>
            <a:pPr marL="0" indent="0"/>
            <a:r>
              <a:rPr lang="en-US" sz="2200" dirty="0">
                <a:solidFill>
                  <a:schemeClr val="bg1"/>
                </a:solidFill>
                <a:highlight>
                  <a:srgbClr val="D11C5F"/>
                </a:highlight>
              </a:rPr>
              <a:t>Start from the inside out: </a:t>
            </a:r>
            <a:r>
              <a:rPr lang="en-US" sz="2200" dirty="0"/>
              <a:t>It is not something that your company should simply portray, it should start from the inside out so it’s essential to embed inclusivity in your core values and practices rather than treating it as a trend. Invest in diversity, equity, and inclusion (DE&amp;I) training for your workforce. This not only helps break the cycle of unconscious biases but also ensures that your brand’s inclusivity isn’t just a glossy veneer. Have transparent team documents that outline diversity and inclusion policies, as well as zero-tolerance against discrimination.</a:t>
            </a:r>
          </a:p>
          <a:p>
            <a:pPr marL="0" indent="0"/>
            <a:r>
              <a:rPr lang="en-US" sz="2200" dirty="0">
                <a:solidFill>
                  <a:schemeClr val="bg1"/>
                </a:solidFill>
                <a:highlight>
                  <a:srgbClr val="D11C5F"/>
                </a:highlight>
              </a:rPr>
              <a:t>Consider inclusivity in everything you do: </a:t>
            </a:r>
            <a:r>
              <a:rPr lang="en-US" sz="2200" dirty="0"/>
              <a:t>This might mean being more diverse when hiring new team members for your small business, collaborating with other inclusive businesses, or even just making sure you always use respectful, inclusive language when talking with customers.</a:t>
            </a:r>
          </a:p>
        </p:txBody>
      </p:sp>
      <p:sp>
        <p:nvSpPr>
          <p:cNvPr id="5" name="TextBox 4">
            <a:extLst>
              <a:ext uri="{FF2B5EF4-FFF2-40B4-BE49-F238E27FC236}">
                <a16:creationId xmlns:a16="http://schemas.microsoft.com/office/drawing/2014/main" id="{59318C33-1DE7-5183-F4BD-DA175E9185DD}"/>
              </a:ext>
            </a:extLst>
          </p:cNvPr>
          <p:cNvSpPr txBox="1"/>
          <p:nvPr/>
        </p:nvSpPr>
        <p:spPr>
          <a:xfrm>
            <a:off x="4087906" y="6376069"/>
            <a:ext cx="6096000" cy="369332"/>
          </a:xfrm>
          <a:prstGeom prst="rect">
            <a:avLst/>
          </a:prstGeom>
          <a:noFill/>
        </p:spPr>
        <p:txBody>
          <a:bodyPr wrap="square">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https://mrs.digital/blog/best-inclusive-marketing-campaigns/</a:t>
            </a:r>
            <a:r>
              <a:rPr lang="en-IE" dirty="0">
                <a:solidFill>
                  <a:schemeClr val="bg1"/>
                </a:solidFill>
              </a:rPr>
              <a:t> </a:t>
            </a:r>
          </a:p>
        </p:txBody>
      </p:sp>
    </p:spTree>
    <p:extLst>
      <p:ext uri="{BB962C8B-B14F-4D97-AF65-F5344CB8AC3E}">
        <p14:creationId xmlns:p14="http://schemas.microsoft.com/office/powerpoint/2010/main" val="990097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966976D-6D71-E2EA-7955-C57951DEE483}"/>
              </a:ext>
            </a:extLst>
          </p:cNvPr>
          <p:cNvSpPr>
            <a:spLocks noGrp="1"/>
          </p:cNvSpPr>
          <p:nvPr>
            <p:ph type="body" sz="quarter" idx="18"/>
          </p:nvPr>
        </p:nvSpPr>
        <p:spPr>
          <a:xfrm>
            <a:off x="798381" y="1206464"/>
            <a:ext cx="8078920" cy="3849918"/>
          </a:xfrm>
        </p:spPr>
        <p:txBody>
          <a:bodyPr/>
          <a:lstStyle/>
          <a:p>
            <a:pPr marL="0" indent="0" algn="l"/>
            <a:r>
              <a:rPr lang="en-US" sz="2200" dirty="0">
                <a:solidFill>
                  <a:schemeClr val="bg1"/>
                </a:solidFill>
                <a:highlight>
                  <a:srgbClr val="D11C5F"/>
                </a:highlight>
              </a:rPr>
              <a:t>Cultivate a diverse and inclusive workplace culture (Module 4): </a:t>
            </a:r>
            <a:r>
              <a:rPr lang="en-US" sz="2200" dirty="0"/>
              <a:t>You should be inclusive in everything you do and value a diverse and inclusive company culture and workforce. Not only should your marketing messages be diverse, but so should your workforce. </a:t>
            </a:r>
          </a:p>
          <a:p>
            <a:pPr marL="0" indent="0"/>
            <a:r>
              <a:rPr lang="en-US" sz="2200" dirty="0">
                <a:solidFill>
                  <a:srgbClr val="D11C5F"/>
                </a:solidFill>
              </a:rPr>
              <a:t>DEI (Diversity, Equality and Inclusion is better for your company: </a:t>
            </a:r>
            <a:r>
              <a:rPr lang="en-US" sz="2200" b="0" i="0" dirty="0">
                <a:effectLst/>
              </a:rPr>
              <a:t>As we know that to truly lead with Equality in everything that we do means adopting inclusive practices across the business and that they are all interconnected. </a:t>
            </a:r>
            <a:r>
              <a:rPr lang="en-US" sz="2200" dirty="0"/>
              <a:t>Create an </a:t>
            </a:r>
            <a:r>
              <a:rPr lang="en-US" sz="2200" b="0" i="0" dirty="0">
                <a:effectLst/>
              </a:rPr>
              <a:t>inclusive work environment where everyone feels safe, valued, heard, and empowered to succeed as well as speak up. </a:t>
            </a:r>
            <a:r>
              <a:rPr lang="en-US" sz="2200" dirty="0"/>
              <a:t>This will help you attract diverse talent, enabling a better understanding of diverse perspectives.</a:t>
            </a:r>
            <a:r>
              <a:rPr lang="en-US" sz="2200" b="0" i="0" dirty="0">
                <a:effectLst/>
              </a:rPr>
              <a:t> It’s important that we strive to create workplaces that reflect society for many reasons but in inclusive marketing in order to have diverse customer representation, content creators and review panels. </a:t>
            </a:r>
            <a:r>
              <a:rPr lang="en-US" sz="2200" b="0" i="0" dirty="0">
                <a:solidFill>
                  <a:srgbClr val="D11C5F"/>
                </a:solidFill>
                <a:effectLst/>
              </a:rPr>
              <a:t>Learn more about how to Develop An Inclusive Workplace Culture in Module 4. </a:t>
            </a:r>
          </a:p>
          <a:p>
            <a:pPr marL="342900" indent="-342900">
              <a:buFont typeface="Arial" panose="020B0604020202020204" pitchFamily="34" charset="0"/>
              <a:buChar char="•"/>
            </a:pPr>
            <a:endParaRPr lang="en-IE" sz="2200" dirty="0"/>
          </a:p>
        </p:txBody>
      </p:sp>
      <p:sp>
        <p:nvSpPr>
          <p:cNvPr id="4" name="Text Placeholder 3">
            <a:extLst>
              <a:ext uri="{FF2B5EF4-FFF2-40B4-BE49-F238E27FC236}">
                <a16:creationId xmlns:a16="http://schemas.microsoft.com/office/drawing/2014/main" id="{F39DB39E-DD68-FBB2-5D33-24CA352E9285}"/>
              </a:ext>
            </a:extLst>
          </p:cNvPr>
          <p:cNvSpPr>
            <a:spLocks noGrp="1"/>
          </p:cNvSpPr>
          <p:nvPr>
            <p:ph type="body" sz="quarter" idx="16"/>
          </p:nvPr>
        </p:nvSpPr>
        <p:spPr>
          <a:xfrm>
            <a:off x="798380" y="409178"/>
            <a:ext cx="10595237" cy="803654"/>
          </a:xfrm>
        </p:spPr>
        <p:txBody>
          <a:bodyPr/>
          <a:lstStyle/>
          <a:p>
            <a:r>
              <a:rPr lang="en-US" sz="3600" b="1" dirty="0">
                <a:solidFill>
                  <a:srgbClr val="D11C5F"/>
                </a:solidFill>
                <a:latin typeface="Aharoni" panose="02010803020104030203" pitchFamily="2" charset="-79"/>
                <a:cs typeface="Aharoni" panose="02010803020104030203" pitchFamily="2" charset="-79"/>
              </a:rPr>
              <a:t>Be Authentic – Create an Inclusive Workplace</a:t>
            </a:r>
          </a:p>
          <a:p>
            <a:endParaRPr lang="en-IE" sz="2200" b="0" dirty="0">
              <a:solidFill>
                <a:srgbClr val="083F59"/>
              </a:solidFill>
            </a:endParaRPr>
          </a:p>
        </p:txBody>
      </p:sp>
      <p:pic>
        <p:nvPicPr>
          <p:cNvPr id="3" name="Picture 2" descr="A group of people sitting at a table&#10;&#10;Description automatically generated">
            <a:extLst>
              <a:ext uri="{FF2B5EF4-FFF2-40B4-BE49-F238E27FC236}">
                <a16:creationId xmlns:a16="http://schemas.microsoft.com/office/drawing/2014/main" id="{9E37249C-8E1C-85E5-3500-8E00BDD7F607}"/>
              </a:ext>
            </a:extLst>
          </p:cNvPr>
          <p:cNvPicPr>
            <a:picLocks noChangeAspect="1"/>
          </p:cNvPicPr>
          <p:nvPr/>
        </p:nvPicPr>
        <p:blipFill>
          <a:blip r:embed="rId2" cstate="email">
            <a:extLst>
              <a:ext uri="{28A0092B-C50C-407E-A947-70E740481C1C}">
                <a14:useLocalDpi xmlns:a14="http://schemas.microsoft.com/office/drawing/2010/main"/>
              </a:ext>
            </a:extLst>
          </a:blip>
          <a:srcRect r="25000" b="4396"/>
          <a:stretch/>
        </p:blipFill>
        <p:spPr>
          <a:xfrm>
            <a:off x="8982075" y="1068180"/>
            <a:ext cx="2724150" cy="5208795"/>
          </a:xfrm>
          <a:prstGeom prst="rect">
            <a:avLst/>
          </a:prstGeom>
        </p:spPr>
      </p:pic>
    </p:spTree>
    <p:extLst>
      <p:ext uri="{BB962C8B-B14F-4D97-AF65-F5344CB8AC3E}">
        <p14:creationId xmlns:p14="http://schemas.microsoft.com/office/powerpoint/2010/main" val="3880208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3DDE1-4DB9-9D7C-B667-74C307D4323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CAFA5F0-2FDE-7DE4-6047-0BBC74645D28}"/>
              </a:ext>
            </a:extLst>
          </p:cNvPr>
          <p:cNvSpPr>
            <a:spLocks noGrp="1"/>
          </p:cNvSpPr>
          <p:nvPr>
            <p:ph type="body" sz="quarter" idx="18"/>
          </p:nvPr>
        </p:nvSpPr>
        <p:spPr>
          <a:xfrm>
            <a:off x="798381" y="1206464"/>
            <a:ext cx="8174169" cy="3849918"/>
          </a:xfrm>
        </p:spPr>
        <p:txBody>
          <a:bodyPr/>
          <a:lstStyle/>
          <a:p>
            <a:pPr marL="0" indent="0"/>
            <a:r>
              <a:rPr lang="en-US" sz="2200" dirty="0">
                <a:solidFill>
                  <a:schemeClr val="bg1"/>
                </a:solidFill>
                <a:highlight>
                  <a:srgbClr val="D11C5F"/>
                </a:highlight>
              </a:rPr>
              <a:t>Collaborate and Partner with Diverse influencers, partners and communities: </a:t>
            </a:r>
            <a:r>
              <a:rPr lang="en-US" sz="2200" b="0" i="0" dirty="0">
                <a:effectLst/>
              </a:rPr>
              <a:t>Collaborate with diverse influencers, partners and communities to look for opportunities to work together and help </a:t>
            </a:r>
            <a:r>
              <a:rPr lang="en-US" sz="2200" dirty="0"/>
              <a:t>each other. This will</a:t>
            </a:r>
            <a:r>
              <a:rPr lang="en-US" sz="2200" b="0" i="0" dirty="0">
                <a:effectLst/>
              </a:rPr>
              <a:t> help your brand reach diverse audiences through trusted voices. By working with diverse influencers, community leaders, and partners, you ensure that marketing messages are culturally sensitive and authentic. Make sure to choose partners who align with your brand values and have genuine connections with their audiences. </a:t>
            </a:r>
            <a:r>
              <a:rPr lang="en-US" sz="2200" dirty="0">
                <a:solidFill>
                  <a:srgbClr val="D11C5F"/>
                </a:solidFill>
              </a:rPr>
              <a:t>(See Module 6 for more on this topic)</a:t>
            </a:r>
            <a:endParaRPr lang="en-US" sz="2200" b="0" i="0" dirty="0">
              <a:solidFill>
                <a:srgbClr val="D11C5F"/>
              </a:solidFill>
              <a:effectLst/>
            </a:endParaRPr>
          </a:p>
          <a:p>
            <a:pPr marL="0" indent="0" algn="l"/>
            <a:r>
              <a:rPr lang="en-US" sz="2200" dirty="0">
                <a:solidFill>
                  <a:schemeClr val="bg1"/>
                </a:solidFill>
                <a:highlight>
                  <a:srgbClr val="D11C5F"/>
                </a:highlight>
              </a:rPr>
              <a:t>Tailoring products and services to diverse audiences: </a:t>
            </a:r>
            <a:r>
              <a:rPr lang="en-US" sz="2200" b="0" i="0" dirty="0">
                <a:effectLst/>
              </a:rPr>
              <a:t>Inclusivity is a holistic effort, encompassing not only your marketing campaigns but also your products and services. Adapt all aspects of your business and if possible your products and services to meet the needs of diverse consumer groups. This can be achieved by catering to different cultural preferences, languages, or accessibility requirements.</a:t>
            </a:r>
          </a:p>
          <a:p>
            <a:pPr marL="342900" indent="-342900" algn="l">
              <a:buFont typeface="Arial" panose="020B0604020202020204" pitchFamily="34" charset="0"/>
              <a:buChar char="•"/>
            </a:pPr>
            <a:endParaRPr lang="en-US" sz="2200" b="0" i="0" dirty="0">
              <a:effectLst/>
            </a:endParaRPr>
          </a:p>
          <a:p>
            <a:pPr marL="342900" indent="-342900">
              <a:buFont typeface="Arial" panose="020B0604020202020204" pitchFamily="34" charset="0"/>
              <a:buChar char="•"/>
            </a:pPr>
            <a:endParaRPr lang="en-IE" sz="2200" dirty="0"/>
          </a:p>
        </p:txBody>
      </p:sp>
      <p:sp>
        <p:nvSpPr>
          <p:cNvPr id="4" name="Text Placeholder 3">
            <a:extLst>
              <a:ext uri="{FF2B5EF4-FFF2-40B4-BE49-F238E27FC236}">
                <a16:creationId xmlns:a16="http://schemas.microsoft.com/office/drawing/2014/main" id="{969F7565-9EAB-879B-997B-AA5006B5AA11}"/>
              </a:ext>
            </a:extLst>
          </p:cNvPr>
          <p:cNvSpPr>
            <a:spLocks noGrp="1"/>
          </p:cNvSpPr>
          <p:nvPr>
            <p:ph type="body" sz="quarter" idx="16"/>
          </p:nvPr>
        </p:nvSpPr>
        <p:spPr>
          <a:xfrm>
            <a:off x="798380" y="409178"/>
            <a:ext cx="10595237" cy="803654"/>
          </a:xfrm>
        </p:spPr>
        <p:txBody>
          <a:bodyPr/>
          <a:lstStyle/>
          <a:p>
            <a:r>
              <a:rPr lang="en-US" sz="3600" b="1" dirty="0">
                <a:solidFill>
                  <a:srgbClr val="D11C5F"/>
                </a:solidFill>
                <a:latin typeface="Aharoni" panose="02010803020104030203" pitchFamily="2" charset="-79"/>
                <a:cs typeface="Aharoni" panose="02010803020104030203" pitchFamily="2" charset="-79"/>
              </a:rPr>
              <a:t>Be Authentic – Create an Inclusive Workplace</a:t>
            </a:r>
          </a:p>
          <a:p>
            <a:endParaRPr lang="en-IE" sz="2200" b="0" dirty="0">
              <a:solidFill>
                <a:srgbClr val="083F59"/>
              </a:solidFill>
            </a:endParaRPr>
          </a:p>
        </p:txBody>
      </p:sp>
      <p:pic>
        <p:nvPicPr>
          <p:cNvPr id="3" name="Picture 2" descr="A person wearing a chef hat and apron holding a pan&#10;&#10;Description automatically generated">
            <a:extLst>
              <a:ext uri="{FF2B5EF4-FFF2-40B4-BE49-F238E27FC236}">
                <a16:creationId xmlns:a16="http://schemas.microsoft.com/office/drawing/2014/main" id="{14DB86D2-9B31-C980-4AC4-FA58790FE60E}"/>
              </a:ext>
            </a:extLst>
          </p:cNvPr>
          <p:cNvPicPr>
            <a:picLocks noChangeAspect="1"/>
          </p:cNvPicPr>
          <p:nvPr/>
        </p:nvPicPr>
        <p:blipFill>
          <a:blip r:embed="rId2" cstate="email">
            <a:extLst>
              <a:ext uri="{28A0092B-C50C-407E-A947-70E740481C1C}">
                <a14:useLocalDpi xmlns:a14="http://schemas.microsoft.com/office/drawing/2010/main"/>
              </a:ext>
            </a:extLst>
          </a:blip>
          <a:srcRect l="6433" t="8772"/>
          <a:stretch/>
        </p:blipFill>
        <p:spPr>
          <a:xfrm>
            <a:off x="8972550" y="2305050"/>
            <a:ext cx="2722359" cy="3981449"/>
          </a:xfrm>
          <a:prstGeom prst="rect">
            <a:avLst/>
          </a:prstGeom>
        </p:spPr>
      </p:pic>
    </p:spTree>
    <p:extLst>
      <p:ext uri="{BB962C8B-B14F-4D97-AF65-F5344CB8AC3E}">
        <p14:creationId xmlns:p14="http://schemas.microsoft.com/office/powerpoint/2010/main" val="889699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DFC04-20F7-3104-019C-5D969D9AF7D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4938410-40CB-657D-65D0-98F0E21C12BD}"/>
              </a:ext>
            </a:extLst>
          </p:cNvPr>
          <p:cNvSpPr>
            <a:spLocks noGrp="1"/>
          </p:cNvSpPr>
          <p:nvPr>
            <p:ph type="body" sz="quarter" idx="18"/>
          </p:nvPr>
        </p:nvSpPr>
        <p:spPr>
          <a:xfrm>
            <a:off x="665031" y="627039"/>
            <a:ext cx="5831019" cy="3849918"/>
          </a:xfrm>
        </p:spPr>
        <p:txBody>
          <a:bodyPr/>
          <a:lstStyle/>
          <a:p>
            <a:pPr marL="0" indent="0"/>
            <a:r>
              <a:rPr lang="en-US" sz="3200" b="1" dirty="0">
                <a:solidFill>
                  <a:srgbClr val="D11C5F"/>
                </a:solidFill>
                <a:latin typeface="Aharoni" panose="02010803020104030203" pitchFamily="2" charset="-79"/>
                <a:cs typeface="Aharoni" panose="02010803020104030203" pitchFamily="2" charset="-79"/>
              </a:rPr>
              <a:t>Be Authentic</a:t>
            </a:r>
          </a:p>
          <a:p>
            <a:pPr marL="0" indent="0"/>
            <a:endParaRPr lang="en-US" sz="1000" dirty="0">
              <a:solidFill>
                <a:schemeClr val="bg1"/>
              </a:solidFill>
              <a:highlight>
                <a:srgbClr val="D11C5F"/>
              </a:highlight>
            </a:endParaRPr>
          </a:p>
          <a:p>
            <a:pPr marL="0" indent="0"/>
            <a:r>
              <a:rPr lang="en-US" sz="2200" dirty="0">
                <a:solidFill>
                  <a:schemeClr val="bg1"/>
                </a:solidFill>
                <a:highlight>
                  <a:srgbClr val="D11C5F"/>
                </a:highlight>
              </a:rPr>
              <a:t>Be transparent and take accountability: </a:t>
            </a:r>
            <a:r>
              <a:rPr lang="en-US" sz="2200" dirty="0"/>
              <a:t>The most important factor is being transparent and taking accountability for championing inclusivity practices in the workplace. If you are beginning your inclusivity journey, admit your brand’s past shortcomings and </a:t>
            </a:r>
            <a:r>
              <a:rPr lang="en-US" sz="2200" dirty="0" err="1"/>
              <a:t>apologise</a:t>
            </a:r>
            <a:r>
              <a:rPr lang="en-US" sz="2200" dirty="0"/>
              <a:t> for them. Transparency shows that you’re committed to real change.</a:t>
            </a:r>
          </a:p>
          <a:p>
            <a:pPr marL="0" indent="0"/>
            <a:endParaRPr lang="en-US" sz="1000" dirty="0"/>
          </a:p>
          <a:p>
            <a:pPr marL="0" indent="0"/>
            <a:r>
              <a:rPr lang="en-US" sz="2200" dirty="0">
                <a:solidFill>
                  <a:schemeClr val="bg1"/>
                </a:solidFill>
                <a:highlight>
                  <a:srgbClr val="D11C5F"/>
                </a:highlight>
              </a:rPr>
              <a:t>Partner up: </a:t>
            </a:r>
            <a:r>
              <a:rPr lang="en-US" sz="2200" dirty="0"/>
              <a:t>Once you have ensured that your business is authentically inclusive internally, you may want to branch out and support other companies with inclusive partnerships, sponsorship or volunteer opportunities. </a:t>
            </a:r>
          </a:p>
          <a:p>
            <a:pPr marL="0" indent="0"/>
            <a:endParaRPr lang="en-US" sz="2200" dirty="0"/>
          </a:p>
        </p:txBody>
      </p:sp>
      <p:sp>
        <p:nvSpPr>
          <p:cNvPr id="5" name="TextBox 4">
            <a:extLst>
              <a:ext uri="{FF2B5EF4-FFF2-40B4-BE49-F238E27FC236}">
                <a16:creationId xmlns:a16="http://schemas.microsoft.com/office/drawing/2014/main" id="{628FA9E8-EB72-80E1-F325-1225AD20C290}"/>
              </a:ext>
            </a:extLst>
          </p:cNvPr>
          <p:cNvSpPr txBox="1"/>
          <p:nvPr/>
        </p:nvSpPr>
        <p:spPr>
          <a:xfrm>
            <a:off x="4087906" y="6376069"/>
            <a:ext cx="6096000" cy="369332"/>
          </a:xfrm>
          <a:prstGeom prst="rect">
            <a:avLst/>
          </a:prstGeom>
          <a:noFill/>
        </p:spPr>
        <p:txBody>
          <a:bodyPr wrap="square">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https://mrs.digital/blog/best-inclusive-marketing-campaigns/</a:t>
            </a:r>
            <a:r>
              <a:rPr lang="en-IE" dirty="0">
                <a:solidFill>
                  <a:schemeClr val="bg1"/>
                </a:solidFill>
              </a:rPr>
              <a:t> </a:t>
            </a:r>
          </a:p>
        </p:txBody>
      </p:sp>
      <p:pic>
        <p:nvPicPr>
          <p:cNvPr id="16386" name="Picture 2" descr="burger king offensive tweet">
            <a:extLst>
              <a:ext uri="{FF2B5EF4-FFF2-40B4-BE49-F238E27FC236}">
                <a16:creationId xmlns:a16="http://schemas.microsoft.com/office/drawing/2014/main" id="{8ECAA15B-6475-08D8-A1DF-64C109C7E9F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16636" y="542196"/>
            <a:ext cx="4099635" cy="204981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895C7B2-01E4-0C94-81D3-1BE869BD3E24}"/>
              </a:ext>
            </a:extLst>
          </p:cNvPr>
          <p:cNvSpPr txBox="1"/>
          <p:nvPr/>
        </p:nvSpPr>
        <p:spPr>
          <a:xfrm>
            <a:off x="6650239" y="2573763"/>
            <a:ext cx="5125497" cy="3139321"/>
          </a:xfrm>
          <a:prstGeom prst="rect">
            <a:avLst/>
          </a:prstGeom>
          <a:noFill/>
          <a:ln>
            <a:solidFill>
              <a:srgbClr val="D11C5F"/>
            </a:solidFill>
          </a:ln>
        </p:spPr>
        <p:txBody>
          <a:bodyPr wrap="square" rtlCol="0">
            <a:spAutoFit/>
          </a:bodyPr>
          <a:lstStyle/>
          <a:p>
            <a:r>
              <a:rPr lang="en-US" dirty="0">
                <a:solidFill>
                  <a:srgbClr val="083F59"/>
                </a:solidFill>
              </a:rPr>
              <a:t>On International Women’s Day, Burger King posted a shocking tweet. It was meant to about gender disparity in the restaurant industry, but </a:t>
            </a:r>
            <a:r>
              <a:rPr lang="en-US" b="0" i="0" dirty="0">
                <a:solidFill>
                  <a:srgbClr val="083F59"/>
                </a:solidFill>
                <a:effectLst/>
                <a:latin typeface="proxima-nova"/>
              </a:rPr>
              <a:t>the damage was done by the time they explained.</a:t>
            </a:r>
          </a:p>
          <a:p>
            <a:endParaRPr lang="en-US" dirty="0">
              <a:solidFill>
                <a:srgbClr val="083F59"/>
              </a:solidFill>
              <a:latin typeface="proxima-nova"/>
            </a:endParaRPr>
          </a:p>
          <a:p>
            <a:r>
              <a:rPr lang="en-US" i="1" dirty="0">
                <a:solidFill>
                  <a:srgbClr val="DF4625"/>
                </a:solidFill>
              </a:rPr>
              <a:t>‘We hear you. We got our initial tweet wrong and we’re sorry. Our aim was to draw attention to the fact that only 20% of professional chefs in UK kitchens are women and to help change that by awarding culinary scholarships. We will do better next time. </a:t>
            </a:r>
            <a:r>
              <a:rPr lang="en-US" sz="1600" dirty="0">
                <a:solidFill>
                  <a:srgbClr val="083F59"/>
                </a:solidFill>
              </a:rPr>
              <a:t>— Burger King (@BurgerKingUK) March 8, 2021</a:t>
            </a:r>
            <a:endParaRPr lang="en-IE" sz="1600" dirty="0">
              <a:solidFill>
                <a:srgbClr val="083F59"/>
              </a:solidFill>
            </a:endParaRPr>
          </a:p>
        </p:txBody>
      </p:sp>
    </p:spTree>
    <p:extLst>
      <p:ext uri="{BB962C8B-B14F-4D97-AF65-F5344CB8AC3E}">
        <p14:creationId xmlns:p14="http://schemas.microsoft.com/office/powerpoint/2010/main" val="34692707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46A8C-0430-7F26-F681-7100C70DA6A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7EEFB93-5646-5E1E-3ADF-918B3A2D0647}"/>
              </a:ext>
            </a:extLst>
          </p:cNvPr>
          <p:cNvSpPr>
            <a:spLocks noGrp="1"/>
          </p:cNvSpPr>
          <p:nvPr>
            <p:ph type="body" sz="quarter" idx="18"/>
          </p:nvPr>
        </p:nvSpPr>
        <p:spPr>
          <a:xfrm>
            <a:off x="665030" y="627039"/>
            <a:ext cx="7088320" cy="3849918"/>
          </a:xfrm>
        </p:spPr>
        <p:txBody>
          <a:bodyPr/>
          <a:lstStyle/>
          <a:p>
            <a:pPr marL="0" indent="0"/>
            <a:r>
              <a:rPr lang="en-US" sz="3200" b="1" dirty="0">
                <a:solidFill>
                  <a:srgbClr val="D11C5F"/>
                </a:solidFill>
                <a:latin typeface="Aharoni" panose="02010803020104030203" pitchFamily="2" charset="-79"/>
                <a:cs typeface="Aharoni" panose="02010803020104030203" pitchFamily="2" charset="-79"/>
              </a:rPr>
              <a:t>Be Authentic</a:t>
            </a:r>
          </a:p>
          <a:p>
            <a:pPr marL="0" indent="0"/>
            <a:r>
              <a:rPr lang="en-US" sz="2200" dirty="0">
                <a:solidFill>
                  <a:schemeClr val="bg1"/>
                </a:solidFill>
                <a:highlight>
                  <a:srgbClr val="D11C5F"/>
                </a:highlight>
              </a:rPr>
              <a:t>Inclusive </a:t>
            </a:r>
            <a:r>
              <a:rPr lang="en-US" sz="2100" dirty="0">
                <a:solidFill>
                  <a:schemeClr val="bg1"/>
                </a:solidFill>
                <a:highlight>
                  <a:srgbClr val="D11C5F"/>
                </a:highlight>
              </a:rPr>
              <a:t>Marketing Strategy: </a:t>
            </a:r>
            <a:r>
              <a:rPr lang="en-US" sz="2100" dirty="0"/>
              <a:t>Make sure you have a dedicated inclusive marketing strategy that is authentic and carefully considered. Potential customers will soon see through it if you’re just pretending to be more diverse, but don’t actually </a:t>
            </a:r>
            <a:r>
              <a:rPr lang="en-US" sz="2100" dirty="0" err="1"/>
              <a:t>practise</a:t>
            </a:r>
            <a:r>
              <a:rPr lang="en-US" sz="2100" dirty="0"/>
              <a:t> what you preach. For example, if you start selling LGBTQ+ themed products during Pride month, but don’t do anything to support the community throughout the rest of the year, you’ll simply be seen as </a:t>
            </a:r>
            <a:r>
              <a:rPr lang="en-US" sz="2100" dirty="0">
                <a:hlinkClick r:id="rId2">
                  <a:extLst>
                    <a:ext uri="{A12FA001-AC4F-418D-AE19-62706E023703}">
                      <ahyp:hlinkClr xmlns:ahyp="http://schemas.microsoft.com/office/drawing/2018/hyperlinkcolor" val="tx"/>
                    </a:ext>
                  </a:extLst>
                </a:hlinkClick>
              </a:rPr>
              <a:t>rainbow washing</a:t>
            </a:r>
            <a:r>
              <a:rPr lang="en-US" sz="2100" dirty="0"/>
              <a:t>. You have to take your inclusive marketing seriously.</a:t>
            </a:r>
          </a:p>
          <a:p>
            <a:pPr marL="0" indent="0"/>
            <a:r>
              <a:rPr lang="en-US" sz="2100" dirty="0">
                <a:solidFill>
                  <a:schemeClr val="bg1"/>
                </a:solidFill>
                <a:highlight>
                  <a:srgbClr val="D11C5F"/>
                </a:highlight>
              </a:rPr>
              <a:t>Inclusive Marketing Campaigns: </a:t>
            </a:r>
            <a:r>
              <a:rPr lang="en-US" sz="2100" dirty="0"/>
              <a:t>Authenticity in your inclusive marketing campaigns can raise awareness, promote an inclusive culture, and connect with your target audience meaningfully. Demonstrate sincerity by avoiding tokenism and ensuring your actions align with your messaging. This level of authenticity in brand messaging lays the foundation for building trust among diverse audiences.</a:t>
            </a:r>
            <a:endParaRPr lang="en-IE" sz="2100" dirty="0"/>
          </a:p>
          <a:p>
            <a:pPr marL="0" indent="0"/>
            <a:endParaRPr lang="en-US" sz="2200" dirty="0"/>
          </a:p>
        </p:txBody>
      </p:sp>
      <p:sp>
        <p:nvSpPr>
          <p:cNvPr id="5" name="TextBox 4">
            <a:extLst>
              <a:ext uri="{FF2B5EF4-FFF2-40B4-BE49-F238E27FC236}">
                <a16:creationId xmlns:a16="http://schemas.microsoft.com/office/drawing/2014/main" id="{E44F3A0A-BC23-71B4-5A9F-EBA5B1F776F1}"/>
              </a:ext>
            </a:extLst>
          </p:cNvPr>
          <p:cNvSpPr txBox="1"/>
          <p:nvPr/>
        </p:nvSpPr>
        <p:spPr>
          <a:xfrm>
            <a:off x="4087906" y="6376069"/>
            <a:ext cx="6096000" cy="369332"/>
          </a:xfrm>
          <a:prstGeom prst="rect">
            <a:avLst/>
          </a:prstGeom>
          <a:noFill/>
        </p:spPr>
        <p:txBody>
          <a:bodyPr wrap="square">
            <a:spAutoFit/>
          </a:bodyPr>
          <a:lstStyle/>
          <a:p>
            <a:r>
              <a:rPr lang="en-IE" dirty="0">
                <a:solidFill>
                  <a:schemeClr val="bg1"/>
                </a:solidFill>
                <a:hlinkClick r:id="rId3">
                  <a:extLst>
                    <a:ext uri="{A12FA001-AC4F-418D-AE19-62706E023703}">
                      <ahyp:hlinkClr xmlns:ahyp="http://schemas.microsoft.com/office/drawing/2018/hyperlinkcolor" val="tx"/>
                    </a:ext>
                  </a:extLst>
                </a:hlinkClick>
              </a:rPr>
              <a:t>https://mrs.digital/blog/best-inclusive-marketing-campaigns/</a:t>
            </a:r>
            <a:r>
              <a:rPr lang="en-IE" dirty="0">
                <a:solidFill>
                  <a:schemeClr val="bg1"/>
                </a:solidFill>
              </a:rPr>
              <a:t> </a:t>
            </a:r>
          </a:p>
        </p:txBody>
      </p:sp>
      <p:pic>
        <p:nvPicPr>
          <p:cNvPr id="4" name="Picture 3" descr="A person lying in a pink bath with flowers&#10;&#10;Description automatically generated">
            <a:extLst>
              <a:ext uri="{FF2B5EF4-FFF2-40B4-BE49-F238E27FC236}">
                <a16:creationId xmlns:a16="http://schemas.microsoft.com/office/drawing/2014/main" id="{423CCBE3-C2A1-8D29-9CCB-948EA92A6A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83450" y="1333499"/>
            <a:ext cx="3307866" cy="4954701"/>
          </a:xfrm>
          <a:prstGeom prst="rect">
            <a:avLst/>
          </a:prstGeom>
        </p:spPr>
      </p:pic>
    </p:spTree>
    <p:extLst>
      <p:ext uri="{BB962C8B-B14F-4D97-AF65-F5344CB8AC3E}">
        <p14:creationId xmlns:p14="http://schemas.microsoft.com/office/powerpoint/2010/main" val="42774500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FA3638B2-0B46-E7C0-D7D4-3755726B22AF}"/>
              </a:ext>
            </a:extLst>
          </p:cNvPr>
          <p:cNvSpPr>
            <a:spLocks noGrp="1"/>
          </p:cNvSpPr>
          <p:nvPr>
            <p:ph type="body" sz="quarter" idx="18"/>
          </p:nvPr>
        </p:nvSpPr>
        <p:spPr>
          <a:xfrm>
            <a:off x="798380" y="1251492"/>
            <a:ext cx="10595237" cy="3849918"/>
          </a:xfrm>
        </p:spPr>
        <p:txBody>
          <a:bodyPr/>
          <a:lstStyle/>
          <a:p>
            <a:pPr marL="0" indent="0"/>
            <a:r>
              <a:rPr lang="en-US" sz="2200" dirty="0">
                <a:solidFill>
                  <a:schemeClr val="bg1"/>
                </a:solidFill>
                <a:highlight>
                  <a:srgbClr val="DF4625"/>
                </a:highlight>
              </a:rPr>
              <a:t>Diversity Washing: </a:t>
            </a:r>
            <a:r>
              <a:rPr lang="en-US" sz="2200" dirty="0"/>
              <a:t>Welcome to the world of “Diversity Washing”—a hot topic that’s wrapped up in misconceptions. </a:t>
            </a:r>
          </a:p>
          <a:p>
            <a:pPr marL="0" indent="0"/>
            <a:r>
              <a:rPr lang="en-US" sz="2200" dirty="0"/>
              <a:t>At its core, this practice involves businesses projecting an image of diversity and social responsibility primarily for commercial gain, rather than a genuine commitment to these values. The practice extends to various areas such as advertising, corporate communication, and even recruitment. When a company claims to stand for diversity yet doesn’t reflect these values in its </a:t>
            </a:r>
            <a:r>
              <a:rPr lang="en-US" sz="2200" dirty="0" err="1"/>
              <a:t>organisational</a:t>
            </a:r>
            <a:r>
              <a:rPr lang="en-US" sz="2200" dirty="0"/>
              <a:t> structure, employee benefits, or business practices, it’s engaging in diversity washing.</a:t>
            </a:r>
          </a:p>
          <a:p>
            <a:pPr marL="0" indent="0"/>
            <a:r>
              <a:rPr lang="en-US" sz="2200" b="1" dirty="0"/>
              <a:t>Diversity washing is closely related to, but not the same as, other terms like ‘inclusivity washing’ and ‘rainbow washing.’ </a:t>
            </a:r>
          </a:p>
          <a:p>
            <a:pPr marL="0" indent="0"/>
            <a:r>
              <a:rPr lang="en-US" sz="2200" dirty="0"/>
              <a:t>While ‘diversity washing’ broadly refers to exploiting the idea of cultural, disability and racial diversity for marketing purposes, </a:t>
            </a:r>
            <a:r>
              <a:rPr lang="en-US" sz="2200" dirty="0">
                <a:solidFill>
                  <a:schemeClr val="bg1"/>
                </a:solidFill>
                <a:highlight>
                  <a:srgbClr val="DF4625"/>
                </a:highlight>
              </a:rPr>
              <a:t>‘inclusivity washing’ </a:t>
            </a:r>
            <a:r>
              <a:rPr lang="en-US" sz="2200" dirty="0"/>
              <a:t>leans more towards pretending to embrace a broader range of social issues, including gender, and other forms of </a:t>
            </a:r>
            <a:r>
              <a:rPr lang="en-US" sz="2200" dirty="0" err="1"/>
              <a:t>marginalisation</a:t>
            </a:r>
            <a:r>
              <a:rPr lang="en-US" sz="2200" dirty="0"/>
              <a:t>. </a:t>
            </a:r>
            <a:endParaRPr lang="en-IE" sz="2200" dirty="0"/>
          </a:p>
        </p:txBody>
      </p:sp>
      <p:sp>
        <p:nvSpPr>
          <p:cNvPr id="8" name="Text Placeholder 7">
            <a:extLst>
              <a:ext uri="{FF2B5EF4-FFF2-40B4-BE49-F238E27FC236}">
                <a16:creationId xmlns:a16="http://schemas.microsoft.com/office/drawing/2014/main" id="{F95AE0B6-E3DC-BA5B-4903-D863088EA95B}"/>
              </a:ext>
            </a:extLst>
          </p:cNvPr>
          <p:cNvSpPr>
            <a:spLocks noGrp="1"/>
          </p:cNvSpPr>
          <p:nvPr>
            <p:ph type="body" sz="quarter" idx="16"/>
          </p:nvPr>
        </p:nvSpPr>
        <p:spPr>
          <a:xfrm>
            <a:off x="798381" y="447838"/>
            <a:ext cx="10595237" cy="803654"/>
          </a:xfrm>
        </p:spPr>
        <p:txBody>
          <a:bodyPr/>
          <a:lstStyle/>
          <a:p>
            <a:r>
              <a:rPr lang="en-US" sz="3200" b="1" dirty="0">
                <a:solidFill>
                  <a:srgbClr val="D11C5F"/>
                </a:solidFill>
                <a:latin typeface="Aharoni" panose="02010803020104030203" pitchFamily="2" charset="-79"/>
                <a:cs typeface="Aharoni" panose="02010803020104030203" pitchFamily="2" charset="-79"/>
              </a:rPr>
              <a:t>Be Authentic: </a:t>
            </a:r>
            <a:r>
              <a:rPr lang="en-IE" sz="3200" b="0" dirty="0"/>
              <a:t>Avoid Diversity Washing, Inclusivity Washing</a:t>
            </a:r>
            <a:endParaRPr lang="en-IE" sz="3200" b="0" dirty="0">
              <a:solidFill>
                <a:srgbClr val="702E8C"/>
              </a:solidFill>
            </a:endParaRPr>
          </a:p>
        </p:txBody>
      </p:sp>
      <p:sp>
        <p:nvSpPr>
          <p:cNvPr id="3" name="TextBox 2">
            <a:extLst>
              <a:ext uri="{FF2B5EF4-FFF2-40B4-BE49-F238E27FC236}">
                <a16:creationId xmlns:a16="http://schemas.microsoft.com/office/drawing/2014/main" id="{9B001F3F-28FB-48FE-E4BE-7205518B3D72}"/>
              </a:ext>
            </a:extLst>
          </p:cNvPr>
          <p:cNvSpPr txBox="1"/>
          <p:nvPr/>
        </p:nvSpPr>
        <p:spPr>
          <a:xfrm>
            <a:off x="3325906" y="6333129"/>
            <a:ext cx="7826188" cy="369332"/>
          </a:xfrm>
          <a:prstGeom prst="rect">
            <a:avLst/>
          </a:prstGeom>
          <a:noFill/>
        </p:spPr>
        <p:txBody>
          <a:bodyPr wrap="square">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https://www.purplegoatagency.com/insights/diversity-washing/</a:t>
            </a:r>
            <a:r>
              <a:rPr lang="en-IE" dirty="0">
                <a:solidFill>
                  <a:schemeClr val="bg1"/>
                </a:solidFill>
              </a:rPr>
              <a:t> </a:t>
            </a:r>
          </a:p>
        </p:txBody>
      </p:sp>
    </p:spTree>
    <p:extLst>
      <p:ext uri="{BB962C8B-B14F-4D97-AF65-F5344CB8AC3E}">
        <p14:creationId xmlns:p14="http://schemas.microsoft.com/office/powerpoint/2010/main" val="36976372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6DD7-83BA-AE4D-FE86-3B8B28936BE4}"/>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A11182C-3FED-54AA-E725-5AAC95AD42BF}"/>
              </a:ext>
            </a:extLst>
          </p:cNvPr>
          <p:cNvSpPr>
            <a:spLocks noGrp="1"/>
          </p:cNvSpPr>
          <p:nvPr>
            <p:ph type="body" sz="quarter" idx="18"/>
          </p:nvPr>
        </p:nvSpPr>
        <p:spPr>
          <a:xfrm>
            <a:off x="798381" y="1162681"/>
            <a:ext cx="5516695" cy="3849918"/>
          </a:xfrm>
        </p:spPr>
        <p:txBody>
          <a:bodyPr/>
          <a:lstStyle/>
          <a:p>
            <a:pPr marL="0" indent="0"/>
            <a:r>
              <a:rPr lang="en-US" sz="2200" dirty="0">
                <a:solidFill>
                  <a:schemeClr val="bg1"/>
                </a:solidFill>
                <a:highlight>
                  <a:srgbClr val="DF4625"/>
                </a:highlight>
              </a:rPr>
              <a:t>‘Rainbow Washing,’ </a:t>
            </a:r>
            <a:r>
              <a:rPr lang="en-US" sz="2200" dirty="0"/>
              <a:t>on the other hand, specifically relates to brands leveraging LGBTQ+ symbols and themes without substantive commitment to the community. Diversity washing can also be seen as an extension of “woke washing,” which is the </a:t>
            </a:r>
            <a:r>
              <a:rPr lang="en-US" sz="2200" dirty="0" err="1"/>
              <a:t>capitalisation</a:t>
            </a:r>
            <a:r>
              <a:rPr lang="en-US" sz="2200" dirty="0"/>
              <a:t> of social justice movements and terms without the actual commitment to those causes. </a:t>
            </a:r>
          </a:p>
          <a:p>
            <a:pPr marL="0" indent="0"/>
            <a:r>
              <a:rPr lang="en-US" sz="2200" dirty="0"/>
              <a:t>While ‘Diversity Washing’ tends to focus specifically on issues related to racial, gender, and other forms of diversity, </a:t>
            </a:r>
            <a:r>
              <a:rPr lang="en-US" sz="2200" dirty="0">
                <a:solidFill>
                  <a:schemeClr val="bg1"/>
                </a:solidFill>
                <a:highlight>
                  <a:srgbClr val="DF4625"/>
                </a:highlight>
              </a:rPr>
              <a:t>‘Woke Washing’ </a:t>
            </a:r>
            <a:r>
              <a:rPr lang="en-US" sz="2200" dirty="0"/>
              <a:t>encompasses a broader array of social justice issues, from environmental sustainability to human rights. </a:t>
            </a:r>
          </a:p>
          <a:p>
            <a:pPr marL="0" indent="0"/>
            <a:endParaRPr lang="en-US" sz="2200" dirty="0"/>
          </a:p>
        </p:txBody>
      </p:sp>
      <p:sp>
        <p:nvSpPr>
          <p:cNvPr id="8" name="Text Placeholder 7">
            <a:extLst>
              <a:ext uri="{FF2B5EF4-FFF2-40B4-BE49-F238E27FC236}">
                <a16:creationId xmlns:a16="http://schemas.microsoft.com/office/drawing/2014/main" id="{0C3DF6DF-B5CC-E26E-0844-79C1F0F2150B}"/>
              </a:ext>
            </a:extLst>
          </p:cNvPr>
          <p:cNvSpPr>
            <a:spLocks noGrp="1"/>
          </p:cNvSpPr>
          <p:nvPr>
            <p:ph type="body" sz="quarter" idx="16"/>
          </p:nvPr>
        </p:nvSpPr>
        <p:spPr>
          <a:xfrm>
            <a:off x="798381" y="447838"/>
            <a:ext cx="10595237" cy="803654"/>
          </a:xfrm>
        </p:spPr>
        <p:txBody>
          <a:bodyPr/>
          <a:lstStyle/>
          <a:p>
            <a:r>
              <a:rPr lang="en-IE" sz="3200" b="0" dirty="0"/>
              <a:t>Avoid</a:t>
            </a:r>
            <a:r>
              <a:rPr lang="en-IE" sz="3200" dirty="0"/>
              <a:t> </a:t>
            </a:r>
            <a:r>
              <a:rPr lang="en-IE" sz="3200" b="0" dirty="0"/>
              <a:t>Rainbow Washing, Woke Washing</a:t>
            </a:r>
            <a:endParaRPr lang="en-IE" sz="3200" b="0" dirty="0">
              <a:solidFill>
                <a:srgbClr val="702E8C"/>
              </a:solidFill>
            </a:endParaRPr>
          </a:p>
        </p:txBody>
      </p:sp>
      <p:sp>
        <p:nvSpPr>
          <p:cNvPr id="2" name="Text Placeholder 1">
            <a:extLst>
              <a:ext uri="{FF2B5EF4-FFF2-40B4-BE49-F238E27FC236}">
                <a16:creationId xmlns:a16="http://schemas.microsoft.com/office/drawing/2014/main" id="{C8793365-1132-764F-1EB8-94CAC1BD1EB8}"/>
              </a:ext>
            </a:extLst>
          </p:cNvPr>
          <p:cNvSpPr txBox="1">
            <a:spLocks/>
          </p:cNvSpPr>
          <p:nvPr/>
        </p:nvSpPr>
        <p:spPr>
          <a:xfrm>
            <a:off x="6667501" y="4273317"/>
            <a:ext cx="5116344" cy="38499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83F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r>
              <a:rPr lang="en-US" sz="2200" dirty="0"/>
              <a:t>Reaction to Entertainment Weekly’s pride logo– shock, confusion, and possible laughter.  It’s implies disgust when marketing for marginalized communities. </a:t>
            </a:r>
            <a:r>
              <a:rPr lang="en-US" sz="2200" dirty="0">
                <a:hlinkClick r:id="rId2"/>
              </a:rPr>
              <a:t>https://www.semnexus.com/inclusive-marketing-in-june/</a:t>
            </a:r>
            <a:r>
              <a:rPr lang="en-US" sz="2200" dirty="0"/>
              <a:t> </a:t>
            </a:r>
            <a:endParaRPr lang="en-IE" sz="2200" dirty="0"/>
          </a:p>
        </p:txBody>
      </p:sp>
      <p:pic>
        <p:nvPicPr>
          <p:cNvPr id="3" name="Picture 2">
            <a:hlinkClick r:id="rId2"/>
            <a:extLst>
              <a:ext uri="{FF2B5EF4-FFF2-40B4-BE49-F238E27FC236}">
                <a16:creationId xmlns:a16="http://schemas.microsoft.com/office/drawing/2014/main" id="{4930EDA4-D660-DF7D-E63D-1DF8812B9B7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78787" y="362817"/>
            <a:ext cx="3217881" cy="3862550"/>
          </a:xfrm>
          <a:prstGeom prst="rect">
            <a:avLst/>
          </a:prstGeom>
        </p:spPr>
      </p:pic>
    </p:spTree>
    <p:extLst>
      <p:ext uri="{BB962C8B-B14F-4D97-AF65-F5344CB8AC3E}">
        <p14:creationId xmlns:p14="http://schemas.microsoft.com/office/powerpoint/2010/main" val="1781351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153D0FB-FF43-83B6-6BA4-5EBD47339802}"/>
              </a:ext>
            </a:extLst>
          </p:cNvPr>
          <p:cNvSpPr>
            <a:spLocks noGrp="1"/>
          </p:cNvSpPr>
          <p:nvPr>
            <p:ph type="body" sz="quarter" idx="13"/>
          </p:nvPr>
        </p:nvSpPr>
        <p:spPr>
          <a:xfrm>
            <a:off x="397251" y="302333"/>
            <a:ext cx="5803524" cy="5862790"/>
          </a:xfrm>
        </p:spPr>
        <p:txBody>
          <a:bodyPr>
            <a:normAutofit fontScale="77500" lnSpcReduction="20000"/>
          </a:bodyPr>
          <a:lstStyle/>
          <a:p>
            <a:pPr>
              <a:lnSpc>
                <a:spcPct val="120000"/>
              </a:lnSpc>
              <a:spcBef>
                <a:spcPts val="0"/>
              </a:spcBef>
            </a:pPr>
            <a:r>
              <a:rPr lang="en-US" sz="3600" b="1" dirty="0"/>
              <a:t>Inclusive marketing is crucial for companies in Europe due to the region's growing diversity and the changing preferences of consumers. </a:t>
            </a:r>
          </a:p>
          <a:p>
            <a:pPr>
              <a:lnSpc>
                <a:spcPct val="120000"/>
              </a:lnSpc>
              <a:spcBef>
                <a:spcPts val="0"/>
              </a:spcBef>
            </a:pPr>
            <a:endParaRPr lang="en-US" dirty="0"/>
          </a:p>
          <a:p>
            <a:pPr>
              <a:lnSpc>
                <a:spcPct val="120000"/>
              </a:lnSpc>
              <a:spcBef>
                <a:spcPts val="0"/>
              </a:spcBef>
            </a:pPr>
            <a:r>
              <a:rPr lang="en-US" b="1" dirty="0"/>
              <a:t>Germany: </a:t>
            </a:r>
            <a:r>
              <a:rPr lang="en-US" dirty="0"/>
              <a:t>Nearly 26% of the population (around 24 million people) have a migrant background, with significant Turkish, Syrian, and Eastern European communities.</a:t>
            </a:r>
          </a:p>
          <a:p>
            <a:pPr>
              <a:lnSpc>
                <a:spcPct val="120000"/>
              </a:lnSpc>
              <a:spcBef>
                <a:spcPts val="0"/>
              </a:spcBef>
            </a:pPr>
            <a:endParaRPr lang="en-US" dirty="0"/>
          </a:p>
          <a:p>
            <a:pPr>
              <a:lnSpc>
                <a:spcPct val="120000"/>
              </a:lnSpc>
              <a:spcBef>
                <a:spcPts val="0"/>
              </a:spcBef>
            </a:pPr>
            <a:endParaRPr lang="en-US" dirty="0"/>
          </a:p>
          <a:p>
            <a:pPr>
              <a:lnSpc>
                <a:spcPct val="120000"/>
              </a:lnSpc>
              <a:spcBef>
                <a:spcPts val="0"/>
              </a:spcBef>
            </a:pPr>
            <a:r>
              <a:rPr lang="en-US" b="1" dirty="0"/>
              <a:t>Italy: </a:t>
            </a:r>
            <a:r>
              <a:rPr lang="en-US" dirty="0"/>
              <a:t>Over 10% of the population are immigrants, predominantly from North Africa (22%), Eastern Europe, and South Asia (22%).</a:t>
            </a:r>
            <a:endParaRPr lang="en-IE" dirty="0"/>
          </a:p>
        </p:txBody>
      </p:sp>
      <p:sp>
        <p:nvSpPr>
          <p:cNvPr id="9" name="TextBox 8">
            <a:extLst>
              <a:ext uri="{FF2B5EF4-FFF2-40B4-BE49-F238E27FC236}">
                <a16:creationId xmlns:a16="http://schemas.microsoft.com/office/drawing/2014/main" id="{E29CA12C-3280-34D0-547B-AFC22E0449B5}"/>
              </a:ext>
            </a:extLst>
          </p:cNvPr>
          <p:cNvSpPr txBox="1"/>
          <p:nvPr/>
        </p:nvSpPr>
        <p:spPr>
          <a:xfrm>
            <a:off x="695325" y="4295775"/>
            <a:ext cx="6115050" cy="369332"/>
          </a:xfrm>
          <a:prstGeom prst="rect">
            <a:avLst/>
          </a:prstGeom>
          <a:noFill/>
        </p:spPr>
        <p:txBody>
          <a:bodyPr wrap="square">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https://en.wikipedia.org/wiki/Demographics_of_Germany</a:t>
            </a:r>
            <a:r>
              <a:rPr lang="en-IE" dirty="0">
                <a:solidFill>
                  <a:schemeClr val="bg1"/>
                </a:solidFill>
              </a:rPr>
              <a:t> </a:t>
            </a:r>
          </a:p>
        </p:txBody>
      </p:sp>
      <p:sp>
        <p:nvSpPr>
          <p:cNvPr id="11" name="TextBox 10">
            <a:extLst>
              <a:ext uri="{FF2B5EF4-FFF2-40B4-BE49-F238E27FC236}">
                <a16:creationId xmlns:a16="http://schemas.microsoft.com/office/drawing/2014/main" id="{5AC09504-C577-C792-0695-7F37AEF6F88E}"/>
              </a:ext>
            </a:extLst>
          </p:cNvPr>
          <p:cNvSpPr txBox="1"/>
          <p:nvPr/>
        </p:nvSpPr>
        <p:spPr>
          <a:xfrm>
            <a:off x="914400" y="5980457"/>
            <a:ext cx="6115050" cy="369332"/>
          </a:xfrm>
          <a:prstGeom prst="rect">
            <a:avLst/>
          </a:prstGeom>
          <a:noFill/>
        </p:spPr>
        <p:txBody>
          <a:bodyPr wrap="square">
            <a:spAutoFit/>
          </a:bodyPr>
          <a:lstStyle/>
          <a:p>
            <a:r>
              <a:rPr lang="en-IE" dirty="0">
                <a:solidFill>
                  <a:schemeClr val="bg1"/>
                </a:solidFill>
                <a:hlinkClick r:id="rId3">
                  <a:extLst>
                    <a:ext uri="{A12FA001-AC4F-418D-AE19-62706E023703}">
                      <ahyp:hlinkClr xmlns:ahyp="http://schemas.microsoft.com/office/drawing/2018/hyperlinkcolor" val="tx"/>
                    </a:ext>
                  </a:extLst>
                </a:hlinkClick>
              </a:rPr>
              <a:t>https://en.wikipedia.org/wiki/Immigration_to_Italy</a:t>
            </a:r>
            <a:r>
              <a:rPr lang="en-IE" dirty="0">
                <a:solidFill>
                  <a:schemeClr val="bg1"/>
                </a:solidFill>
              </a:rPr>
              <a:t> </a:t>
            </a:r>
          </a:p>
        </p:txBody>
      </p:sp>
      <p:pic>
        <p:nvPicPr>
          <p:cNvPr id="13" name="Picture 12" descr="A person with her hand on her ear&#10;&#10;Description automatically generated">
            <a:extLst>
              <a:ext uri="{FF2B5EF4-FFF2-40B4-BE49-F238E27FC236}">
                <a16:creationId xmlns:a16="http://schemas.microsoft.com/office/drawing/2014/main" id="{8B57C1B3-DCE6-97AB-9322-85F6686630A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27524" y="1503588"/>
            <a:ext cx="4291097" cy="5354411"/>
          </a:xfrm>
          <a:prstGeom prst="rect">
            <a:avLst/>
          </a:prstGeom>
        </p:spPr>
      </p:pic>
    </p:spTree>
    <p:extLst>
      <p:ext uri="{BB962C8B-B14F-4D97-AF65-F5344CB8AC3E}">
        <p14:creationId xmlns:p14="http://schemas.microsoft.com/office/powerpoint/2010/main" val="3009560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0DCC3-B885-A226-8CA1-C467F7D04FBE}"/>
              </a:ext>
            </a:extLst>
          </p:cNvPr>
          <p:cNvSpPr>
            <a:spLocks noGrp="1"/>
          </p:cNvSpPr>
          <p:nvPr>
            <p:ph type="body" sz="quarter" idx="18"/>
          </p:nvPr>
        </p:nvSpPr>
        <p:spPr>
          <a:xfrm>
            <a:off x="798380" y="1259430"/>
            <a:ext cx="7602669" cy="3849918"/>
          </a:xfrm>
        </p:spPr>
        <p:txBody>
          <a:bodyPr/>
          <a:lstStyle/>
          <a:p>
            <a:pPr marL="0" indent="0"/>
            <a:r>
              <a:rPr lang="en-US" sz="2200" b="1" dirty="0">
                <a:solidFill>
                  <a:srgbClr val="01A54E"/>
                </a:solidFill>
              </a:rPr>
              <a:t>Content is the cornerstone of inclusive marketing, </a:t>
            </a:r>
            <a:r>
              <a:rPr lang="en-US" sz="2200" dirty="0"/>
              <a:t>serving as the bridge between your brand and its diverse audience. Inclusive content ensures everyone feels seen, heard, and valued. </a:t>
            </a:r>
          </a:p>
          <a:p>
            <a:pPr marL="0" indent="0"/>
            <a:r>
              <a:rPr lang="en-US" sz="2200" dirty="0"/>
              <a:t>It </a:t>
            </a:r>
            <a:r>
              <a:rPr lang="en-US" sz="2200" b="1" dirty="0"/>
              <a:t>reflects a brand’s commitment to understanding </a:t>
            </a:r>
            <a:r>
              <a:rPr lang="en-US" sz="2200" dirty="0"/>
              <a:t>and respecting the unique identities, experiences, and values of the communities it serves. </a:t>
            </a:r>
          </a:p>
          <a:p>
            <a:pPr marL="0" indent="0"/>
            <a:r>
              <a:rPr lang="en-US" sz="2200" dirty="0"/>
              <a:t>By creating content that resonates with varied perspectives, small businesses can make stronger connections, build trust, and expand their reach to previously untapped markets.</a:t>
            </a:r>
          </a:p>
          <a:p>
            <a:pPr marL="0" indent="0"/>
            <a:r>
              <a:rPr lang="en-US" sz="2200" dirty="0"/>
              <a:t>Inclusive content goes beyond just representation—it’s about inclusive understanding, creating opportunities, and promoting equity. The right tone, language, and imagery can inspire, educate, and create a sense of belonging, allowing audiences to see themselves in the story your brand is telling.</a:t>
            </a:r>
            <a:endParaRPr lang="en-IE" sz="2200" dirty="0"/>
          </a:p>
        </p:txBody>
      </p:sp>
      <p:sp>
        <p:nvSpPr>
          <p:cNvPr id="4" name="Text Placeholder 3">
            <a:extLst>
              <a:ext uri="{FF2B5EF4-FFF2-40B4-BE49-F238E27FC236}">
                <a16:creationId xmlns:a16="http://schemas.microsoft.com/office/drawing/2014/main" id="{942CAA9A-A19B-FC88-217D-F81765278ABA}"/>
              </a:ext>
            </a:extLst>
          </p:cNvPr>
          <p:cNvSpPr>
            <a:spLocks noGrp="1"/>
          </p:cNvSpPr>
          <p:nvPr>
            <p:ph type="body" sz="quarter" idx="16"/>
          </p:nvPr>
        </p:nvSpPr>
        <p:spPr>
          <a:xfrm>
            <a:off x="798381" y="560551"/>
            <a:ext cx="10595237" cy="803654"/>
          </a:xfrm>
        </p:spPr>
        <p:txBody>
          <a:bodyPr/>
          <a:lstStyle/>
          <a:p>
            <a:pPr marL="742950" indent="-742950">
              <a:buFont typeface="+mj-lt"/>
              <a:buAutoNum type="arabicPeriod" startAt="2"/>
            </a:pPr>
            <a:r>
              <a:rPr lang="en-US" sz="3600" b="1" dirty="0">
                <a:solidFill>
                  <a:srgbClr val="01A54E"/>
                </a:solidFill>
                <a:latin typeface="Aharoni" panose="02010803020104030203" pitchFamily="2" charset="-79"/>
                <a:cs typeface="Aharoni" panose="02010803020104030203" pitchFamily="2" charset="-79"/>
              </a:rPr>
              <a:t>Content Is Critical</a:t>
            </a:r>
          </a:p>
          <a:p>
            <a:endParaRPr lang="en-IE" dirty="0">
              <a:solidFill>
                <a:srgbClr val="01A54E"/>
              </a:solidFill>
            </a:endParaRPr>
          </a:p>
        </p:txBody>
      </p:sp>
      <p:pic>
        <p:nvPicPr>
          <p:cNvPr id="6" name="Picture 5">
            <a:extLst>
              <a:ext uri="{FF2B5EF4-FFF2-40B4-BE49-F238E27FC236}">
                <a16:creationId xmlns:a16="http://schemas.microsoft.com/office/drawing/2014/main" id="{D261132F-4D1A-A6C3-8B58-B263D9C5782E}"/>
              </a:ext>
            </a:extLst>
          </p:cNvPr>
          <p:cNvPicPr>
            <a:picLocks noChangeAspect="1"/>
          </p:cNvPicPr>
          <p:nvPr/>
        </p:nvPicPr>
        <p:blipFill>
          <a:blip r:embed="rId2" cstate="email">
            <a:extLst>
              <a:ext uri="{28A0092B-C50C-407E-A947-70E740481C1C}">
                <a14:useLocalDpi xmlns:a14="http://schemas.microsoft.com/office/drawing/2010/main"/>
              </a:ext>
            </a:extLst>
          </a:blip>
          <a:srcRect l="5600" t="948" r="32029" b="-948"/>
          <a:stretch/>
        </p:blipFill>
        <p:spPr>
          <a:xfrm>
            <a:off x="8401049" y="1566453"/>
            <a:ext cx="3483358" cy="3725093"/>
          </a:xfrm>
          <a:prstGeom prst="rect">
            <a:avLst/>
          </a:prstGeom>
        </p:spPr>
      </p:pic>
    </p:spTree>
    <p:extLst>
      <p:ext uri="{BB962C8B-B14F-4D97-AF65-F5344CB8AC3E}">
        <p14:creationId xmlns:p14="http://schemas.microsoft.com/office/powerpoint/2010/main" val="1262600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B5B34-09F7-A370-F421-019D64DCE54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7B54E16-606F-7F92-A33C-1ADE335569E5}"/>
              </a:ext>
            </a:extLst>
          </p:cNvPr>
          <p:cNvSpPr/>
          <p:nvPr/>
        </p:nvSpPr>
        <p:spPr>
          <a:xfrm>
            <a:off x="3555835" y="446"/>
            <a:ext cx="8632857" cy="6857108"/>
          </a:xfrm>
          <a:prstGeom prst="rect">
            <a:avLst/>
          </a:prstGeom>
          <a:solidFill>
            <a:srgbClr val="0E72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35"/>
          </a:p>
        </p:txBody>
      </p:sp>
      <p:grpSp>
        <p:nvGrpSpPr>
          <p:cNvPr id="5" name="Group 4">
            <a:extLst>
              <a:ext uri="{FF2B5EF4-FFF2-40B4-BE49-F238E27FC236}">
                <a16:creationId xmlns:a16="http://schemas.microsoft.com/office/drawing/2014/main" id="{0D766257-9180-8130-F7E3-18994FE37DE9}"/>
              </a:ext>
            </a:extLst>
          </p:cNvPr>
          <p:cNvGrpSpPr/>
          <p:nvPr/>
        </p:nvGrpSpPr>
        <p:grpSpPr>
          <a:xfrm flipH="1">
            <a:off x="3873830" y="391300"/>
            <a:ext cx="8107876" cy="5710085"/>
            <a:chOff x="426508" y="2646589"/>
            <a:chExt cx="12510656" cy="8824595"/>
          </a:xfrm>
        </p:grpSpPr>
        <p:grpSp>
          <p:nvGrpSpPr>
            <p:cNvPr id="6" name="Group 5">
              <a:extLst>
                <a:ext uri="{FF2B5EF4-FFF2-40B4-BE49-F238E27FC236}">
                  <a16:creationId xmlns:a16="http://schemas.microsoft.com/office/drawing/2014/main" id="{88522C96-5C54-5F4B-1DB2-DADA2934F983}"/>
                </a:ext>
              </a:extLst>
            </p:cNvPr>
            <p:cNvGrpSpPr/>
            <p:nvPr/>
          </p:nvGrpSpPr>
          <p:grpSpPr>
            <a:xfrm>
              <a:off x="426508" y="5718651"/>
              <a:ext cx="12510656" cy="5752533"/>
              <a:chOff x="466614" y="5718651"/>
              <a:chExt cx="12510656" cy="5752533"/>
            </a:xfrm>
          </p:grpSpPr>
          <p:grpSp>
            <p:nvGrpSpPr>
              <p:cNvPr id="12" name="Group 11">
                <a:extLst>
                  <a:ext uri="{FF2B5EF4-FFF2-40B4-BE49-F238E27FC236}">
                    <a16:creationId xmlns:a16="http://schemas.microsoft.com/office/drawing/2014/main" id="{3EF6C8B0-A262-349F-F6D7-9C2BA7803A8C}"/>
                  </a:ext>
                </a:extLst>
              </p:cNvPr>
              <p:cNvGrpSpPr/>
              <p:nvPr/>
            </p:nvGrpSpPr>
            <p:grpSpPr>
              <a:xfrm flipV="1">
                <a:off x="477078" y="5718651"/>
                <a:ext cx="12500192" cy="4844565"/>
                <a:chOff x="471817" y="0"/>
                <a:chExt cx="7182233" cy="2783541"/>
              </a:xfrm>
              <a:solidFill>
                <a:schemeClr val="bg1"/>
              </a:solidFill>
            </p:grpSpPr>
            <p:sp>
              <p:nvSpPr>
                <p:cNvPr id="14" name="Freeform 13">
                  <a:extLst>
                    <a:ext uri="{FF2B5EF4-FFF2-40B4-BE49-F238E27FC236}">
                      <a16:creationId xmlns:a16="http://schemas.microsoft.com/office/drawing/2014/main" id="{611B62FD-F8E1-52A1-8246-A8557D6530AC}"/>
                    </a:ext>
                  </a:extLst>
                </p:cNvPr>
                <p:cNvSpPr/>
                <p:nvPr/>
              </p:nvSpPr>
              <p:spPr>
                <a:xfrm rot="5400000" flipH="1">
                  <a:off x="4314778" y="-555731"/>
                  <a:ext cx="2783541" cy="3895003"/>
                </a:xfrm>
                <a:custGeom>
                  <a:avLst/>
                  <a:gdLst>
                    <a:gd name="connsiteX0" fmla="*/ 0 w 3846642"/>
                    <a:gd name="connsiteY0" fmla="*/ 0 h 5382597"/>
                    <a:gd name="connsiteX1" fmla="*/ 3177763 w 3846642"/>
                    <a:gd name="connsiteY1" fmla="*/ 0 h 5382597"/>
                    <a:gd name="connsiteX2" fmla="*/ 3846642 w 3846642"/>
                    <a:gd name="connsiteY2" fmla="*/ 615549 h 5382597"/>
                    <a:gd name="connsiteX3" fmla="*/ 3846642 w 3846642"/>
                    <a:gd name="connsiteY3" fmla="*/ 2818891 h 5382597"/>
                    <a:gd name="connsiteX4" fmla="*/ 3846642 w 3846642"/>
                    <a:gd name="connsiteY4" fmla="*/ 3179255 h 5382597"/>
                    <a:gd name="connsiteX5" fmla="*/ 3846642 w 3846642"/>
                    <a:gd name="connsiteY5" fmla="*/ 5382597 h 5382597"/>
                    <a:gd name="connsiteX6" fmla="*/ 982198 w 3846642"/>
                    <a:gd name="connsiteY6" fmla="*/ 5382597 h 5382597"/>
                    <a:gd name="connsiteX7" fmla="*/ 0 w 3846642"/>
                    <a:gd name="connsiteY7" fmla="*/ 4478712 h 5382597"/>
                    <a:gd name="connsiteX8" fmla="*/ 0 w 3846642"/>
                    <a:gd name="connsiteY8" fmla="*/ 2275370 h 5382597"/>
                    <a:gd name="connsiteX9" fmla="*/ 0 w 3846642"/>
                    <a:gd name="connsiteY9" fmla="*/ 2203342 h 538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46642" h="5382597">
                      <a:moveTo>
                        <a:pt x="0" y="0"/>
                      </a:moveTo>
                      <a:lnTo>
                        <a:pt x="3177763" y="0"/>
                      </a:lnTo>
                      <a:cubicBezTo>
                        <a:pt x="3547408" y="0"/>
                        <a:pt x="3846642" y="275377"/>
                        <a:pt x="3846642" y="615549"/>
                      </a:cubicBezTo>
                      <a:lnTo>
                        <a:pt x="3846642" y="2818891"/>
                      </a:lnTo>
                      <a:lnTo>
                        <a:pt x="3846642" y="3179255"/>
                      </a:lnTo>
                      <a:lnTo>
                        <a:pt x="3846642" y="5382597"/>
                      </a:lnTo>
                      <a:lnTo>
                        <a:pt x="982198" y="5382597"/>
                      </a:lnTo>
                      <a:cubicBezTo>
                        <a:pt x="440053" y="5382597"/>
                        <a:pt x="0" y="4977631"/>
                        <a:pt x="0" y="4478712"/>
                      </a:cubicBezTo>
                      <a:lnTo>
                        <a:pt x="0" y="2275370"/>
                      </a:lnTo>
                      <a:lnTo>
                        <a:pt x="0" y="2203342"/>
                      </a:lnTo>
                      <a:close/>
                    </a:path>
                  </a:pathLst>
                </a:custGeom>
                <a:grpFill/>
                <a:ln w="3598" cap="flat">
                  <a:noFill/>
                  <a:prstDash val="solid"/>
                  <a:miter/>
                </a:ln>
              </p:spPr>
              <p:txBody>
                <a:bodyPr wrap="square" rtlCol="0" anchor="ctr">
                  <a:noAutofit/>
                </a:bodyPr>
                <a:lstStyle/>
                <a:p>
                  <a:endParaRPr lang="en-US" sz="835" dirty="0">
                    <a:latin typeface="Calibri" panose="020F0502020204030204" pitchFamily="34" charset="0"/>
                  </a:endParaRPr>
                </a:p>
              </p:txBody>
            </p:sp>
            <p:sp>
              <p:nvSpPr>
                <p:cNvPr id="15" name="Freeform 14">
                  <a:extLst>
                    <a:ext uri="{FF2B5EF4-FFF2-40B4-BE49-F238E27FC236}">
                      <a16:creationId xmlns:a16="http://schemas.microsoft.com/office/drawing/2014/main" id="{F51D5F8B-A977-6BEB-3382-66292E2E0BD6}"/>
                    </a:ext>
                  </a:extLst>
                </p:cNvPr>
                <p:cNvSpPr/>
                <p:nvPr/>
              </p:nvSpPr>
              <p:spPr>
                <a:xfrm rot="5400000" flipH="1">
                  <a:off x="1027548" y="-555731"/>
                  <a:ext cx="2783541" cy="3895003"/>
                </a:xfrm>
                <a:custGeom>
                  <a:avLst/>
                  <a:gdLst>
                    <a:gd name="connsiteX0" fmla="*/ 0 w 3846642"/>
                    <a:gd name="connsiteY0" fmla="*/ 0 h 5382597"/>
                    <a:gd name="connsiteX1" fmla="*/ 3177763 w 3846642"/>
                    <a:gd name="connsiteY1" fmla="*/ 0 h 5382597"/>
                    <a:gd name="connsiteX2" fmla="*/ 3846642 w 3846642"/>
                    <a:gd name="connsiteY2" fmla="*/ 615549 h 5382597"/>
                    <a:gd name="connsiteX3" fmla="*/ 3846642 w 3846642"/>
                    <a:gd name="connsiteY3" fmla="*/ 2818891 h 5382597"/>
                    <a:gd name="connsiteX4" fmla="*/ 3846642 w 3846642"/>
                    <a:gd name="connsiteY4" fmla="*/ 3179255 h 5382597"/>
                    <a:gd name="connsiteX5" fmla="*/ 3846642 w 3846642"/>
                    <a:gd name="connsiteY5" fmla="*/ 5382597 h 5382597"/>
                    <a:gd name="connsiteX6" fmla="*/ 982198 w 3846642"/>
                    <a:gd name="connsiteY6" fmla="*/ 5382597 h 5382597"/>
                    <a:gd name="connsiteX7" fmla="*/ 0 w 3846642"/>
                    <a:gd name="connsiteY7" fmla="*/ 4478712 h 5382597"/>
                    <a:gd name="connsiteX8" fmla="*/ 0 w 3846642"/>
                    <a:gd name="connsiteY8" fmla="*/ 2275370 h 5382597"/>
                    <a:gd name="connsiteX9" fmla="*/ 0 w 3846642"/>
                    <a:gd name="connsiteY9" fmla="*/ 2203342 h 538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46642" h="5382597">
                      <a:moveTo>
                        <a:pt x="0" y="0"/>
                      </a:moveTo>
                      <a:lnTo>
                        <a:pt x="3177763" y="0"/>
                      </a:lnTo>
                      <a:cubicBezTo>
                        <a:pt x="3547408" y="0"/>
                        <a:pt x="3846642" y="275377"/>
                        <a:pt x="3846642" y="615549"/>
                      </a:cubicBezTo>
                      <a:lnTo>
                        <a:pt x="3846642" y="2818891"/>
                      </a:lnTo>
                      <a:lnTo>
                        <a:pt x="3846642" y="3179255"/>
                      </a:lnTo>
                      <a:lnTo>
                        <a:pt x="3846642" y="5382597"/>
                      </a:lnTo>
                      <a:lnTo>
                        <a:pt x="982198" y="5382597"/>
                      </a:lnTo>
                      <a:cubicBezTo>
                        <a:pt x="440053" y="5382597"/>
                        <a:pt x="0" y="4977631"/>
                        <a:pt x="0" y="4478712"/>
                      </a:cubicBezTo>
                      <a:lnTo>
                        <a:pt x="0" y="2275370"/>
                      </a:lnTo>
                      <a:lnTo>
                        <a:pt x="0" y="2203342"/>
                      </a:lnTo>
                      <a:close/>
                    </a:path>
                  </a:pathLst>
                </a:custGeom>
                <a:grpFill/>
                <a:ln w="3598" cap="flat">
                  <a:noFill/>
                  <a:prstDash val="solid"/>
                  <a:miter/>
                </a:ln>
              </p:spPr>
              <p:txBody>
                <a:bodyPr wrap="square" rtlCol="0" anchor="ctr">
                  <a:noAutofit/>
                </a:bodyPr>
                <a:lstStyle/>
                <a:p>
                  <a:endParaRPr lang="en-US" sz="835" dirty="0">
                    <a:latin typeface="Calibri" panose="020F0502020204030204" pitchFamily="34" charset="0"/>
                  </a:endParaRPr>
                </a:p>
              </p:txBody>
            </p:sp>
          </p:grpSp>
          <p:sp>
            <p:nvSpPr>
              <p:cNvPr id="13" name="Freeform 12">
                <a:extLst>
                  <a:ext uri="{FF2B5EF4-FFF2-40B4-BE49-F238E27FC236}">
                    <a16:creationId xmlns:a16="http://schemas.microsoft.com/office/drawing/2014/main" id="{65A8BA9F-3CA0-DA25-CF2D-544847C1B4A1}"/>
                  </a:ext>
                </a:extLst>
              </p:cNvPr>
              <p:cNvSpPr/>
              <p:nvPr/>
            </p:nvSpPr>
            <p:spPr>
              <a:xfrm rot="16200000" flipH="1" flipV="1">
                <a:off x="4294428" y="2798807"/>
                <a:ext cx="4844563" cy="12500192"/>
              </a:xfrm>
              <a:custGeom>
                <a:avLst/>
                <a:gdLst>
                  <a:gd name="connsiteX0" fmla="*/ 0 w 4844564"/>
                  <a:gd name="connsiteY0" fmla="*/ 11361814 h 12500192"/>
                  <a:gd name="connsiteX1" fmla="*/ 0 w 4844564"/>
                  <a:gd name="connsiteY1" fmla="*/ 8586866 h 12500192"/>
                  <a:gd name="connsiteX2" fmla="*/ 0 w 4844564"/>
                  <a:gd name="connsiteY2" fmla="*/ 8496151 h 12500192"/>
                  <a:gd name="connsiteX3" fmla="*/ 0 w 4844564"/>
                  <a:gd name="connsiteY3" fmla="*/ 5721202 h 12500192"/>
                  <a:gd name="connsiteX4" fmla="*/ 4427 w 4844564"/>
                  <a:gd name="connsiteY4" fmla="*/ 5721202 h 12500192"/>
                  <a:gd name="connsiteX5" fmla="*/ 0 w 4844564"/>
                  <a:gd name="connsiteY5" fmla="*/ 5640611 h 12500192"/>
                  <a:gd name="connsiteX6" fmla="*/ 0 w 4844564"/>
                  <a:gd name="connsiteY6" fmla="*/ 2865663 h 12500192"/>
                  <a:gd name="connsiteX7" fmla="*/ 0 w 4844564"/>
                  <a:gd name="connsiteY7" fmla="*/ 2774949 h 12500192"/>
                  <a:gd name="connsiteX8" fmla="*/ 0 w 4844564"/>
                  <a:gd name="connsiteY8" fmla="*/ 0 h 12500192"/>
                  <a:gd name="connsiteX9" fmla="*/ 4002160 w 4844564"/>
                  <a:gd name="connsiteY9" fmla="*/ 0 h 12500192"/>
                  <a:gd name="connsiteX10" fmla="*/ 4844564 w 4844564"/>
                  <a:gd name="connsiteY10" fmla="*/ 775239 h 12500192"/>
                  <a:gd name="connsiteX11" fmla="*/ 4844564 w 4844564"/>
                  <a:gd name="connsiteY11" fmla="*/ 3550188 h 12500192"/>
                  <a:gd name="connsiteX12" fmla="*/ 4844564 w 4844564"/>
                  <a:gd name="connsiteY12" fmla="*/ 4004040 h 12500192"/>
                  <a:gd name="connsiteX13" fmla="*/ 4844564 w 4844564"/>
                  <a:gd name="connsiteY13" fmla="*/ 6496441 h 12500192"/>
                  <a:gd name="connsiteX14" fmla="*/ 4844564 w 4844564"/>
                  <a:gd name="connsiteY14" fmla="*/ 6778989 h 12500192"/>
                  <a:gd name="connsiteX15" fmla="*/ 4844564 w 4844564"/>
                  <a:gd name="connsiteY15" fmla="*/ 9271390 h 12500192"/>
                  <a:gd name="connsiteX16" fmla="*/ 4844564 w 4844564"/>
                  <a:gd name="connsiteY16" fmla="*/ 9725243 h 12500192"/>
                  <a:gd name="connsiteX17" fmla="*/ 4844564 w 4844564"/>
                  <a:gd name="connsiteY17" fmla="*/ 12500192 h 12500192"/>
                  <a:gd name="connsiteX18" fmla="*/ 1237007 w 4844564"/>
                  <a:gd name="connsiteY18" fmla="*/ 12500192 h 12500192"/>
                  <a:gd name="connsiteX19" fmla="*/ 0 w 4844564"/>
                  <a:gd name="connsiteY19" fmla="*/ 11361814 h 1250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44564" h="12500192">
                    <a:moveTo>
                      <a:pt x="0" y="11361814"/>
                    </a:moveTo>
                    <a:lnTo>
                      <a:pt x="0" y="8586866"/>
                    </a:lnTo>
                    <a:lnTo>
                      <a:pt x="0" y="8496151"/>
                    </a:lnTo>
                    <a:lnTo>
                      <a:pt x="0" y="5721202"/>
                    </a:lnTo>
                    <a:lnTo>
                      <a:pt x="4427" y="5721202"/>
                    </a:lnTo>
                    <a:lnTo>
                      <a:pt x="0" y="5640611"/>
                    </a:lnTo>
                    <a:lnTo>
                      <a:pt x="0" y="2865663"/>
                    </a:lnTo>
                    <a:lnTo>
                      <a:pt x="0" y="2774949"/>
                    </a:lnTo>
                    <a:lnTo>
                      <a:pt x="0" y="0"/>
                    </a:lnTo>
                    <a:lnTo>
                      <a:pt x="4002160" y="0"/>
                    </a:lnTo>
                    <a:cubicBezTo>
                      <a:pt x="4467701" y="0"/>
                      <a:pt x="4844564" y="346817"/>
                      <a:pt x="4844564" y="775239"/>
                    </a:cubicBezTo>
                    <a:lnTo>
                      <a:pt x="4844564" y="3550188"/>
                    </a:lnTo>
                    <a:lnTo>
                      <a:pt x="4844564" y="4004040"/>
                    </a:lnTo>
                    <a:lnTo>
                      <a:pt x="4844564" y="6496441"/>
                    </a:lnTo>
                    <a:lnTo>
                      <a:pt x="4844564" y="6778989"/>
                    </a:lnTo>
                    <a:lnTo>
                      <a:pt x="4844564" y="9271390"/>
                    </a:lnTo>
                    <a:lnTo>
                      <a:pt x="4844564" y="9725243"/>
                    </a:lnTo>
                    <a:lnTo>
                      <a:pt x="4844564" y="12500192"/>
                    </a:lnTo>
                    <a:lnTo>
                      <a:pt x="1237007" y="12500192"/>
                    </a:lnTo>
                    <a:cubicBezTo>
                      <a:pt x="554214" y="12500192"/>
                      <a:pt x="0" y="11990166"/>
                      <a:pt x="0" y="11361814"/>
                    </a:cubicBezTo>
                    <a:close/>
                  </a:path>
                </a:pathLst>
              </a:custGeom>
              <a:solidFill>
                <a:schemeClr val="bg1"/>
              </a:solidFill>
              <a:ln w="3598" cap="flat">
                <a:noFill/>
                <a:prstDash val="solid"/>
                <a:miter/>
              </a:ln>
            </p:spPr>
            <p:txBody>
              <a:bodyPr wrap="square" rtlCol="0" anchor="ctr">
                <a:noAutofit/>
              </a:bodyPr>
              <a:lstStyle/>
              <a:p>
                <a:endParaRPr lang="en-US" sz="835" dirty="0">
                  <a:latin typeface="Calibri" panose="020F0502020204030204" pitchFamily="34" charset="0"/>
                </a:endParaRPr>
              </a:p>
            </p:txBody>
          </p:sp>
        </p:grpSp>
        <p:grpSp>
          <p:nvGrpSpPr>
            <p:cNvPr id="7" name="Group 6">
              <a:extLst>
                <a:ext uri="{FF2B5EF4-FFF2-40B4-BE49-F238E27FC236}">
                  <a16:creationId xmlns:a16="http://schemas.microsoft.com/office/drawing/2014/main" id="{45CDB1C8-7451-079C-0687-A2943EFE7215}"/>
                </a:ext>
              </a:extLst>
            </p:cNvPr>
            <p:cNvGrpSpPr/>
            <p:nvPr/>
          </p:nvGrpSpPr>
          <p:grpSpPr>
            <a:xfrm>
              <a:off x="426509" y="2646589"/>
              <a:ext cx="12510655" cy="5398016"/>
              <a:chOff x="466615" y="5718651"/>
              <a:chExt cx="12510655" cy="5398016"/>
            </a:xfrm>
          </p:grpSpPr>
          <p:grpSp>
            <p:nvGrpSpPr>
              <p:cNvPr id="8" name="Group 7">
                <a:extLst>
                  <a:ext uri="{FF2B5EF4-FFF2-40B4-BE49-F238E27FC236}">
                    <a16:creationId xmlns:a16="http://schemas.microsoft.com/office/drawing/2014/main" id="{EFBD7809-71DE-64F3-6098-D1D52D6C3F44}"/>
                  </a:ext>
                </a:extLst>
              </p:cNvPr>
              <p:cNvGrpSpPr/>
              <p:nvPr/>
            </p:nvGrpSpPr>
            <p:grpSpPr>
              <a:xfrm flipV="1">
                <a:off x="477078" y="5718651"/>
                <a:ext cx="12500192" cy="4844565"/>
                <a:chOff x="471817" y="0"/>
                <a:chExt cx="7182233" cy="2783541"/>
              </a:xfrm>
              <a:solidFill>
                <a:schemeClr val="bg1"/>
              </a:solidFill>
            </p:grpSpPr>
            <p:sp>
              <p:nvSpPr>
                <p:cNvPr id="10" name="Freeform 9">
                  <a:extLst>
                    <a:ext uri="{FF2B5EF4-FFF2-40B4-BE49-F238E27FC236}">
                      <a16:creationId xmlns:a16="http://schemas.microsoft.com/office/drawing/2014/main" id="{11685255-1D71-C760-5E6D-AD06277BE4E9}"/>
                    </a:ext>
                  </a:extLst>
                </p:cNvPr>
                <p:cNvSpPr/>
                <p:nvPr/>
              </p:nvSpPr>
              <p:spPr>
                <a:xfrm rot="5400000" flipH="1">
                  <a:off x="4314778" y="-555731"/>
                  <a:ext cx="2783541" cy="3895003"/>
                </a:xfrm>
                <a:custGeom>
                  <a:avLst/>
                  <a:gdLst>
                    <a:gd name="connsiteX0" fmla="*/ 0 w 3846642"/>
                    <a:gd name="connsiteY0" fmla="*/ 0 h 5382597"/>
                    <a:gd name="connsiteX1" fmla="*/ 3177763 w 3846642"/>
                    <a:gd name="connsiteY1" fmla="*/ 0 h 5382597"/>
                    <a:gd name="connsiteX2" fmla="*/ 3846642 w 3846642"/>
                    <a:gd name="connsiteY2" fmla="*/ 615549 h 5382597"/>
                    <a:gd name="connsiteX3" fmla="*/ 3846642 w 3846642"/>
                    <a:gd name="connsiteY3" fmla="*/ 2818891 h 5382597"/>
                    <a:gd name="connsiteX4" fmla="*/ 3846642 w 3846642"/>
                    <a:gd name="connsiteY4" fmla="*/ 3179255 h 5382597"/>
                    <a:gd name="connsiteX5" fmla="*/ 3846642 w 3846642"/>
                    <a:gd name="connsiteY5" fmla="*/ 5382597 h 5382597"/>
                    <a:gd name="connsiteX6" fmla="*/ 982198 w 3846642"/>
                    <a:gd name="connsiteY6" fmla="*/ 5382597 h 5382597"/>
                    <a:gd name="connsiteX7" fmla="*/ 0 w 3846642"/>
                    <a:gd name="connsiteY7" fmla="*/ 4478712 h 5382597"/>
                    <a:gd name="connsiteX8" fmla="*/ 0 w 3846642"/>
                    <a:gd name="connsiteY8" fmla="*/ 2275370 h 5382597"/>
                    <a:gd name="connsiteX9" fmla="*/ 0 w 3846642"/>
                    <a:gd name="connsiteY9" fmla="*/ 2203342 h 538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46642" h="5382597">
                      <a:moveTo>
                        <a:pt x="0" y="0"/>
                      </a:moveTo>
                      <a:lnTo>
                        <a:pt x="3177763" y="0"/>
                      </a:lnTo>
                      <a:cubicBezTo>
                        <a:pt x="3547408" y="0"/>
                        <a:pt x="3846642" y="275377"/>
                        <a:pt x="3846642" y="615549"/>
                      </a:cubicBezTo>
                      <a:lnTo>
                        <a:pt x="3846642" y="2818891"/>
                      </a:lnTo>
                      <a:lnTo>
                        <a:pt x="3846642" y="3179255"/>
                      </a:lnTo>
                      <a:lnTo>
                        <a:pt x="3846642" y="5382597"/>
                      </a:lnTo>
                      <a:lnTo>
                        <a:pt x="982198" y="5382597"/>
                      </a:lnTo>
                      <a:cubicBezTo>
                        <a:pt x="440053" y="5382597"/>
                        <a:pt x="0" y="4977631"/>
                        <a:pt x="0" y="4478712"/>
                      </a:cubicBezTo>
                      <a:lnTo>
                        <a:pt x="0" y="2275370"/>
                      </a:lnTo>
                      <a:lnTo>
                        <a:pt x="0" y="2203342"/>
                      </a:lnTo>
                      <a:close/>
                    </a:path>
                  </a:pathLst>
                </a:custGeom>
                <a:grpFill/>
                <a:ln w="3598" cap="flat">
                  <a:noFill/>
                  <a:prstDash val="solid"/>
                  <a:miter/>
                </a:ln>
              </p:spPr>
              <p:txBody>
                <a:bodyPr wrap="square" rtlCol="0" anchor="ctr">
                  <a:noAutofit/>
                </a:bodyPr>
                <a:lstStyle/>
                <a:p>
                  <a:endParaRPr lang="en-US" sz="835" dirty="0">
                    <a:latin typeface="Calibri" panose="020F0502020204030204" pitchFamily="34" charset="0"/>
                  </a:endParaRPr>
                </a:p>
              </p:txBody>
            </p:sp>
            <p:sp>
              <p:nvSpPr>
                <p:cNvPr id="11" name="Freeform 10">
                  <a:extLst>
                    <a:ext uri="{FF2B5EF4-FFF2-40B4-BE49-F238E27FC236}">
                      <a16:creationId xmlns:a16="http://schemas.microsoft.com/office/drawing/2014/main" id="{7A452B68-7807-4B0B-B41D-7471C6D106D3}"/>
                    </a:ext>
                  </a:extLst>
                </p:cNvPr>
                <p:cNvSpPr/>
                <p:nvPr/>
              </p:nvSpPr>
              <p:spPr>
                <a:xfrm rot="5400000" flipH="1">
                  <a:off x="1027548" y="-555731"/>
                  <a:ext cx="2783541" cy="3895003"/>
                </a:xfrm>
                <a:custGeom>
                  <a:avLst/>
                  <a:gdLst>
                    <a:gd name="connsiteX0" fmla="*/ 0 w 3846642"/>
                    <a:gd name="connsiteY0" fmla="*/ 0 h 5382597"/>
                    <a:gd name="connsiteX1" fmla="*/ 3177763 w 3846642"/>
                    <a:gd name="connsiteY1" fmla="*/ 0 h 5382597"/>
                    <a:gd name="connsiteX2" fmla="*/ 3846642 w 3846642"/>
                    <a:gd name="connsiteY2" fmla="*/ 615549 h 5382597"/>
                    <a:gd name="connsiteX3" fmla="*/ 3846642 w 3846642"/>
                    <a:gd name="connsiteY3" fmla="*/ 2818891 h 5382597"/>
                    <a:gd name="connsiteX4" fmla="*/ 3846642 w 3846642"/>
                    <a:gd name="connsiteY4" fmla="*/ 3179255 h 5382597"/>
                    <a:gd name="connsiteX5" fmla="*/ 3846642 w 3846642"/>
                    <a:gd name="connsiteY5" fmla="*/ 5382597 h 5382597"/>
                    <a:gd name="connsiteX6" fmla="*/ 982198 w 3846642"/>
                    <a:gd name="connsiteY6" fmla="*/ 5382597 h 5382597"/>
                    <a:gd name="connsiteX7" fmla="*/ 0 w 3846642"/>
                    <a:gd name="connsiteY7" fmla="*/ 4478712 h 5382597"/>
                    <a:gd name="connsiteX8" fmla="*/ 0 w 3846642"/>
                    <a:gd name="connsiteY8" fmla="*/ 2275370 h 5382597"/>
                    <a:gd name="connsiteX9" fmla="*/ 0 w 3846642"/>
                    <a:gd name="connsiteY9" fmla="*/ 2203342 h 538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46642" h="5382597">
                      <a:moveTo>
                        <a:pt x="0" y="0"/>
                      </a:moveTo>
                      <a:lnTo>
                        <a:pt x="3177763" y="0"/>
                      </a:lnTo>
                      <a:cubicBezTo>
                        <a:pt x="3547408" y="0"/>
                        <a:pt x="3846642" y="275377"/>
                        <a:pt x="3846642" y="615549"/>
                      </a:cubicBezTo>
                      <a:lnTo>
                        <a:pt x="3846642" y="2818891"/>
                      </a:lnTo>
                      <a:lnTo>
                        <a:pt x="3846642" y="3179255"/>
                      </a:lnTo>
                      <a:lnTo>
                        <a:pt x="3846642" y="5382597"/>
                      </a:lnTo>
                      <a:lnTo>
                        <a:pt x="982198" y="5382597"/>
                      </a:lnTo>
                      <a:cubicBezTo>
                        <a:pt x="440053" y="5382597"/>
                        <a:pt x="0" y="4977631"/>
                        <a:pt x="0" y="4478712"/>
                      </a:cubicBezTo>
                      <a:lnTo>
                        <a:pt x="0" y="2275370"/>
                      </a:lnTo>
                      <a:lnTo>
                        <a:pt x="0" y="2203342"/>
                      </a:lnTo>
                      <a:close/>
                    </a:path>
                  </a:pathLst>
                </a:custGeom>
                <a:grpFill/>
                <a:ln w="3598" cap="flat">
                  <a:noFill/>
                  <a:prstDash val="solid"/>
                  <a:miter/>
                </a:ln>
              </p:spPr>
              <p:txBody>
                <a:bodyPr wrap="square" rtlCol="0" anchor="ctr">
                  <a:noAutofit/>
                </a:bodyPr>
                <a:lstStyle/>
                <a:p>
                  <a:endParaRPr lang="en-US" sz="835" dirty="0">
                    <a:latin typeface="Calibri" panose="020F0502020204030204" pitchFamily="34" charset="0"/>
                  </a:endParaRPr>
                </a:p>
              </p:txBody>
            </p:sp>
          </p:grpSp>
          <p:sp>
            <p:nvSpPr>
              <p:cNvPr id="9" name="Freeform 8">
                <a:extLst>
                  <a:ext uri="{FF2B5EF4-FFF2-40B4-BE49-F238E27FC236}">
                    <a16:creationId xmlns:a16="http://schemas.microsoft.com/office/drawing/2014/main" id="{7935C444-F549-B3CD-F27D-1E8A683FBECE}"/>
                  </a:ext>
                </a:extLst>
              </p:cNvPr>
              <p:cNvSpPr/>
              <p:nvPr/>
            </p:nvSpPr>
            <p:spPr>
              <a:xfrm rot="16200000" flipH="1" flipV="1">
                <a:off x="4294429" y="2444289"/>
                <a:ext cx="4844564" cy="12500192"/>
              </a:xfrm>
              <a:custGeom>
                <a:avLst/>
                <a:gdLst>
                  <a:gd name="connsiteX0" fmla="*/ 0 w 4844564"/>
                  <a:gd name="connsiteY0" fmla="*/ 11361814 h 12500192"/>
                  <a:gd name="connsiteX1" fmla="*/ 0 w 4844564"/>
                  <a:gd name="connsiteY1" fmla="*/ 8586866 h 12500192"/>
                  <a:gd name="connsiteX2" fmla="*/ 0 w 4844564"/>
                  <a:gd name="connsiteY2" fmla="*/ 8496151 h 12500192"/>
                  <a:gd name="connsiteX3" fmla="*/ 0 w 4844564"/>
                  <a:gd name="connsiteY3" fmla="*/ 5721202 h 12500192"/>
                  <a:gd name="connsiteX4" fmla="*/ 4427 w 4844564"/>
                  <a:gd name="connsiteY4" fmla="*/ 5721202 h 12500192"/>
                  <a:gd name="connsiteX5" fmla="*/ 0 w 4844564"/>
                  <a:gd name="connsiteY5" fmla="*/ 5640611 h 12500192"/>
                  <a:gd name="connsiteX6" fmla="*/ 0 w 4844564"/>
                  <a:gd name="connsiteY6" fmla="*/ 2865663 h 12500192"/>
                  <a:gd name="connsiteX7" fmla="*/ 0 w 4844564"/>
                  <a:gd name="connsiteY7" fmla="*/ 2774949 h 12500192"/>
                  <a:gd name="connsiteX8" fmla="*/ 0 w 4844564"/>
                  <a:gd name="connsiteY8" fmla="*/ 0 h 12500192"/>
                  <a:gd name="connsiteX9" fmla="*/ 4002160 w 4844564"/>
                  <a:gd name="connsiteY9" fmla="*/ 0 h 12500192"/>
                  <a:gd name="connsiteX10" fmla="*/ 4844564 w 4844564"/>
                  <a:gd name="connsiteY10" fmla="*/ 775239 h 12500192"/>
                  <a:gd name="connsiteX11" fmla="*/ 4844564 w 4844564"/>
                  <a:gd name="connsiteY11" fmla="*/ 3550188 h 12500192"/>
                  <a:gd name="connsiteX12" fmla="*/ 4844564 w 4844564"/>
                  <a:gd name="connsiteY12" fmla="*/ 4004040 h 12500192"/>
                  <a:gd name="connsiteX13" fmla="*/ 4844564 w 4844564"/>
                  <a:gd name="connsiteY13" fmla="*/ 6496441 h 12500192"/>
                  <a:gd name="connsiteX14" fmla="*/ 4844564 w 4844564"/>
                  <a:gd name="connsiteY14" fmla="*/ 6778989 h 12500192"/>
                  <a:gd name="connsiteX15" fmla="*/ 4844564 w 4844564"/>
                  <a:gd name="connsiteY15" fmla="*/ 9271390 h 12500192"/>
                  <a:gd name="connsiteX16" fmla="*/ 4844564 w 4844564"/>
                  <a:gd name="connsiteY16" fmla="*/ 9725243 h 12500192"/>
                  <a:gd name="connsiteX17" fmla="*/ 4844564 w 4844564"/>
                  <a:gd name="connsiteY17" fmla="*/ 12500192 h 12500192"/>
                  <a:gd name="connsiteX18" fmla="*/ 1237007 w 4844564"/>
                  <a:gd name="connsiteY18" fmla="*/ 12500192 h 12500192"/>
                  <a:gd name="connsiteX19" fmla="*/ 0 w 4844564"/>
                  <a:gd name="connsiteY19" fmla="*/ 11361814 h 1250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44564" h="12500192">
                    <a:moveTo>
                      <a:pt x="0" y="11361814"/>
                    </a:moveTo>
                    <a:lnTo>
                      <a:pt x="0" y="8586866"/>
                    </a:lnTo>
                    <a:lnTo>
                      <a:pt x="0" y="8496151"/>
                    </a:lnTo>
                    <a:lnTo>
                      <a:pt x="0" y="5721202"/>
                    </a:lnTo>
                    <a:lnTo>
                      <a:pt x="4427" y="5721202"/>
                    </a:lnTo>
                    <a:lnTo>
                      <a:pt x="0" y="5640611"/>
                    </a:lnTo>
                    <a:lnTo>
                      <a:pt x="0" y="2865663"/>
                    </a:lnTo>
                    <a:lnTo>
                      <a:pt x="0" y="2774949"/>
                    </a:lnTo>
                    <a:lnTo>
                      <a:pt x="0" y="0"/>
                    </a:lnTo>
                    <a:lnTo>
                      <a:pt x="4002160" y="0"/>
                    </a:lnTo>
                    <a:cubicBezTo>
                      <a:pt x="4467701" y="0"/>
                      <a:pt x="4844564" y="346817"/>
                      <a:pt x="4844564" y="775239"/>
                    </a:cubicBezTo>
                    <a:lnTo>
                      <a:pt x="4844564" y="3550188"/>
                    </a:lnTo>
                    <a:lnTo>
                      <a:pt x="4844564" y="4004040"/>
                    </a:lnTo>
                    <a:lnTo>
                      <a:pt x="4844564" y="6496441"/>
                    </a:lnTo>
                    <a:lnTo>
                      <a:pt x="4844564" y="6778989"/>
                    </a:lnTo>
                    <a:lnTo>
                      <a:pt x="4844564" y="9271390"/>
                    </a:lnTo>
                    <a:lnTo>
                      <a:pt x="4844564" y="9725243"/>
                    </a:lnTo>
                    <a:lnTo>
                      <a:pt x="4844564" y="12500192"/>
                    </a:lnTo>
                    <a:lnTo>
                      <a:pt x="1237007" y="12500192"/>
                    </a:lnTo>
                    <a:cubicBezTo>
                      <a:pt x="554214" y="12500192"/>
                      <a:pt x="0" y="11990166"/>
                      <a:pt x="0" y="11361814"/>
                    </a:cubicBezTo>
                    <a:close/>
                  </a:path>
                </a:pathLst>
              </a:custGeom>
              <a:solidFill>
                <a:schemeClr val="bg1"/>
              </a:solidFill>
              <a:ln w="3598" cap="flat">
                <a:noFill/>
                <a:prstDash val="solid"/>
                <a:miter/>
              </a:ln>
            </p:spPr>
            <p:txBody>
              <a:bodyPr wrap="square" rtlCol="0" anchor="ctr">
                <a:noAutofit/>
              </a:bodyPr>
              <a:lstStyle/>
              <a:p>
                <a:endParaRPr lang="en-US" sz="835" dirty="0">
                  <a:latin typeface="Calibri" panose="020F0502020204030204" pitchFamily="34" charset="0"/>
                </a:endParaRPr>
              </a:p>
            </p:txBody>
          </p:sp>
        </p:grpSp>
      </p:grpSp>
      <p:sp>
        <p:nvSpPr>
          <p:cNvPr id="16" name="Freeform 15">
            <a:extLst>
              <a:ext uri="{FF2B5EF4-FFF2-40B4-BE49-F238E27FC236}">
                <a16:creationId xmlns:a16="http://schemas.microsoft.com/office/drawing/2014/main" id="{3D8F0E7B-330F-FDE6-F26F-3A359EB4507B}"/>
              </a:ext>
            </a:extLst>
          </p:cNvPr>
          <p:cNvSpPr/>
          <p:nvPr/>
        </p:nvSpPr>
        <p:spPr>
          <a:xfrm>
            <a:off x="4197969" y="1223179"/>
            <a:ext cx="7520731" cy="2512590"/>
          </a:xfrm>
          <a:custGeom>
            <a:avLst/>
            <a:gdLst>
              <a:gd name="connsiteX0" fmla="*/ 0 w 9116615"/>
              <a:gd name="connsiteY0" fmla="*/ 0 h 1947915"/>
              <a:gd name="connsiteX1" fmla="*/ 8017713 w 9116615"/>
              <a:gd name="connsiteY1" fmla="*/ 0 h 1947915"/>
              <a:gd name="connsiteX2" fmla="*/ 9116616 w 9116615"/>
              <a:gd name="connsiteY2" fmla="*/ 973958 h 1947915"/>
              <a:gd name="connsiteX3" fmla="*/ 8017713 w 9116615"/>
              <a:gd name="connsiteY3" fmla="*/ 1947916 h 1947915"/>
              <a:gd name="connsiteX4" fmla="*/ 504639 w 9116615"/>
              <a:gd name="connsiteY4" fmla="*/ 1947916 h 1947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6615" h="1947915">
                <a:moveTo>
                  <a:pt x="0" y="0"/>
                </a:moveTo>
                <a:lnTo>
                  <a:pt x="8017713" y="0"/>
                </a:lnTo>
                <a:cubicBezTo>
                  <a:pt x="8624781" y="0"/>
                  <a:pt x="9116616" y="436206"/>
                  <a:pt x="9116616" y="973958"/>
                </a:cubicBezTo>
                <a:cubicBezTo>
                  <a:pt x="9116616" y="1511710"/>
                  <a:pt x="8624781" y="1947916"/>
                  <a:pt x="8017713" y="1947916"/>
                </a:cubicBezTo>
                <a:lnTo>
                  <a:pt x="504639" y="1947916"/>
                </a:lnTo>
              </a:path>
            </a:pathLst>
          </a:custGeom>
          <a:noFill/>
          <a:ln w="75039" cap="flat">
            <a:solidFill>
              <a:srgbClr val="EBEBEB"/>
            </a:solid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E7CDAB62-AAE6-25E5-285B-0491B75F5E5A}"/>
              </a:ext>
            </a:extLst>
          </p:cNvPr>
          <p:cNvSpPr txBox="1"/>
          <p:nvPr/>
        </p:nvSpPr>
        <p:spPr>
          <a:xfrm>
            <a:off x="8932545" y="6231737"/>
            <a:ext cx="2940891" cy="471286"/>
          </a:xfrm>
          <a:prstGeom prst="rect">
            <a:avLst/>
          </a:prstGeom>
          <a:noFill/>
        </p:spPr>
        <p:txBody>
          <a:bodyPr wrap="square">
            <a:spAutoFit/>
          </a:bodyPr>
          <a:lstStyle/>
          <a:p>
            <a:pPr algn="r"/>
            <a:r>
              <a:rPr lang="en-IE" sz="2463" dirty="0" err="1">
                <a:solidFill>
                  <a:schemeClr val="bg1"/>
                </a:solidFill>
                <a:latin typeface="Calibri" panose="020F0502020204030204" pitchFamily="34" charset="0"/>
                <a:ea typeface="Times New Roman" panose="02020603050405020304" pitchFamily="18" charset="0"/>
                <a:cs typeface="Calibri" panose="020F0502020204030204" pitchFamily="34" charset="0"/>
              </a:rPr>
              <a:t>www.</a:t>
            </a:r>
            <a:r>
              <a:rPr lang="en-IE" sz="2463" b="1" dirty="0" err="1">
                <a:solidFill>
                  <a:schemeClr val="bg1"/>
                </a:solidFill>
                <a:latin typeface="Calibri" panose="020F0502020204030204" pitchFamily="34" charset="0"/>
                <a:ea typeface="Times New Roman" panose="02020603050405020304" pitchFamily="18" charset="0"/>
                <a:cs typeface="Calibri" panose="020F0502020204030204" pitchFamily="34" charset="0"/>
              </a:rPr>
              <a:t>projectdare</a:t>
            </a:r>
            <a:r>
              <a:rPr lang="en-IE" sz="2463" dirty="0" err="1">
                <a:solidFill>
                  <a:schemeClr val="bg1"/>
                </a:solidFill>
                <a:latin typeface="Calibri" panose="020F0502020204030204" pitchFamily="34" charset="0"/>
                <a:ea typeface="Times New Roman" panose="02020603050405020304" pitchFamily="18" charset="0"/>
                <a:cs typeface="Calibri" panose="020F0502020204030204" pitchFamily="34" charset="0"/>
              </a:rPr>
              <a:t>.eu</a:t>
            </a:r>
            <a:endParaRPr lang="en-IE" sz="2463" dirty="0">
              <a:solidFill>
                <a:schemeClr val="bg1"/>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21" name="TextBox 20">
            <a:extLst>
              <a:ext uri="{FF2B5EF4-FFF2-40B4-BE49-F238E27FC236}">
                <a16:creationId xmlns:a16="http://schemas.microsoft.com/office/drawing/2014/main" id="{930EFB16-DAE9-CC1F-1AE1-D29F6BFBA87B}"/>
              </a:ext>
            </a:extLst>
          </p:cNvPr>
          <p:cNvSpPr txBox="1"/>
          <p:nvPr/>
        </p:nvSpPr>
        <p:spPr>
          <a:xfrm>
            <a:off x="337007" y="2246511"/>
            <a:ext cx="2878830" cy="4244648"/>
          </a:xfrm>
          <a:prstGeom prst="rect">
            <a:avLst/>
          </a:prstGeom>
          <a:noFill/>
        </p:spPr>
        <p:txBody>
          <a:bodyPr wrap="square" rtlCol="0">
            <a:spAutoFit/>
          </a:bodyPr>
          <a:lstStyle/>
          <a:p>
            <a:pPr>
              <a:lnSpc>
                <a:spcPts val="2657"/>
              </a:lnSpc>
            </a:pPr>
            <a:r>
              <a:rPr lang="en-US" sz="2592" b="1" dirty="0">
                <a:solidFill>
                  <a:srgbClr val="DF4625"/>
                </a:solidFill>
                <a:latin typeface="Calibri" panose="020F0502020204030204" pitchFamily="34" charset="0"/>
                <a:cs typeface="Calibri" panose="020F0502020204030204" pitchFamily="34" charset="0"/>
                <a:sym typeface="DINCondensed-Bold"/>
                <a:rtl val="0"/>
              </a:rPr>
              <a:t>Discover the DARE Modules Learning Pathway:</a:t>
            </a:r>
          </a:p>
          <a:p>
            <a:endParaRPr lang="en-US" sz="519" b="1" dirty="0">
              <a:solidFill>
                <a:srgbClr val="DF4625"/>
              </a:solidFill>
              <a:latin typeface="Calibri" panose="020F0502020204030204" pitchFamily="34" charset="0"/>
              <a:cs typeface="Calibri" panose="020F0502020204030204" pitchFamily="34" charset="0"/>
              <a:sym typeface="DINCondensed-Bold"/>
              <a:rtl val="0"/>
            </a:endParaRPr>
          </a:p>
          <a:p>
            <a:r>
              <a:rPr lang="en-US" sz="1427" dirty="0">
                <a:solidFill>
                  <a:srgbClr val="083F59"/>
                </a:solidFill>
                <a:latin typeface="Calibri" panose="020F0502020204030204" pitchFamily="34" charset="0"/>
                <a:cs typeface="Calibri" panose="020F0502020204030204" pitchFamily="34" charset="0"/>
                <a:sym typeface="DINCondensed-Bold"/>
                <a:rtl val="0"/>
              </a:rPr>
              <a:t>Enjoy our learning blocks designed to help SMEs build diverse, equitable and inclusive workplaces. Unlock the power of how DEI to drive the sustainable success of your company. Our practical and interactive Modules deliver real life insights and case studies from a European perspective – Join us in creating workplaces and communities where everyone can thrive!</a:t>
            </a:r>
          </a:p>
          <a:p>
            <a:endParaRPr lang="en-US" sz="2592" b="1" dirty="0">
              <a:solidFill>
                <a:srgbClr val="083F59"/>
              </a:solidFill>
              <a:latin typeface="Calibri" panose="020F0502020204030204" pitchFamily="34" charset="0"/>
              <a:cs typeface="Calibri" panose="020F0502020204030204" pitchFamily="34" charset="0"/>
              <a:sym typeface="DINCondensed-Bold"/>
              <a:rtl val="0"/>
            </a:endParaRPr>
          </a:p>
        </p:txBody>
      </p:sp>
      <p:pic>
        <p:nvPicPr>
          <p:cNvPr id="22" name="Graphic 21">
            <a:extLst>
              <a:ext uri="{FF2B5EF4-FFF2-40B4-BE49-F238E27FC236}">
                <a16:creationId xmlns:a16="http://schemas.microsoft.com/office/drawing/2014/main" id="{FDC9169F-6E8A-8A49-8432-DF4F006F54F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48406"/>
            <a:ext cx="2615664" cy="1975094"/>
          </a:xfrm>
          <a:prstGeom prst="rect">
            <a:avLst/>
          </a:prstGeom>
        </p:spPr>
      </p:pic>
      <p:sp>
        <p:nvSpPr>
          <p:cNvPr id="23" name="Freeform 22">
            <a:extLst>
              <a:ext uri="{FF2B5EF4-FFF2-40B4-BE49-F238E27FC236}">
                <a16:creationId xmlns:a16="http://schemas.microsoft.com/office/drawing/2014/main" id="{254C90DB-9DCC-DFBF-630D-B20C4BCEDC9A}"/>
              </a:ext>
            </a:extLst>
          </p:cNvPr>
          <p:cNvSpPr/>
          <p:nvPr/>
        </p:nvSpPr>
        <p:spPr>
          <a:xfrm rot="8334695">
            <a:off x="11158431" y="3289627"/>
            <a:ext cx="440547" cy="257807"/>
          </a:xfrm>
          <a:custGeom>
            <a:avLst/>
            <a:gdLst>
              <a:gd name="connsiteX0" fmla="*/ 0 w 538634"/>
              <a:gd name="connsiteY0" fmla="*/ 0 h 339075"/>
              <a:gd name="connsiteX1" fmla="*/ 538635 w 538634"/>
              <a:gd name="connsiteY1" fmla="*/ 0 h 339075"/>
              <a:gd name="connsiteX2" fmla="*/ 538635 w 538634"/>
              <a:gd name="connsiteY2" fmla="*/ 339075 h 339075"/>
              <a:gd name="connsiteX3" fmla="*/ 0 w 538634"/>
              <a:gd name="connsiteY3" fmla="*/ 339075 h 339075"/>
            </a:gdLst>
            <a:ahLst/>
            <a:cxnLst>
              <a:cxn ang="0">
                <a:pos x="connsiteX0" y="connsiteY0"/>
              </a:cxn>
              <a:cxn ang="0">
                <a:pos x="connsiteX1" y="connsiteY1"/>
              </a:cxn>
              <a:cxn ang="0">
                <a:pos x="connsiteX2" y="connsiteY2"/>
              </a:cxn>
              <a:cxn ang="0">
                <a:pos x="connsiteX3" y="connsiteY3"/>
              </a:cxn>
            </a:cxnLst>
            <a:rect l="l" t="t" r="r" b="b"/>
            <a:pathLst>
              <a:path w="538634" h="339075">
                <a:moveTo>
                  <a:pt x="0" y="0"/>
                </a:moveTo>
                <a:lnTo>
                  <a:pt x="538635" y="0"/>
                </a:lnTo>
                <a:lnTo>
                  <a:pt x="538635" y="339075"/>
                </a:lnTo>
                <a:lnTo>
                  <a:pt x="0" y="339075"/>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nvGrpSpPr>
          <p:cNvPr id="24" name="Group 23">
            <a:extLst>
              <a:ext uri="{FF2B5EF4-FFF2-40B4-BE49-F238E27FC236}">
                <a16:creationId xmlns:a16="http://schemas.microsoft.com/office/drawing/2014/main" id="{9B315D69-886D-2876-0415-805FC7977E8E}"/>
              </a:ext>
            </a:extLst>
          </p:cNvPr>
          <p:cNvGrpSpPr/>
          <p:nvPr/>
        </p:nvGrpSpPr>
        <p:grpSpPr>
          <a:xfrm>
            <a:off x="9200472" y="3281054"/>
            <a:ext cx="2316657" cy="2699718"/>
            <a:chOff x="4098066" y="1041164"/>
            <a:chExt cx="3424918" cy="3991225"/>
          </a:xfrm>
        </p:grpSpPr>
        <p:sp>
          <p:nvSpPr>
            <p:cNvPr id="25" name="Freeform 24">
              <a:extLst>
                <a:ext uri="{FF2B5EF4-FFF2-40B4-BE49-F238E27FC236}">
                  <a16:creationId xmlns:a16="http://schemas.microsoft.com/office/drawing/2014/main" id="{31794C1A-D1DD-335E-4579-B2B1ED42CBA5}"/>
                </a:ext>
              </a:extLst>
            </p:cNvPr>
            <p:cNvSpPr/>
            <p:nvPr/>
          </p:nvSpPr>
          <p:spPr>
            <a:xfrm>
              <a:off x="4098066" y="1498833"/>
              <a:ext cx="2590484" cy="43775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26" name="Group 25">
              <a:extLst>
                <a:ext uri="{FF2B5EF4-FFF2-40B4-BE49-F238E27FC236}">
                  <a16:creationId xmlns:a16="http://schemas.microsoft.com/office/drawing/2014/main" id="{FA070DF3-20CC-606B-D1CC-D527193CFDB8}"/>
                </a:ext>
              </a:extLst>
            </p:cNvPr>
            <p:cNvGrpSpPr/>
            <p:nvPr/>
          </p:nvGrpSpPr>
          <p:grpSpPr>
            <a:xfrm>
              <a:off x="4225039" y="1041164"/>
              <a:ext cx="3297945" cy="3991225"/>
              <a:chOff x="7601606" y="4265216"/>
              <a:chExt cx="2933962" cy="3550726"/>
            </a:xfrm>
          </p:grpSpPr>
          <p:sp>
            <p:nvSpPr>
              <p:cNvPr id="27" name="TextBox 26">
                <a:extLst>
                  <a:ext uri="{FF2B5EF4-FFF2-40B4-BE49-F238E27FC236}">
                    <a16:creationId xmlns:a16="http://schemas.microsoft.com/office/drawing/2014/main" id="{610DAAEE-00EB-2CF7-CB8F-BE2BF4851F9F}"/>
                  </a:ext>
                </a:extLst>
              </p:cNvPr>
              <p:cNvSpPr txBox="1"/>
              <p:nvPr/>
            </p:nvSpPr>
            <p:spPr>
              <a:xfrm>
                <a:off x="7606343" y="4265216"/>
                <a:ext cx="1799121" cy="445215"/>
              </a:xfrm>
              <a:prstGeom prst="rect">
                <a:avLst/>
              </a:prstGeom>
              <a:noFill/>
            </p:spPr>
            <p:txBody>
              <a:bodyPr wrap="squar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4</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28" name="TextBox 27">
                <a:extLst>
                  <a:ext uri="{FF2B5EF4-FFF2-40B4-BE49-F238E27FC236}">
                    <a16:creationId xmlns:a16="http://schemas.microsoft.com/office/drawing/2014/main" id="{B6F884DD-DB8A-50F7-E751-80221559FCDB}"/>
                  </a:ext>
                </a:extLst>
              </p:cNvPr>
              <p:cNvSpPr txBox="1"/>
              <p:nvPr/>
            </p:nvSpPr>
            <p:spPr>
              <a:xfrm>
                <a:off x="7642196" y="4689513"/>
                <a:ext cx="2056959" cy="402297"/>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Building an Inclusive Company Culture in SMEs </a:t>
                </a:r>
              </a:p>
            </p:txBody>
          </p:sp>
          <p:sp>
            <p:nvSpPr>
              <p:cNvPr id="29" name="TextBox 28">
                <a:extLst>
                  <a:ext uri="{FF2B5EF4-FFF2-40B4-BE49-F238E27FC236}">
                    <a16:creationId xmlns:a16="http://schemas.microsoft.com/office/drawing/2014/main" id="{485294AE-D03C-9A0A-934F-103E8DDFC180}"/>
                  </a:ext>
                </a:extLst>
              </p:cNvPr>
              <p:cNvSpPr txBox="1"/>
              <p:nvPr/>
            </p:nvSpPr>
            <p:spPr>
              <a:xfrm>
                <a:off x="7601606" y="5113364"/>
                <a:ext cx="2933962" cy="2702578"/>
              </a:xfrm>
              <a:prstGeom prst="rect">
                <a:avLst/>
              </a:prstGeom>
              <a:noFill/>
            </p:spPr>
            <p:txBody>
              <a:bodyPr wrap="square" rtlCol="0">
                <a:spAutoFit/>
              </a:bodyPr>
              <a:lstStyle/>
              <a:p>
                <a:pPr>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Build an inclusive company culture. Design and deliver a strategic cultural change audit, review policies and practices and empower teams through reward and recognition.</a:t>
                </a:r>
              </a:p>
              <a:p>
                <a:pPr>
                  <a:lnSpc>
                    <a:spcPts val="891"/>
                  </a:lnSpc>
                  <a:buClr>
                    <a:srgbClr val="DF4625"/>
                  </a:buClr>
                </a:pPr>
                <a:endParaRPr lang="en-US" sz="875" i="1" dirty="0">
                  <a:ln/>
                  <a:solidFill>
                    <a:srgbClr val="083F59"/>
                  </a:solidFill>
                  <a:latin typeface="Calibri" panose="020F0502020204030204" pitchFamily="34" charset="0"/>
                  <a:cs typeface="Calibri" panose="020F0502020204030204" pitchFamily="34" charset="0"/>
                  <a:sym typeface="Avenir-Black"/>
                  <a:rtl val="0"/>
                </a:endParaRPr>
              </a:p>
              <a:p>
                <a:pPr marL="332909" indent="-332909">
                  <a:lnSpc>
                    <a:spcPts val="891"/>
                  </a:lnSpc>
                  <a:buClr>
                    <a:srgbClr val="DF4625"/>
                  </a:buClr>
                  <a:tabLst>
                    <a:tab pos="327539" algn="l"/>
                  </a:tabLst>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Understand and Build an Inclusive Company Culture. </a:t>
                </a:r>
              </a:p>
              <a:p>
                <a:pPr marL="332909" indent="-332909">
                  <a:lnSpc>
                    <a:spcPts val="891"/>
                  </a:lnSpc>
                  <a:buClr>
                    <a:srgbClr val="DF4625"/>
                  </a:buClr>
                  <a:tabLst>
                    <a:tab pos="327539" algn="l"/>
                  </a:tabLst>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Design and Deliver a Strategic Cultural Change Audit. </a:t>
                </a:r>
              </a:p>
              <a:p>
                <a:pPr marL="332909" indent="-332909">
                  <a:lnSpc>
                    <a:spcPts val="891"/>
                  </a:lnSpc>
                  <a:buClr>
                    <a:srgbClr val="DF4625"/>
                  </a:buClr>
                  <a:tabLst>
                    <a:tab pos="327539" algn="l"/>
                  </a:tabLst>
                </a:pPr>
                <a:r>
                  <a:rPr lang="en-US" sz="875" b="1" dirty="0">
                    <a:ln/>
                    <a:solidFill>
                      <a:srgbClr val="DF4625"/>
                    </a:solidFill>
                    <a:latin typeface="Calibri" panose="020F0502020204030204" pitchFamily="34" charset="0"/>
                    <a:cs typeface="Calibri" panose="020F0502020204030204" pitchFamily="34" charset="0"/>
                    <a:sym typeface="Avenir-Black"/>
                    <a:rtl val="0"/>
                  </a:rPr>
                  <a:t>Part 3: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Support Management in Creating a Workplace of Belonging. </a:t>
                </a:r>
              </a:p>
              <a:p>
                <a:pPr marL="332909" indent="-332909">
                  <a:lnSpc>
                    <a:spcPts val="891"/>
                  </a:lnSpc>
                  <a:buClr>
                    <a:srgbClr val="DF4625"/>
                  </a:buClr>
                  <a:tabLst>
                    <a:tab pos="327539" algn="l"/>
                  </a:tabLst>
                </a:pPr>
                <a:r>
                  <a:rPr lang="en-US" sz="875" b="1" dirty="0">
                    <a:ln/>
                    <a:solidFill>
                      <a:srgbClr val="DF4625"/>
                    </a:solidFill>
                    <a:latin typeface="Calibri" panose="020F0502020204030204" pitchFamily="34" charset="0"/>
                    <a:cs typeface="Calibri" panose="020F0502020204030204" pitchFamily="34" charset="0"/>
                    <a:sym typeface="Avenir-Black"/>
                    <a:rtl val="0"/>
                  </a:rPr>
                  <a:t>Part 4: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From Policies to Practice: Cultivating a Culture of Inclusion. </a:t>
                </a:r>
              </a:p>
              <a:p>
                <a:pPr marL="332909" indent="-332909">
                  <a:lnSpc>
                    <a:spcPts val="891"/>
                  </a:lnSpc>
                  <a:buClr>
                    <a:srgbClr val="DF4625"/>
                  </a:buClr>
                  <a:tabLst>
                    <a:tab pos="327539" algn="l"/>
                  </a:tabLst>
                </a:pPr>
                <a:r>
                  <a:rPr lang="en-US" sz="875" b="1" dirty="0">
                    <a:ln/>
                    <a:solidFill>
                      <a:srgbClr val="DF4625"/>
                    </a:solidFill>
                    <a:latin typeface="Calibri" panose="020F0502020204030204" pitchFamily="34" charset="0"/>
                    <a:cs typeface="Calibri" panose="020F0502020204030204" pitchFamily="34" charset="0"/>
                    <a:sym typeface="Avenir-Black"/>
                    <a:rtl val="0"/>
                  </a:rPr>
                  <a:t>Part 5: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Empower Teams Through DEI Collaboration, ERGs, and Recognition. </a:t>
                </a:r>
              </a:p>
              <a:p>
                <a:pPr>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grpSp>
        <p:nvGrpSpPr>
          <p:cNvPr id="30" name="Group 29">
            <a:extLst>
              <a:ext uri="{FF2B5EF4-FFF2-40B4-BE49-F238E27FC236}">
                <a16:creationId xmlns:a16="http://schemas.microsoft.com/office/drawing/2014/main" id="{7B0BBF65-50F6-0D6E-AF18-6CEB1DA038D4}"/>
              </a:ext>
            </a:extLst>
          </p:cNvPr>
          <p:cNvGrpSpPr/>
          <p:nvPr/>
        </p:nvGrpSpPr>
        <p:grpSpPr>
          <a:xfrm>
            <a:off x="6907126" y="3264327"/>
            <a:ext cx="1947038" cy="2372485"/>
            <a:chOff x="4098066" y="1013209"/>
            <a:chExt cx="2878476" cy="3507453"/>
          </a:xfrm>
        </p:grpSpPr>
        <p:sp>
          <p:nvSpPr>
            <p:cNvPr id="31" name="Freeform 30">
              <a:extLst>
                <a:ext uri="{FF2B5EF4-FFF2-40B4-BE49-F238E27FC236}">
                  <a16:creationId xmlns:a16="http://schemas.microsoft.com/office/drawing/2014/main" id="{7D611B26-5299-52BC-336A-250D3221698C}"/>
                </a:ext>
              </a:extLst>
            </p:cNvPr>
            <p:cNvSpPr/>
            <p:nvPr/>
          </p:nvSpPr>
          <p:spPr>
            <a:xfrm>
              <a:off x="4098066" y="1498833"/>
              <a:ext cx="2232612" cy="43775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32" name="Group 31">
              <a:extLst>
                <a:ext uri="{FF2B5EF4-FFF2-40B4-BE49-F238E27FC236}">
                  <a16:creationId xmlns:a16="http://schemas.microsoft.com/office/drawing/2014/main" id="{C0C59228-F5A7-FD61-F71A-CA068253426E}"/>
                </a:ext>
              </a:extLst>
            </p:cNvPr>
            <p:cNvGrpSpPr/>
            <p:nvPr/>
          </p:nvGrpSpPr>
          <p:grpSpPr>
            <a:xfrm>
              <a:off x="4203213" y="1013209"/>
              <a:ext cx="2773329" cy="3507453"/>
              <a:chOff x="7582189" y="4240348"/>
              <a:chExt cx="2467246" cy="3120347"/>
            </a:xfrm>
          </p:grpSpPr>
          <p:sp>
            <p:nvSpPr>
              <p:cNvPr id="33" name="TextBox 32">
                <a:extLst>
                  <a:ext uri="{FF2B5EF4-FFF2-40B4-BE49-F238E27FC236}">
                    <a16:creationId xmlns:a16="http://schemas.microsoft.com/office/drawing/2014/main" id="{BD3C1FD1-DF08-44FE-89BF-7A02178F179C}"/>
                  </a:ext>
                </a:extLst>
              </p:cNvPr>
              <p:cNvSpPr txBox="1"/>
              <p:nvPr/>
            </p:nvSpPr>
            <p:spPr>
              <a:xfrm>
                <a:off x="7582189" y="4240348"/>
                <a:ext cx="1799121" cy="445216"/>
              </a:xfrm>
              <a:prstGeom prst="rect">
                <a:avLst/>
              </a:prstGeom>
              <a:noFill/>
            </p:spPr>
            <p:txBody>
              <a:bodyPr wrap="squar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5</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34" name="TextBox 33">
                <a:extLst>
                  <a:ext uri="{FF2B5EF4-FFF2-40B4-BE49-F238E27FC236}">
                    <a16:creationId xmlns:a16="http://schemas.microsoft.com/office/drawing/2014/main" id="{2B2F2692-B116-5AD1-648D-55525C7DF102}"/>
                  </a:ext>
                </a:extLst>
              </p:cNvPr>
              <p:cNvSpPr txBox="1"/>
              <p:nvPr/>
            </p:nvSpPr>
            <p:spPr>
              <a:xfrm>
                <a:off x="7642196" y="4689512"/>
                <a:ext cx="1621691" cy="402213"/>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Inclusive Marketing For SMEs </a:t>
                </a:r>
              </a:p>
            </p:txBody>
          </p:sp>
          <p:sp>
            <p:nvSpPr>
              <p:cNvPr id="35" name="TextBox 34">
                <a:extLst>
                  <a:ext uri="{FF2B5EF4-FFF2-40B4-BE49-F238E27FC236}">
                    <a16:creationId xmlns:a16="http://schemas.microsoft.com/office/drawing/2014/main" id="{5377FB03-17CD-A91E-2792-3012DE40073E}"/>
                  </a:ext>
                </a:extLst>
              </p:cNvPr>
              <p:cNvSpPr txBox="1"/>
              <p:nvPr/>
            </p:nvSpPr>
            <p:spPr>
              <a:xfrm>
                <a:off x="7601606" y="5113364"/>
                <a:ext cx="2447829" cy="2247331"/>
              </a:xfrm>
              <a:prstGeom prst="rect">
                <a:avLst/>
              </a:prstGeom>
              <a:noFill/>
            </p:spPr>
            <p:txBody>
              <a:bodyPr wrap="square" rtlCol="0">
                <a:spAutoFit/>
              </a:bodyPr>
              <a:lstStyle/>
              <a:p>
                <a:pPr marL="5144" indent="-5144">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Embed inclusivity into branding. Understand the needs of diverse audiences. Craft strategic inclusive marketing campaigns.</a:t>
                </a:r>
              </a:p>
              <a:p>
                <a:pPr marL="322057" indent="-322057">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a:p>
                <a:pPr marL="345565" indent="-345565">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dirty="0">
                    <a:ln/>
                    <a:solidFill>
                      <a:srgbClr val="083F59"/>
                    </a:solidFill>
                    <a:latin typeface="Calibri" panose="020F0502020204030204" pitchFamily="34" charset="0"/>
                    <a:cs typeface="Calibri" panose="020F0502020204030204" pitchFamily="34" charset="0"/>
                    <a:sym typeface="Avenir-Black"/>
                    <a:rtl val="0"/>
                  </a:rPr>
                  <a:t>The Power of Inclusive Marketing for SME Brands. </a:t>
                </a:r>
              </a:p>
              <a:p>
                <a:pPr marL="345565" indent="-345565">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dirty="0">
                    <a:ln/>
                    <a:solidFill>
                      <a:srgbClr val="083F59"/>
                    </a:solidFill>
                    <a:latin typeface="Calibri" panose="020F0502020204030204" pitchFamily="34" charset="0"/>
                    <a:cs typeface="Calibri" panose="020F0502020204030204" pitchFamily="34" charset="0"/>
                    <a:sym typeface="Avenir-Black"/>
                    <a:rtl val="0"/>
                  </a:rPr>
                  <a:t>Understand Your Customers and Overcome Marketing Barriers. </a:t>
                </a:r>
              </a:p>
              <a:p>
                <a:pPr marL="345565" indent="-345565">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3: </a:t>
                </a:r>
                <a:r>
                  <a:rPr lang="en-US" sz="875" dirty="0">
                    <a:ln/>
                    <a:solidFill>
                      <a:srgbClr val="083F59"/>
                    </a:solidFill>
                    <a:latin typeface="Calibri" panose="020F0502020204030204" pitchFamily="34" charset="0"/>
                    <a:cs typeface="Calibri" panose="020F0502020204030204" pitchFamily="34" charset="0"/>
                    <a:sym typeface="Avenir-Black"/>
                    <a:rtl val="0"/>
                  </a:rPr>
                  <a:t>Crafting Inclusive Marketing Campaigns. </a:t>
                </a:r>
              </a:p>
              <a:p>
                <a:pPr>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a:p>
                <a:pPr marL="322057" indent="-322057">
                  <a:lnSpc>
                    <a:spcPts val="891"/>
                  </a:lnSpc>
                  <a:buClr>
                    <a:srgbClr val="DF4625"/>
                  </a:buClr>
                  <a:buFont typeface="Arial" panose="020B0604020202020204" pitchFamily="34" charset="0"/>
                  <a:buChar cha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grpSp>
        <p:nvGrpSpPr>
          <p:cNvPr id="36" name="Group 35">
            <a:extLst>
              <a:ext uri="{FF2B5EF4-FFF2-40B4-BE49-F238E27FC236}">
                <a16:creationId xmlns:a16="http://schemas.microsoft.com/office/drawing/2014/main" id="{436E6C5D-D37B-D890-644B-58032AFA3F8C}"/>
              </a:ext>
            </a:extLst>
          </p:cNvPr>
          <p:cNvGrpSpPr/>
          <p:nvPr/>
        </p:nvGrpSpPr>
        <p:grpSpPr>
          <a:xfrm>
            <a:off x="4126972" y="3264753"/>
            <a:ext cx="2364319" cy="2828083"/>
            <a:chOff x="4098066" y="1021997"/>
            <a:chExt cx="3495377" cy="4181002"/>
          </a:xfrm>
        </p:grpSpPr>
        <p:sp>
          <p:nvSpPr>
            <p:cNvPr id="37" name="Freeform 36">
              <a:extLst>
                <a:ext uri="{FF2B5EF4-FFF2-40B4-BE49-F238E27FC236}">
                  <a16:creationId xmlns:a16="http://schemas.microsoft.com/office/drawing/2014/main" id="{372A72D5-087D-10CB-9E31-C050DC80F392}"/>
                </a:ext>
              </a:extLst>
            </p:cNvPr>
            <p:cNvSpPr/>
            <p:nvPr/>
          </p:nvSpPr>
          <p:spPr>
            <a:xfrm>
              <a:off x="4098066" y="1498833"/>
              <a:ext cx="2312141" cy="43775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38" name="Group 37">
              <a:extLst>
                <a:ext uri="{FF2B5EF4-FFF2-40B4-BE49-F238E27FC236}">
                  <a16:creationId xmlns:a16="http://schemas.microsoft.com/office/drawing/2014/main" id="{7B937044-972A-3227-A279-9A3277B0D2B2}"/>
                </a:ext>
              </a:extLst>
            </p:cNvPr>
            <p:cNvGrpSpPr/>
            <p:nvPr/>
          </p:nvGrpSpPr>
          <p:grpSpPr>
            <a:xfrm>
              <a:off x="4203028" y="1021997"/>
              <a:ext cx="3390415" cy="4181002"/>
              <a:chOff x="7582026" y="4248166"/>
              <a:chExt cx="3016227" cy="3719559"/>
            </a:xfrm>
          </p:grpSpPr>
          <p:sp>
            <p:nvSpPr>
              <p:cNvPr id="39" name="TextBox 38">
                <a:extLst>
                  <a:ext uri="{FF2B5EF4-FFF2-40B4-BE49-F238E27FC236}">
                    <a16:creationId xmlns:a16="http://schemas.microsoft.com/office/drawing/2014/main" id="{70A78C04-417A-CA86-DF58-FE839E51F888}"/>
                  </a:ext>
                </a:extLst>
              </p:cNvPr>
              <p:cNvSpPr txBox="1"/>
              <p:nvPr/>
            </p:nvSpPr>
            <p:spPr>
              <a:xfrm>
                <a:off x="7582026" y="4248166"/>
                <a:ext cx="2359523" cy="445216"/>
              </a:xfrm>
              <a:prstGeom prst="rect">
                <a:avLst/>
              </a:prstGeom>
              <a:noFill/>
            </p:spPr>
            <p:txBody>
              <a:bodyPr wrap="squar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6 </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40" name="TextBox 39">
                <a:extLst>
                  <a:ext uri="{FF2B5EF4-FFF2-40B4-BE49-F238E27FC236}">
                    <a16:creationId xmlns:a16="http://schemas.microsoft.com/office/drawing/2014/main" id="{38E80EE9-41E0-E887-7D31-ECDA010BD897}"/>
                  </a:ext>
                </a:extLst>
              </p:cNvPr>
              <p:cNvSpPr txBox="1"/>
              <p:nvPr/>
            </p:nvSpPr>
            <p:spPr>
              <a:xfrm>
                <a:off x="7642196" y="4689513"/>
                <a:ext cx="1893323" cy="402212"/>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Inclusive Community Engagement for SMEs </a:t>
                </a:r>
              </a:p>
            </p:txBody>
          </p:sp>
          <p:sp>
            <p:nvSpPr>
              <p:cNvPr id="41" name="TextBox 40">
                <a:extLst>
                  <a:ext uri="{FF2B5EF4-FFF2-40B4-BE49-F238E27FC236}">
                    <a16:creationId xmlns:a16="http://schemas.microsoft.com/office/drawing/2014/main" id="{1596703B-C487-235C-D089-9845D009B45B}"/>
                  </a:ext>
                </a:extLst>
              </p:cNvPr>
              <p:cNvSpPr txBox="1"/>
              <p:nvPr/>
            </p:nvSpPr>
            <p:spPr>
              <a:xfrm>
                <a:off x="7601606" y="5113365"/>
                <a:ext cx="2996647" cy="2854360"/>
              </a:xfrm>
              <a:prstGeom prst="rect">
                <a:avLst/>
              </a:prstGeom>
              <a:noFill/>
            </p:spPr>
            <p:txBody>
              <a:bodyPr wrap="square" rtlCol="0">
                <a:spAutoFit/>
              </a:bodyPr>
              <a:lstStyle/>
              <a:p>
                <a:pPr marL="5144" indent="-5144">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Learn the six core principles of inclusive community engagement. Understand the four layers to community context and prepare an effective Engagement Framework and Action Plan</a:t>
                </a:r>
                <a:r>
                  <a:rPr lang="en-US" sz="875" dirty="0">
                    <a:ln/>
                    <a:solidFill>
                      <a:srgbClr val="083F59"/>
                    </a:solidFill>
                    <a:latin typeface="Calibri" panose="020F0502020204030204" pitchFamily="34" charset="0"/>
                    <a:cs typeface="Calibri" panose="020F0502020204030204" pitchFamily="34" charset="0"/>
                    <a:sym typeface="Avenir-Black"/>
                    <a:rtl val="0"/>
                  </a:rPr>
                  <a:t>.</a:t>
                </a:r>
              </a:p>
              <a:p>
                <a:pPr marL="345721" indent="-345721">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dirty="0">
                    <a:ln/>
                    <a:solidFill>
                      <a:srgbClr val="083F59"/>
                    </a:solidFill>
                    <a:latin typeface="Calibri" panose="020F0502020204030204" pitchFamily="34" charset="0"/>
                    <a:cs typeface="Calibri" panose="020F0502020204030204" pitchFamily="34" charset="0"/>
                    <a:sym typeface="Avenir-Black"/>
                    <a:rtl val="0"/>
                  </a:rPr>
                  <a:t>	Foundations of Inclusive Community Engagement.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dirty="0">
                    <a:ln/>
                    <a:solidFill>
                      <a:srgbClr val="083F59"/>
                    </a:solidFill>
                    <a:latin typeface="Calibri" panose="020F0502020204030204" pitchFamily="34" charset="0"/>
                    <a:cs typeface="Calibri" panose="020F0502020204030204" pitchFamily="34" charset="0"/>
                    <a:sym typeface="Avenir-Black"/>
                    <a:rtl val="0"/>
                  </a:rPr>
                  <a:t>	Understand &amp; Engage Your Community.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3: </a:t>
                </a:r>
                <a:r>
                  <a:rPr lang="en-US" sz="875" dirty="0">
                    <a:ln/>
                    <a:solidFill>
                      <a:srgbClr val="083F59"/>
                    </a:solidFill>
                    <a:latin typeface="Calibri" panose="020F0502020204030204" pitchFamily="34" charset="0"/>
                    <a:cs typeface="Calibri" panose="020F0502020204030204" pitchFamily="34" charset="0"/>
                    <a:sym typeface="Avenir-Black"/>
                    <a:rtl val="0"/>
                  </a:rPr>
                  <a:t>	Ensuring Inclusive Engagement through Shared Value.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4: </a:t>
                </a:r>
                <a:r>
                  <a:rPr lang="en-US" sz="875" dirty="0">
                    <a:ln/>
                    <a:solidFill>
                      <a:srgbClr val="083F59"/>
                    </a:solidFill>
                    <a:latin typeface="Calibri" panose="020F0502020204030204" pitchFamily="34" charset="0"/>
                    <a:cs typeface="Calibri" panose="020F0502020204030204" pitchFamily="34" charset="0"/>
                    <a:sym typeface="Avenir-Black"/>
                    <a:rtl val="0"/>
                  </a:rPr>
                  <a:t>	Prepare for an Effective Community Engagement Framework.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5: </a:t>
                </a:r>
                <a:r>
                  <a:rPr lang="en-US" sz="875" dirty="0">
                    <a:ln/>
                    <a:solidFill>
                      <a:srgbClr val="083F59"/>
                    </a:solidFill>
                    <a:latin typeface="Calibri" panose="020F0502020204030204" pitchFamily="34" charset="0"/>
                    <a:cs typeface="Calibri" panose="020F0502020204030204" pitchFamily="34" charset="0"/>
                    <a:sym typeface="Avenir-Black"/>
                    <a:rtl val="0"/>
                  </a:rPr>
                  <a:t>	Create a Community Engagement Framework &amp; Action Plan. </a:t>
                </a:r>
              </a:p>
              <a:p>
                <a:pPr marL="345721" indent="-345721">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a:p>
                <a:pPr marL="345721" indent="-345721">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sp>
        <p:nvSpPr>
          <p:cNvPr id="42" name="Freeform 41">
            <a:extLst>
              <a:ext uri="{FF2B5EF4-FFF2-40B4-BE49-F238E27FC236}">
                <a16:creationId xmlns:a16="http://schemas.microsoft.com/office/drawing/2014/main" id="{CBB819DA-C5F5-B45A-37D9-E9EB391E6357}"/>
              </a:ext>
            </a:extLst>
          </p:cNvPr>
          <p:cNvSpPr/>
          <p:nvPr/>
        </p:nvSpPr>
        <p:spPr>
          <a:xfrm>
            <a:off x="8671172" y="3657721"/>
            <a:ext cx="423041" cy="158173"/>
          </a:xfrm>
          <a:custGeom>
            <a:avLst/>
            <a:gdLst>
              <a:gd name="connsiteX0" fmla="*/ 0 w 668437"/>
              <a:gd name="connsiteY0" fmla="*/ 0 h 194261"/>
              <a:gd name="connsiteX1" fmla="*/ 668437 w 668437"/>
              <a:gd name="connsiteY1" fmla="*/ 0 h 194261"/>
              <a:gd name="connsiteX2" fmla="*/ 668437 w 668437"/>
              <a:gd name="connsiteY2" fmla="*/ 194262 h 194261"/>
              <a:gd name="connsiteX3" fmla="*/ 0 w 668437"/>
              <a:gd name="connsiteY3" fmla="*/ 194262 h 194261"/>
            </a:gdLst>
            <a:ahLst/>
            <a:cxnLst>
              <a:cxn ang="0">
                <a:pos x="connsiteX0" y="connsiteY0"/>
              </a:cxn>
              <a:cxn ang="0">
                <a:pos x="connsiteX1" y="connsiteY1"/>
              </a:cxn>
              <a:cxn ang="0">
                <a:pos x="connsiteX2" y="connsiteY2"/>
              </a:cxn>
              <a:cxn ang="0">
                <a:pos x="connsiteX3" y="connsiteY3"/>
              </a:cxn>
            </a:cxnLst>
            <a:rect l="l" t="t" r="r" b="b"/>
            <a:pathLst>
              <a:path w="668437" h="194261">
                <a:moveTo>
                  <a:pt x="0" y="0"/>
                </a:moveTo>
                <a:lnTo>
                  <a:pt x="668437" y="0"/>
                </a:lnTo>
                <a:lnTo>
                  <a:pt x="668437" y="194262"/>
                </a:lnTo>
                <a:lnTo>
                  <a:pt x="0" y="194262"/>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A72DA418-8663-01A4-E4A8-4ADED866CC94}"/>
              </a:ext>
            </a:extLst>
          </p:cNvPr>
          <p:cNvSpPr/>
          <p:nvPr/>
        </p:nvSpPr>
        <p:spPr>
          <a:xfrm>
            <a:off x="6308659" y="3619564"/>
            <a:ext cx="358288" cy="189702"/>
          </a:xfrm>
          <a:custGeom>
            <a:avLst/>
            <a:gdLst>
              <a:gd name="connsiteX0" fmla="*/ 0 w 680357"/>
              <a:gd name="connsiteY0" fmla="*/ 0 h 173952"/>
              <a:gd name="connsiteX1" fmla="*/ 680358 w 680357"/>
              <a:gd name="connsiteY1" fmla="*/ 0 h 173952"/>
              <a:gd name="connsiteX2" fmla="*/ 680358 w 680357"/>
              <a:gd name="connsiteY2" fmla="*/ 173953 h 173952"/>
              <a:gd name="connsiteX3" fmla="*/ 0 w 680357"/>
              <a:gd name="connsiteY3" fmla="*/ 173953 h 173952"/>
            </a:gdLst>
            <a:ahLst/>
            <a:cxnLst>
              <a:cxn ang="0">
                <a:pos x="connsiteX0" y="connsiteY0"/>
              </a:cxn>
              <a:cxn ang="0">
                <a:pos x="connsiteX1" y="connsiteY1"/>
              </a:cxn>
              <a:cxn ang="0">
                <a:pos x="connsiteX2" y="connsiteY2"/>
              </a:cxn>
              <a:cxn ang="0">
                <a:pos x="connsiteX3" y="connsiteY3"/>
              </a:cxn>
            </a:cxnLst>
            <a:rect l="l" t="t" r="r" b="b"/>
            <a:pathLst>
              <a:path w="680357" h="173952">
                <a:moveTo>
                  <a:pt x="0" y="0"/>
                </a:moveTo>
                <a:lnTo>
                  <a:pt x="680358" y="0"/>
                </a:lnTo>
                <a:lnTo>
                  <a:pt x="680358" y="173953"/>
                </a:lnTo>
                <a:lnTo>
                  <a:pt x="0" y="173953"/>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nvGrpSpPr>
          <p:cNvPr id="44" name="Graphic 4">
            <a:extLst>
              <a:ext uri="{FF2B5EF4-FFF2-40B4-BE49-F238E27FC236}">
                <a16:creationId xmlns:a16="http://schemas.microsoft.com/office/drawing/2014/main" id="{6640C839-541A-1FB0-F490-13C4A8A2E896}"/>
              </a:ext>
            </a:extLst>
          </p:cNvPr>
          <p:cNvGrpSpPr/>
          <p:nvPr/>
        </p:nvGrpSpPr>
        <p:grpSpPr>
          <a:xfrm>
            <a:off x="8718922" y="3548654"/>
            <a:ext cx="327630" cy="347436"/>
            <a:chOff x="3517492" y="4552347"/>
            <a:chExt cx="430907" cy="456956"/>
          </a:xfrm>
          <a:solidFill>
            <a:srgbClr val="083F59"/>
          </a:solidFill>
        </p:grpSpPr>
        <p:sp>
          <p:nvSpPr>
            <p:cNvPr id="45" name="Freeform 44">
              <a:extLst>
                <a:ext uri="{FF2B5EF4-FFF2-40B4-BE49-F238E27FC236}">
                  <a16:creationId xmlns:a16="http://schemas.microsoft.com/office/drawing/2014/main" id="{3784C002-52DC-3AD1-8346-E19985897F28}"/>
                </a:ext>
              </a:extLst>
            </p:cNvPr>
            <p:cNvSpPr/>
            <p:nvPr/>
          </p:nvSpPr>
          <p:spPr>
            <a:xfrm>
              <a:off x="3829636" y="4853011"/>
              <a:ext cx="41501" cy="43267"/>
            </a:xfrm>
            <a:custGeom>
              <a:avLst/>
              <a:gdLst>
                <a:gd name="connsiteX0" fmla="*/ 20750 w 41501"/>
                <a:gd name="connsiteY0" fmla="*/ 14128 h 43267"/>
                <a:gd name="connsiteX1" fmla="*/ 27373 w 41501"/>
                <a:gd name="connsiteY1" fmla="*/ 21192 h 43267"/>
                <a:gd name="connsiteX2" fmla="*/ 20750 w 41501"/>
                <a:gd name="connsiteY2" fmla="*/ 28256 h 43267"/>
                <a:gd name="connsiteX3" fmla="*/ 14128 w 41501"/>
                <a:gd name="connsiteY3" fmla="*/ 21192 h 43267"/>
                <a:gd name="connsiteX4" fmla="*/ 20750 w 41501"/>
                <a:gd name="connsiteY4" fmla="*/ 14128 h 43267"/>
                <a:gd name="connsiteX5" fmla="*/ 20750 w 41501"/>
                <a:gd name="connsiteY5" fmla="*/ 43268 h 43267"/>
                <a:gd name="connsiteX6" fmla="*/ 41501 w 41501"/>
                <a:gd name="connsiteY6" fmla="*/ 21634 h 43267"/>
                <a:gd name="connsiteX7" fmla="*/ 20750 w 41501"/>
                <a:gd name="connsiteY7" fmla="*/ 0 h 43267"/>
                <a:gd name="connsiteX8" fmla="*/ 0 w 41501"/>
                <a:gd name="connsiteY8" fmla="*/ 21634 h 43267"/>
                <a:gd name="connsiteX9" fmla="*/ 20750 w 41501"/>
                <a:gd name="connsiteY9" fmla="*/ 43268 h 43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501" h="43267">
                  <a:moveTo>
                    <a:pt x="20750" y="14128"/>
                  </a:moveTo>
                  <a:cubicBezTo>
                    <a:pt x="24724" y="14128"/>
                    <a:pt x="27373" y="17219"/>
                    <a:pt x="27373" y="21192"/>
                  </a:cubicBezTo>
                  <a:cubicBezTo>
                    <a:pt x="27373" y="25166"/>
                    <a:pt x="24283" y="28256"/>
                    <a:pt x="20750" y="28256"/>
                  </a:cubicBezTo>
                  <a:cubicBezTo>
                    <a:pt x="17218" y="28256"/>
                    <a:pt x="14128" y="25166"/>
                    <a:pt x="14128" y="21192"/>
                  </a:cubicBezTo>
                  <a:cubicBezTo>
                    <a:pt x="14128" y="17219"/>
                    <a:pt x="16777" y="14128"/>
                    <a:pt x="20750" y="14128"/>
                  </a:cubicBezTo>
                  <a:close/>
                  <a:moveTo>
                    <a:pt x="20750" y="43268"/>
                  </a:moveTo>
                  <a:cubicBezTo>
                    <a:pt x="32230" y="43268"/>
                    <a:pt x="41501" y="33555"/>
                    <a:pt x="41501" y="21634"/>
                  </a:cubicBezTo>
                  <a:cubicBezTo>
                    <a:pt x="41501" y="9713"/>
                    <a:pt x="32230" y="0"/>
                    <a:pt x="20750" y="0"/>
                  </a:cubicBezTo>
                  <a:cubicBezTo>
                    <a:pt x="9271" y="0"/>
                    <a:pt x="0" y="9713"/>
                    <a:pt x="0" y="21634"/>
                  </a:cubicBezTo>
                  <a:cubicBezTo>
                    <a:pt x="0" y="33555"/>
                    <a:pt x="9271" y="43268"/>
                    <a:pt x="20750" y="43268"/>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nvGrpSpPr>
            <p:cNvPr id="46" name="Graphic 4">
              <a:extLst>
                <a:ext uri="{FF2B5EF4-FFF2-40B4-BE49-F238E27FC236}">
                  <a16:creationId xmlns:a16="http://schemas.microsoft.com/office/drawing/2014/main" id="{FE0771BD-7FB3-CD03-117C-E55840A931E8}"/>
                </a:ext>
              </a:extLst>
            </p:cNvPr>
            <p:cNvGrpSpPr/>
            <p:nvPr/>
          </p:nvGrpSpPr>
          <p:grpSpPr>
            <a:xfrm>
              <a:off x="3517492" y="4552347"/>
              <a:ext cx="430907" cy="456956"/>
              <a:chOff x="3517492" y="4552347"/>
              <a:chExt cx="430907" cy="456956"/>
            </a:xfrm>
            <a:grpFill/>
          </p:grpSpPr>
          <p:sp>
            <p:nvSpPr>
              <p:cNvPr id="47" name="Freeform 46">
                <a:extLst>
                  <a:ext uri="{FF2B5EF4-FFF2-40B4-BE49-F238E27FC236}">
                    <a16:creationId xmlns:a16="http://schemas.microsoft.com/office/drawing/2014/main" id="{A1D3556F-92F8-F8D7-8FF3-ECA80D29F5D3}"/>
                  </a:ext>
                </a:extLst>
              </p:cNvPr>
              <p:cNvSpPr/>
              <p:nvPr/>
            </p:nvSpPr>
            <p:spPr>
              <a:xfrm>
                <a:off x="3860541" y="4562502"/>
                <a:ext cx="80795" cy="84768"/>
              </a:xfrm>
              <a:custGeom>
                <a:avLst/>
                <a:gdLst>
                  <a:gd name="connsiteX0" fmla="*/ 38411 w 80795"/>
                  <a:gd name="connsiteY0" fmla="*/ 0 h 84768"/>
                  <a:gd name="connsiteX1" fmla="*/ 80795 w 80795"/>
                  <a:gd name="connsiteY1" fmla="*/ 44592 h 84768"/>
                  <a:gd name="connsiteX2" fmla="*/ 68433 w 80795"/>
                  <a:gd name="connsiteY2" fmla="*/ 75938 h 84768"/>
                  <a:gd name="connsiteX3" fmla="*/ 60044 w 80795"/>
                  <a:gd name="connsiteY3" fmla="*/ 84769 h 84768"/>
                  <a:gd name="connsiteX4" fmla="*/ 0 w 80795"/>
                  <a:gd name="connsiteY4" fmla="*/ 21634 h 84768"/>
                  <a:gd name="connsiteX5" fmla="*/ 8388 w 80795"/>
                  <a:gd name="connsiteY5" fmla="*/ 12804 h 84768"/>
                  <a:gd name="connsiteX6" fmla="*/ 38411 w 80795"/>
                  <a:gd name="connsiteY6" fmla="*/ 0 h 8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795" h="84768">
                    <a:moveTo>
                      <a:pt x="38411" y="0"/>
                    </a:moveTo>
                    <a:cubicBezTo>
                      <a:pt x="61811" y="0"/>
                      <a:pt x="80795" y="20309"/>
                      <a:pt x="80795" y="44592"/>
                    </a:cubicBezTo>
                    <a:cubicBezTo>
                      <a:pt x="80795" y="56512"/>
                      <a:pt x="76380" y="67992"/>
                      <a:pt x="68433" y="75938"/>
                    </a:cubicBezTo>
                    <a:lnTo>
                      <a:pt x="60044" y="84769"/>
                    </a:lnTo>
                    <a:lnTo>
                      <a:pt x="0" y="21634"/>
                    </a:lnTo>
                    <a:lnTo>
                      <a:pt x="8388" y="12804"/>
                    </a:lnTo>
                    <a:cubicBezTo>
                      <a:pt x="16335" y="4415"/>
                      <a:pt x="27373" y="0"/>
                      <a:pt x="38411" y="0"/>
                    </a:cubicBezTo>
                    <a:close/>
                  </a:path>
                </a:pathLst>
              </a:custGeom>
              <a:solidFill>
                <a:srgbClr val="DF4625"/>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48" name="Freeform 47">
                <a:extLst>
                  <a:ext uri="{FF2B5EF4-FFF2-40B4-BE49-F238E27FC236}">
                    <a16:creationId xmlns:a16="http://schemas.microsoft.com/office/drawing/2014/main" id="{4AAD3872-E26E-F06F-6EA0-C347C48B9E4B}"/>
                  </a:ext>
                </a:extLst>
              </p:cNvPr>
              <p:cNvSpPr/>
              <p:nvPr/>
            </p:nvSpPr>
            <p:spPr>
              <a:xfrm>
                <a:off x="3705132" y="4659633"/>
                <a:ext cx="144813" cy="242827"/>
              </a:xfrm>
              <a:custGeom>
                <a:avLst/>
                <a:gdLst>
                  <a:gd name="connsiteX0" fmla="*/ 144813 w 144813"/>
                  <a:gd name="connsiteY0" fmla="*/ 116999 h 242827"/>
                  <a:gd name="connsiteX1" fmla="*/ 107285 w 144813"/>
                  <a:gd name="connsiteY1" fmla="*/ 194262 h 242827"/>
                  <a:gd name="connsiteX2" fmla="*/ 72848 w 144813"/>
                  <a:gd name="connsiteY2" fmla="*/ 242827 h 242827"/>
                  <a:gd name="connsiteX3" fmla="*/ 68433 w 144813"/>
                  <a:gd name="connsiteY3" fmla="*/ 242386 h 242827"/>
                  <a:gd name="connsiteX4" fmla="*/ 41060 w 144813"/>
                  <a:gd name="connsiteY4" fmla="*/ 242386 h 242827"/>
                  <a:gd name="connsiteX5" fmla="*/ 41060 w 144813"/>
                  <a:gd name="connsiteY5" fmla="*/ 205299 h 242827"/>
                  <a:gd name="connsiteX6" fmla="*/ 20309 w 144813"/>
                  <a:gd name="connsiteY6" fmla="*/ 183224 h 242827"/>
                  <a:gd name="connsiteX7" fmla="*/ 6623 w 144813"/>
                  <a:gd name="connsiteY7" fmla="*/ 183224 h 242827"/>
                  <a:gd name="connsiteX8" fmla="*/ 0 w 144813"/>
                  <a:gd name="connsiteY8" fmla="*/ 176160 h 242827"/>
                  <a:gd name="connsiteX9" fmla="*/ 6623 w 144813"/>
                  <a:gd name="connsiteY9" fmla="*/ 169096 h 242827"/>
                  <a:gd name="connsiteX10" fmla="*/ 75497 w 144813"/>
                  <a:gd name="connsiteY10" fmla="*/ 169096 h 242827"/>
                  <a:gd name="connsiteX11" fmla="*/ 96248 w 144813"/>
                  <a:gd name="connsiteY11" fmla="*/ 147021 h 242827"/>
                  <a:gd name="connsiteX12" fmla="*/ 75497 w 144813"/>
                  <a:gd name="connsiteY12" fmla="*/ 124945 h 242827"/>
                  <a:gd name="connsiteX13" fmla="*/ 20309 w 144813"/>
                  <a:gd name="connsiteY13" fmla="*/ 124945 h 242827"/>
                  <a:gd name="connsiteX14" fmla="*/ 13687 w 144813"/>
                  <a:gd name="connsiteY14" fmla="*/ 117881 h 242827"/>
                  <a:gd name="connsiteX15" fmla="*/ 13687 w 144813"/>
                  <a:gd name="connsiteY15" fmla="*/ 95806 h 242827"/>
                  <a:gd name="connsiteX16" fmla="*/ 48124 w 144813"/>
                  <a:gd name="connsiteY16" fmla="*/ 95806 h 242827"/>
                  <a:gd name="connsiteX17" fmla="*/ 82561 w 144813"/>
                  <a:gd name="connsiteY17" fmla="*/ 58720 h 242827"/>
                  <a:gd name="connsiteX18" fmla="*/ 48124 w 144813"/>
                  <a:gd name="connsiteY18" fmla="*/ 21634 h 242827"/>
                  <a:gd name="connsiteX19" fmla="*/ 47682 w 144813"/>
                  <a:gd name="connsiteY19" fmla="*/ 21634 h 242827"/>
                  <a:gd name="connsiteX20" fmla="*/ 48124 w 144813"/>
                  <a:gd name="connsiteY20" fmla="*/ 14128 h 242827"/>
                  <a:gd name="connsiteX21" fmla="*/ 46358 w 144813"/>
                  <a:gd name="connsiteY21" fmla="*/ 0 h 242827"/>
                  <a:gd name="connsiteX22" fmla="*/ 144813 w 144813"/>
                  <a:gd name="connsiteY22" fmla="*/ 116999 h 242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4813" h="242827">
                    <a:moveTo>
                      <a:pt x="144813" y="116999"/>
                    </a:moveTo>
                    <a:cubicBezTo>
                      <a:pt x="144813" y="155409"/>
                      <a:pt x="126712" y="174394"/>
                      <a:pt x="107285" y="194262"/>
                    </a:cubicBezTo>
                    <a:cubicBezTo>
                      <a:pt x="94040" y="208390"/>
                      <a:pt x="80354" y="222076"/>
                      <a:pt x="72848" y="242827"/>
                    </a:cubicBezTo>
                    <a:cubicBezTo>
                      <a:pt x="71524" y="242386"/>
                      <a:pt x="70199" y="242386"/>
                      <a:pt x="68433" y="242386"/>
                    </a:cubicBezTo>
                    <a:lnTo>
                      <a:pt x="41060" y="242386"/>
                    </a:lnTo>
                    <a:lnTo>
                      <a:pt x="41060" y="205299"/>
                    </a:lnTo>
                    <a:cubicBezTo>
                      <a:pt x="41060" y="192937"/>
                      <a:pt x="31788" y="183224"/>
                      <a:pt x="20309" y="183224"/>
                    </a:cubicBezTo>
                    <a:lnTo>
                      <a:pt x="6623" y="183224"/>
                    </a:lnTo>
                    <a:cubicBezTo>
                      <a:pt x="2649" y="183224"/>
                      <a:pt x="0" y="180133"/>
                      <a:pt x="0" y="176160"/>
                    </a:cubicBezTo>
                    <a:cubicBezTo>
                      <a:pt x="0" y="172187"/>
                      <a:pt x="3091" y="169096"/>
                      <a:pt x="6623" y="169096"/>
                    </a:cubicBezTo>
                    <a:lnTo>
                      <a:pt x="75497" y="169096"/>
                    </a:lnTo>
                    <a:cubicBezTo>
                      <a:pt x="86976" y="169096"/>
                      <a:pt x="96248" y="159383"/>
                      <a:pt x="96248" y="147021"/>
                    </a:cubicBezTo>
                    <a:cubicBezTo>
                      <a:pt x="96248" y="134659"/>
                      <a:pt x="86976" y="124945"/>
                      <a:pt x="75497" y="124945"/>
                    </a:cubicBezTo>
                    <a:lnTo>
                      <a:pt x="20309" y="124945"/>
                    </a:lnTo>
                    <a:cubicBezTo>
                      <a:pt x="16336" y="124945"/>
                      <a:pt x="13687" y="121855"/>
                      <a:pt x="13687" y="117881"/>
                    </a:cubicBezTo>
                    <a:lnTo>
                      <a:pt x="13687" y="95806"/>
                    </a:lnTo>
                    <a:lnTo>
                      <a:pt x="48124" y="95806"/>
                    </a:lnTo>
                    <a:cubicBezTo>
                      <a:pt x="67109" y="95806"/>
                      <a:pt x="82561" y="79029"/>
                      <a:pt x="82561" y="58720"/>
                    </a:cubicBezTo>
                    <a:cubicBezTo>
                      <a:pt x="82561" y="38411"/>
                      <a:pt x="67109" y="21634"/>
                      <a:pt x="48124" y="21634"/>
                    </a:cubicBezTo>
                    <a:lnTo>
                      <a:pt x="47682" y="21634"/>
                    </a:lnTo>
                    <a:cubicBezTo>
                      <a:pt x="48124" y="19426"/>
                      <a:pt x="48124" y="16777"/>
                      <a:pt x="48124" y="14128"/>
                    </a:cubicBezTo>
                    <a:cubicBezTo>
                      <a:pt x="48124" y="9271"/>
                      <a:pt x="47682" y="4856"/>
                      <a:pt x="46358" y="0"/>
                    </a:cubicBezTo>
                    <a:cubicBezTo>
                      <a:pt x="101546" y="6181"/>
                      <a:pt x="144813" y="56512"/>
                      <a:pt x="144813" y="116999"/>
                    </a:cubicBezTo>
                    <a:close/>
                  </a:path>
                </a:pathLst>
              </a:custGeom>
              <a:solidFill>
                <a:srgbClr val="DF4625"/>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49" name="Freeform 48">
                <a:extLst>
                  <a:ext uri="{FF2B5EF4-FFF2-40B4-BE49-F238E27FC236}">
                    <a16:creationId xmlns:a16="http://schemas.microsoft.com/office/drawing/2014/main" id="{7C92ED51-96B5-D4B3-6A29-74264F5F42C0}"/>
                  </a:ext>
                </a:extLst>
              </p:cNvPr>
              <p:cNvSpPr/>
              <p:nvPr/>
            </p:nvSpPr>
            <p:spPr>
              <a:xfrm>
                <a:off x="3517492" y="4552347"/>
                <a:ext cx="430907" cy="456956"/>
              </a:xfrm>
              <a:custGeom>
                <a:avLst/>
                <a:gdLst>
                  <a:gd name="connsiteX0" fmla="*/ 417221 w 430907"/>
                  <a:gd name="connsiteY0" fmla="*/ 331569 h 456956"/>
                  <a:gd name="connsiteX1" fmla="*/ 417221 w 430907"/>
                  <a:gd name="connsiteY1" fmla="*/ 331569 h 456956"/>
                  <a:gd name="connsiteX2" fmla="*/ 391614 w 430907"/>
                  <a:gd name="connsiteY2" fmla="*/ 349672 h 456956"/>
                  <a:gd name="connsiteX3" fmla="*/ 397354 w 430907"/>
                  <a:gd name="connsiteY3" fmla="*/ 381018 h 456956"/>
                  <a:gd name="connsiteX4" fmla="*/ 397795 w 430907"/>
                  <a:gd name="connsiteY4" fmla="*/ 381460 h 456956"/>
                  <a:gd name="connsiteX5" fmla="*/ 388082 w 430907"/>
                  <a:gd name="connsiteY5" fmla="*/ 391614 h 456956"/>
                  <a:gd name="connsiteX6" fmla="*/ 387640 w 430907"/>
                  <a:gd name="connsiteY6" fmla="*/ 391172 h 456956"/>
                  <a:gd name="connsiteX7" fmla="*/ 357618 w 430907"/>
                  <a:gd name="connsiteY7" fmla="*/ 384992 h 456956"/>
                  <a:gd name="connsiteX8" fmla="*/ 340841 w 430907"/>
                  <a:gd name="connsiteY8" fmla="*/ 411482 h 456956"/>
                  <a:gd name="connsiteX9" fmla="*/ 340841 w 430907"/>
                  <a:gd name="connsiteY9" fmla="*/ 411923 h 456956"/>
                  <a:gd name="connsiteX10" fmla="*/ 326713 w 430907"/>
                  <a:gd name="connsiteY10" fmla="*/ 411923 h 456956"/>
                  <a:gd name="connsiteX11" fmla="*/ 326713 w 430907"/>
                  <a:gd name="connsiteY11" fmla="*/ 412365 h 456956"/>
                  <a:gd name="connsiteX12" fmla="*/ 309936 w 430907"/>
                  <a:gd name="connsiteY12" fmla="*/ 385433 h 456956"/>
                  <a:gd name="connsiteX13" fmla="*/ 280355 w 430907"/>
                  <a:gd name="connsiteY13" fmla="*/ 391614 h 456956"/>
                  <a:gd name="connsiteX14" fmla="*/ 279913 w 430907"/>
                  <a:gd name="connsiteY14" fmla="*/ 392056 h 456956"/>
                  <a:gd name="connsiteX15" fmla="*/ 270642 w 430907"/>
                  <a:gd name="connsiteY15" fmla="*/ 382342 h 456956"/>
                  <a:gd name="connsiteX16" fmla="*/ 271525 w 430907"/>
                  <a:gd name="connsiteY16" fmla="*/ 376162 h 456956"/>
                  <a:gd name="connsiteX17" fmla="*/ 266668 w 430907"/>
                  <a:gd name="connsiteY17" fmla="*/ 362475 h 456956"/>
                  <a:gd name="connsiteX18" fmla="*/ 285653 w 430907"/>
                  <a:gd name="connsiteY18" fmla="*/ 331128 h 456956"/>
                  <a:gd name="connsiteX19" fmla="*/ 333777 w 430907"/>
                  <a:gd name="connsiteY19" fmla="*/ 376603 h 456956"/>
                  <a:gd name="connsiteX20" fmla="*/ 382342 w 430907"/>
                  <a:gd name="connsiteY20" fmla="*/ 324947 h 456956"/>
                  <a:gd name="connsiteX21" fmla="*/ 333777 w 430907"/>
                  <a:gd name="connsiteY21" fmla="*/ 273291 h 456956"/>
                  <a:gd name="connsiteX22" fmla="*/ 331569 w 430907"/>
                  <a:gd name="connsiteY22" fmla="*/ 273291 h 456956"/>
                  <a:gd name="connsiteX23" fmla="*/ 340399 w 430907"/>
                  <a:gd name="connsiteY23" fmla="*/ 236646 h 456956"/>
                  <a:gd name="connsiteX24" fmla="*/ 340841 w 430907"/>
                  <a:gd name="connsiteY24" fmla="*/ 236646 h 456956"/>
                  <a:gd name="connsiteX25" fmla="*/ 340841 w 430907"/>
                  <a:gd name="connsiteY25" fmla="*/ 237088 h 456956"/>
                  <a:gd name="connsiteX26" fmla="*/ 357618 w 430907"/>
                  <a:gd name="connsiteY26" fmla="*/ 264020 h 456956"/>
                  <a:gd name="connsiteX27" fmla="*/ 387199 w 430907"/>
                  <a:gd name="connsiteY27" fmla="*/ 257838 h 456956"/>
                  <a:gd name="connsiteX28" fmla="*/ 387640 w 430907"/>
                  <a:gd name="connsiteY28" fmla="*/ 257397 h 456956"/>
                  <a:gd name="connsiteX29" fmla="*/ 397354 w 430907"/>
                  <a:gd name="connsiteY29" fmla="*/ 267551 h 456956"/>
                  <a:gd name="connsiteX30" fmla="*/ 396912 w 430907"/>
                  <a:gd name="connsiteY30" fmla="*/ 267993 h 456956"/>
                  <a:gd name="connsiteX31" fmla="*/ 391172 w 430907"/>
                  <a:gd name="connsiteY31" fmla="*/ 299781 h 456956"/>
                  <a:gd name="connsiteX32" fmla="*/ 416338 w 430907"/>
                  <a:gd name="connsiteY32" fmla="*/ 317883 h 456956"/>
                  <a:gd name="connsiteX33" fmla="*/ 416780 w 430907"/>
                  <a:gd name="connsiteY33" fmla="*/ 317883 h 456956"/>
                  <a:gd name="connsiteX34" fmla="*/ 416780 w 430907"/>
                  <a:gd name="connsiteY34" fmla="*/ 331569 h 456956"/>
                  <a:gd name="connsiteX35" fmla="*/ 250774 w 430907"/>
                  <a:gd name="connsiteY35" fmla="*/ 412365 h 456956"/>
                  <a:gd name="connsiteX36" fmla="*/ 181458 w 430907"/>
                  <a:gd name="connsiteY36" fmla="*/ 412365 h 456956"/>
                  <a:gd name="connsiteX37" fmla="*/ 174835 w 430907"/>
                  <a:gd name="connsiteY37" fmla="*/ 405301 h 456956"/>
                  <a:gd name="connsiteX38" fmla="*/ 181458 w 430907"/>
                  <a:gd name="connsiteY38" fmla="*/ 398237 h 456956"/>
                  <a:gd name="connsiteX39" fmla="*/ 250774 w 430907"/>
                  <a:gd name="connsiteY39" fmla="*/ 398237 h 456956"/>
                  <a:gd name="connsiteX40" fmla="*/ 257397 w 430907"/>
                  <a:gd name="connsiteY40" fmla="*/ 405301 h 456956"/>
                  <a:gd name="connsiteX41" fmla="*/ 250774 w 430907"/>
                  <a:gd name="connsiteY41" fmla="*/ 412365 h 456956"/>
                  <a:gd name="connsiteX42" fmla="*/ 215895 w 430907"/>
                  <a:gd name="connsiteY42" fmla="*/ 441945 h 456956"/>
                  <a:gd name="connsiteX43" fmla="*/ 191171 w 430907"/>
                  <a:gd name="connsiteY43" fmla="*/ 426935 h 456956"/>
                  <a:gd name="connsiteX44" fmla="*/ 240178 w 430907"/>
                  <a:gd name="connsiteY44" fmla="*/ 426935 h 456956"/>
                  <a:gd name="connsiteX45" fmla="*/ 215895 w 430907"/>
                  <a:gd name="connsiteY45" fmla="*/ 441945 h 456956"/>
                  <a:gd name="connsiteX46" fmla="*/ 21192 w 430907"/>
                  <a:gd name="connsiteY46" fmla="*/ 441504 h 456956"/>
                  <a:gd name="connsiteX47" fmla="*/ 15011 w 430907"/>
                  <a:gd name="connsiteY47" fmla="*/ 436648 h 456956"/>
                  <a:gd name="connsiteX48" fmla="*/ 15453 w 430907"/>
                  <a:gd name="connsiteY48" fmla="*/ 434881 h 456956"/>
                  <a:gd name="connsiteX49" fmla="*/ 22075 w 430907"/>
                  <a:gd name="connsiteY49" fmla="*/ 415455 h 456956"/>
                  <a:gd name="connsiteX50" fmla="*/ 39294 w 430907"/>
                  <a:gd name="connsiteY50" fmla="*/ 433999 h 456956"/>
                  <a:gd name="connsiteX51" fmla="*/ 21192 w 430907"/>
                  <a:gd name="connsiteY51" fmla="*/ 441504 h 456956"/>
                  <a:gd name="connsiteX52" fmla="*/ 45033 w 430907"/>
                  <a:gd name="connsiteY52" fmla="*/ 352320 h 456956"/>
                  <a:gd name="connsiteX53" fmla="*/ 99338 w 430907"/>
                  <a:gd name="connsiteY53" fmla="*/ 409716 h 456956"/>
                  <a:gd name="connsiteX54" fmla="*/ 52980 w 430907"/>
                  <a:gd name="connsiteY54" fmla="*/ 428700 h 456956"/>
                  <a:gd name="connsiteX55" fmla="*/ 27373 w 430907"/>
                  <a:gd name="connsiteY55" fmla="*/ 401327 h 456956"/>
                  <a:gd name="connsiteX56" fmla="*/ 45033 w 430907"/>
                  <a:gd name="connsiteY56" fmla="*/ 352320 h 456956"/>
                  <a:gd name="connsiteX57" fmla="*/ 128036 w 430907"/>
                  <a:gd name="connsiteY57" fmla="*/ 311260 h 456956"/>
                  <a:gd name="connsiteX58" fmla="*/ 77263 w 430907"/>
                  <a:gd name="connsiteY58" fmla="*/ 365124 h 456956"/>
                  <a:gd name="connsiteX59" fmla="*/ 52097 w 430907"/>
                  <a:gd name="connsiteY59" fmla="*/ 338634 h 456956"/>
                  <a:gd name="connsiteX60" fmla="*/ 105078 w 430907"/>
                  <a:gd name="connsiteY60" fmla="*/ 282563 h 456956"/>
                  <a:gd name="connsiteX61" fmla="*/ 128036 w 430907"/>
                  <a:gd name="connsiteY61" fmla="*/ 311260 h 456956"/>
                  <a:gd name="connsiteX62" fmla="*/ 181017 w 430907"/>
                  <a:gd name="connsiteY62" fmla="*/ 206624 h 456956"/>
                  <a:gd name="connsiteX63" fmla="*/ 181017 w 430907"/>
                  <a:gd name="connsiteY63" fmla="*/ 228699 h 456956"/>
                  <a:gd name="connsiteX64" fmla="*/ 201767 w 430907"/>
                  <a:gd name="connsiteY64" fmla="*/ 250775 h 456956"/>
                  <a:gd name="connsiteX65" fmla="*/ 257397 w 430907"/>
                  <a:gd name="connsiteY65" fmla="*/ 250775 h 456956"/>
                  <a:gd name="connsiteX66" fmla="*/ 264019 w 430907"/>
                  <a:gd name="connsiteY66" fmla="*/ 257838 h 456956"/>
                  <a:gd name="connsiteX67" fmla="*/ 257397 w 430907"/>
                  <a:gd name="connsiteY67" fmla="*/ 264902 h 456956"/>
                  <a:gd name="connsiteX68" fmla="*/ 188081 w 430907"/>
                  <a:gd name="connsiteY68" fmla="*/ 264902 h 456956"/>
                  <a:gd name="connsiteX69" fmla="*/ 167330 w 430907"/>
                  <a:gd name="connsiteY69" fmla="*/ 286978 h 456956"/>
                  <a:gd name="connsiteX70" fmla="*/ 188081 w 430907"/>
                  <a:gd name="connsiteY70" fmla="*/ 309053 h 456956"/>
                  <a:gd name="connsiteX71" fmla="*/ 202209 w 430907"/>
                  <a:gd name="connsiteY71" fmla="*/ 309053 h 456956"/>
                  <a:gd name="connsiteX72" fmla="*/ 208831 w 430907"/>
                  <a:gd name="connsiteY72" fmla="*/ 316117 h 456956"/>
                  <a:gd name="connsiteX73" fmla="*/ 208831 w 430907"/>
                  <a:gd name="connsiteY73" fmla="*/ 352762 h 456956"/>
                  <a:gd name="connsiteX74" fmla="*/ 181017 w 430907"/>
                  <a:gd name="connsiteY74" fmla="*/ 352762 h 456956"/>
                  <a:gd name="connsiteX75" fmla="*/ 176602 w 430907"/>
                  <a:gd name="connsiteY75" fmla="*/ 353203 h 456956"/>
                  <a:gd name="connsiteX76" fmla="*/ 141723 w 430907"/>
                  <a:gd name="connsiteY76" fmla="*/ 304638 h 456956"/>
                  <a:gd name="connsiteX77" fmla="*/ 104195 w 430907"/>
                  <a:gd name="connsiteY77" fmla="*/ 227375 h 456956"/>
                  <a:gd name="connsiteX78" fmla="*/ 106402 w 430907"/>
                  <a:gd name="connsiteY78" fmla="*/ 205299 h 456956"/>
                  <a:gd name="connsiteX79" fmla="*/ 181458 w 430907"/>
                  <a:gd name="connsiteY79" fmla="*/ 205299 h 456956"/>
                  <a:gd name="connsiteX80" fmla="*/ 181458 w 430907"/>
                  <a:gd name="connsiteY80" fmla="*/ 206624 h 456956"/>
                  <a:gd name="connsiteX81" fmla="*/ 14570 w 430907"/>
                  <a:gd name="connsiteY81" fmla="*/ 162474 h 456956"/>
                  <a:gd name="connsiteX82" fmla="*/ 42384 w 430907"/>
                  <a:gd name="connsiteY82" fmla="*/ 132893 h 456956"/>
                  <a:gd name="connsiteX83" fmla="*/ 70199 w 430907"/>
                  <a:gd name="connsiteY83" fmla="*/ 162474 h 456956"/>
                  <a:gd name="connsiteX84" fmla="*/ 84327 w 430907"/>
                  <a:gd name="connsiteY84" fmla="*/ 162474 h 456956"/>
                  <a:gd name="connsiteX85" fmla="*/ 44592 w 430907"/>
                  <a:gd name="connsiteY85" fmla="*/ 118765 h 456956"/>
                  <a:gd name="connsiteX86" fmla="*/ 42826 w 430907"/>
                  <a:gd name="connsiteY86" fmla="*/ 103753 h 456956"/>
                  <a:gd name="connsiteX87" fmla="*/ 98455 w 430907"/>
                  <a:gd name="connsiteY87" fmla="*/ 45034 h 456956"/>
                  <a:gd name="connsiteX88" fmla="*/ 146579 w 430907"/>
                  <a:gd name="connsiteY88" fmla="*/ 75056 h 456956"/>
                  <a:gd name="connsiteX89" fmla="*/ 119647 w 430907"/>
                  <a:gd name="connsiteY89" fmla="*/ 119647 h 456956"/>
                  <a:gd name="connsiteX90" fmla="*/ 98455 w 430907"/>
                  <a:gd name="connsiteY90" fmla="*/ 148345 h 456956"/>
                  <a:gd name="connsiteX91" fmla="*/ 112584 w 430907"/>
                  <a:gd name="connsiteY91" fmla="*/ 148345 h 456956"/>
                  <a:gd name="connsiteX92" fmla="*/ 126712 w 430907"/>
                  <a:gd name="connsiteY92" fmla="*/ 133335 h 456956"/>
                  <a:gd name="connsiteX93" fmla="*/ 140840 w 430907"/>
                  <a:gd name="connsiteY93" fmla="*/ 148345 h 456956"/>
                  <a:gd name="connsiteX94" fmla="*/ 154968 w 430907"/>
                  <a:gd name="connsiteY94" fmla="*/ 148345 h 456956"/>
                  <a:gd name="connsiteX95" fmla="*/ 134659 w 430907"/>
                  <a:gd name="connsiteY95" fmla="*/ 120089 h 456956"/>
                  <a:gd name="connsiteX96" fmla="*/ 175719 w 430907"/>
                  <a:gd name="connsiteY96" fmla="*/ 82120 h 456956"/>
                  <a:gd name="connsiteX97" fmla="*/ 217220 w 430907"/>
                  <a:gd name="connsiteY97" fmla="*/ 125829 h 456956"/>
                  <a:gd name="connsiteX98" fmla="*/ 215454 w 430907"/>
                  <a:gd name="connsiteY98" fmla="*/ 136866 h 456956"/>
                  <a:gd name="connsiteX99" fmla="*/ 196028 w 430907"/>
                  <a:gd name="connsiteY99" fmla="*/ 169538 h 456956"/>
                  <a:gd name="connsiteX100" fmla="*/ 210156 w 430907"/>
                  <a:gd name="connsiteY100" fmla="*/ 169538 h 456956"/>
                  <a:gd name="connsiteX101" fmla="*/ 230907 w 430907"/>
                  <a:gd name="connsiteY101" fmla="*/ 147462 h 456956"/>
                  <a:gd name="connsiteX102" fmla="*/ 251657 w 430907"/>
                  <a:gd name="connsiteY102" fmla="*/ 169538 h 456956"/>
                  <a:gd name="connsiteX103" fmla="*/ 230907 w 430907"/>
                  <a:gd name="connsiteY103" fmla="*/ 191613 h 456956"/>
                  <a:gd name="connsiteX104" fmla="*/ 42826 w 430907"/>
                  <a:gd name="connsiteY104" fmla="*/ 191613 h 456956"/>
                  <a:gd name="connsiteX105" fmla="*/ 14570 w 430907"/>
                  <a:gd name="connsiteY105" fmla="*/ 162474 h 456956"/>
                  <a:gd name="connsiteX106" fmla="*/ 86976 w 430907"/>
                  <a:gd name="connsiteY106" fmla="*/ 375278 h 456956"/>
                  <a:gd name="connsiteX107" fmla="*/ 138191 w 430907"/>
                  <a:gd name="connsiteY107" fmla="*/ 320974 h 456956"/>
                  <a:gd name="connsiteX108" fmla="*/ 160707 w 430907"/>
                  <a:gd name="connsiteY108" fmla="*/ 350113 h 456956"/>
                  <a:gd name="connsiteX109" fmla="*/ 112142 w 430907"/>
                  <a:gd name="connsiteY109" fmla="*/ 401769 h 456956"/>
                  <a:gd name="connsiteX110" fmla="*/ 86976 w 430907"/>
                  <a:gd name="connsiteY110" fmla="*/ 375278 h 456956"/>
                  <a:gd name="connsiteX111" fmla="*/ 174394 w 430907"/>
                  <a:gd name="connsiteY111" fmla="*/ 375278 h 456956"/>
                  <a:gd name="connsiteX112" fmla="*/ 181017 w 430907"/>
                  <a:gd name="connsiteY112" fmla="*/ 368214 h 456956"/>
                  <a:gd name="connsiteX113" fmla="*/ 250333 w 430907"/>
                  <a:gd name="connsiteY113" fmla="*/ 368214 h 456956"/>
                  <a:gd name="connsiteX114" fmla="*/ 256955 w 430907"/>
                  <a:gd name="connsiteY114" fmla="*/ 375278 h 456956"/>
                  <a:gd name="connsiteX115" fmla="*/ 250333 w 430907"/>
                  <a:gd name="connsiteY115" fmla="*/ 382342 h 456956"/>
                  <a:gd name="connsiteX116" fmla="*/ 181017 w 430907"/>
                  <a:gd name="connsiteY116" fmla="*/ 382342 h 456956"/>
                  <a:gd name="connsiteX117" fmla="*/ 174394 w 430907"/>
                  <a:gd name="connsiteY117" fmla="*/ 375278 h 456956"/>
                  <a:gd name="connsiteX118" fmla="*/ 327154 w 430907"/>
                  <a:gd name="connsiteY118" fmla="*/ 228258 h 456956"/>
                  <a:gd name="connsiteX119" fmla="*/ 289627 w 430907"/>
                  <a:gd name="connsiteY119" fmla="*/ 305521 h 456956"/>
                  <a:gd name="connsiteX120" fmla="*/ 254748 w 430907"/>
                  <a:gd name="connsiteY120" fmla="*/ 354087 h 456956"/>
                  <a:gd name="connsiteX121" fmla="*/ 250333 w 430907"/>
                  <a:gd name="connsiteY121" fmla="*/ 353645 h 456956"/>
                  <a:gd name="connsiteX122" fmla="*/ 222518 w 430907"/>
                  <a:gd name="connsiteY122" fmla="*/ 353645 h 456956"/>
                  <a:gd name="connsiteX123" fmla="*/ 222518 w 430907"/>
                  <a:gd name="connsiteY123" fmla="*/ 317000 h 456956"/>
                  <a:gd name="connsiteX124" fmla="*/ 201767 w 430907"/>
                  <a:gd name="connsiteY124" fmla="*/ 294925 h 456956"/>
                  <a:gd name="connsiteX125" fmla="*/ 187639 w 430907"/>
                  <a:gd name="connsiteY125" fmla="*/ 294925 h 456956"/>
                  <a:gd name="connsiteX126" fmla="*/ 181017 w 430907"/>
                  <a:gd name="connsiteY126" fmla="*/ 287861 h 456956"/>
                  <a:gd name="connsiteX127" fmla="*/ 187639 w 430907"/>
                  <a:gd name="connsiteY127" fmla="*/ 280796 h 456956"/>
                  <a:gd name="connsiteX128" fmla="*/ 256955 w 430907"/>
                  <a:gd name="connsiteY128" fmla="*/ 280796 h 456956"/>
                  <a:gd name="connsiteX129" fmla="*/ 277706 w 430907"/>
                  <a:gd name="connsiteY129" fmla="*/ 258721 h 456956"/>
                  <a:gd name="connsiteX130" fmla="*/ 256955 w 430907"/>
                  <a:gd name="connsiteY130" fmla="*/ 236646 h 456956"/>
                  <a:gd name="connsiteX131" fmla="*/ 201326 w 430907"/>
                  <a:gd name="connsiteY131" fmla="*/ 236646 h 456956"/>
                  <a:gd name="connsiteX132" fmla="*/ 194703 w 430907"/>
                  <a:gd name="connsiteY132" fmla="*/ 229582 h 456956"/>
                  <a:gd name="connsiteX133" fmla="*/ 194703 w 430907"/>
                  <a:gd name="connsiteY133" fmla="*/ 207507 h 456956"/>
                  <a:gd name="connsiteX134" fmla="*/ 229582 w 430907"/>
                  <a:gd name="connsiteY134" fmla="*/ 207507 h 456956"/>
                  <a:gd name="connsiteX135" fmla="*/ 264461 w 430907"/>
                  <a:gd name="connsiteY135" fmla="*/ 170862 h 456956"/>
                  <a:gd name="connsiteX136" fmla="*/ 229582 w 430907"/>
                  <a:gd name="connsiteY136" fmla="*/ 134217 h 456956"/>
                  <a:gd name="connsiteX137" fmla="*/ 229140 w 430907"/>
                  <a:gd name="connsiteY137" fmla="*/ 134217 h 456956"/>
                  <a:gd name="connsiteX138" fmla="*/ 229582 w 430907"/>
                  <a:gd name="connsiteY138" fmla="*/ 126712 h 456956"/>
                  <a:gd name="connsiteX139" fmla="*/ 227816 w 430907"/>
                  <a:gd name="connsiteY139" fmla="*/ 113025 h 456956"/>
                  <a:gd name="connsiteX140" fmla="*/ 327154 w 430907"/>
                  <a:gd name="connsiteY140" fmla="*/ 228258 h 456956"/>
                  <a:gd name="connsiteX141" fmla="*/ 306404 w 430907"/>
                  <a:gd name="connsiteY141" fmla="*/ 69758 h 456956"/>
                  <a:gd name="connsiteX142" fmla="*/ 331569 w 430907"/>
                  <a:gd name="connsiteY142" fmla="*/ 96248 h 456956"/>
                  <a:gd name="connsiteX143" fmla="*/ 299340 w 430907"/>
                  <a:gd name="connsiteY143" fmla="*/ 130244 h 456956"/>
                  <a:gd name="connsiteX144" fmla="*/ 269317 w 430907"/>
                  <a:gd name="connsiteY144" fmla="*/ 109052 h 456956"/>
                  <a:gd name="connsiteX145" fmla="*/ 306404 w 430907"/>
                  <a:gd name="connsiteY145" fmla="*/ 69758 h 456956"/>
                  <a:gd name="connsiteX146" fmla="*/ 375278 w 430907"/>
                  <a:gd name="connsiteY146" fmla="*/ 15011 h 456956"/>
                  <a:gd name="connsiteX147" fmla="*/ 417663 w 430907"/>
                  <a:gd name="connsiteY147" fmla="*/ 60044 h 456956"/>
                  <a:gd name="connsiteX148" fmla="*/ 405301 w 430907"/>
                  <a:gd name="connsiteY148" fmla="*/ 91392 h 456956"/>
                  <a:gd name="connsiteX149" fmla="*/ 396912 w 430907"/>
                  <a:gd name="connsiteY149" fmla="*/ 100222 h 456956"/>
                  <a:gd name="connsiteX150" fmla="*/ 337309 w 430907"/>
                  <a:gd name="connsiteY150" fmla="*/ 37086 h 456956"/>
                  <a:gd name="connsiteX151" fmla="*/ 345698 w 430907"/>
                  <a:gd name="connsiteY151" fmla="*/ 28256 h 456956"/>
                  <a:gd name="connsiteX152" fmla="*/ 375278 w 430907"/>
                  <a:gd name="connsiteY152" fmla="*/ 15011 h 456956"/>
                  <a:gd name="connsiteX153" fmla="*/ 316117 w 430907"/>
                  <a:gd name="connsiteY153" fmla="*/ 59603 h 456956"/>
                  <a:gd name="connsiteX154" fmla="*/ 327154 w 430907"/>
                  <a:gd name="connsiteY154" fmla="*/ 48124 h 456956"/>
                  <a:gd name="connsiteX155" fmla="*/ 386757 w 430907"/>
                  <a:gd name="connsiteY155" fmla="*/ 111259 h 456956"/>
                  <a:gd name="connsiteX156" fmla="*/ 375720 w 430907"/>
                  <a:gd name="connsiteY156" fmla="*/ 122738 h 456956"/>
                  <a:gd name="connsiteX157" fmla="*/ 316117 w 430907"/>
                  <a:gd name="connsiteY157" fmla="*/ 59603 h 456956"/>
                  <a:gd name="connsiteX158" fmla="*/ 309053 w 430907"/>
                  <a:gd name="connsiteY158" fmla="*/ 140399 h 456956"/>
                  <a:gd name="connsiteX159" fmla="*/ 341283 w 430907"/>
                  <a:gd name="connsiteY159" fmla="*/ 106402 h 456956"/>
                  <a:gd name="connsiteX160" fmla="*/ 366448 w 430907"/>
                  <a:gd name="connsiteY160" fmla="*/ 132893 h 456956"/>
                  <a:gd name="connsiteX161" fmla="*/ 329362 w 430907"/>
                  <a:gd name="connsiteY161" fmla="*/ 172187 h 456956"/>
                  <a:gd name="connsiteX162" fmla="*/ 309053 w 430907"/>
                  <a:gd name="connsiteY162" fmla="*/ 140399 h 456956"/>
                  <a:gd name="connsiteX163" fmla="*/ 300664 w 430907"/>
                  <a:gd name="connsiteY163" fmla="*/ 314793 h 456956"/>
                  <a:gd name="connsiteX164" fmla="*/ 322298 w 430907"/>
                  <a:gd name="connsiteY164" fmla="*/ 289627 h 456956"/>
                  <a:gd name="connsiteX165" fmla="*/ 334219 w 430907"/>
                  <a:gd name="connsiteY165" fmla="*/ 287419 h 456956"/>
                  <a:gd name="connsiteX166" fmla="*/ 369097 w 430907"/>
                  <a:gd name="connsiteY166" fmla="*/ 324064 h 456956"/>
                  <a:gd name="connsiteX167" fmla="*/ 334219 w 430907"/>
                  <a:gd name="connsiteY167" fmla="*/ 360709 h 456956"/>
                  <a:gd name="connsiteX168" fmla="*/ 299340 w 430907"/>
                  <a:gd name="connsiteY168" fmla="*/ 324064 h 456956"/>
                  <a:gd name="connsiteX169" fmla="*/ 300664 w 430907"/>
                  <a:gd name="connsiteY169" fmla="*/ 314793 h 456956"/>
                  <a:gd name="connsiteX170" fmla="*/ 404418 w 430907"/>
                  <a:gd name="connsiteY170" fmla="*/ 293159 h 456956"/>
                  <a:gd name="connsiteX171" fmla="*/ 407508 w 430907"/>
                  <a:gd name="connsiteY171" fmla="*/ 277265 h 456956"/>
                  <a:gd name="connsiteX172" fmla="*/ 417663 w 430907"/>
                  <a:gd name="connsiteY172" fmla="*/ 266669 h 456956"/>
                  <a:gd name="connsiteX173" fmla="*/ 388082 w 430907"/>
                  <a:gd name="connsiteY173" fmla="*/ 235322 h 456956"/>
                  <a:gd name="connsiteX174" fmla="*/ 377927 w 430907"/>
                  <a:gd name="connsiteY174" fmla="*/ 245918 h 456956"/>
                  <a:gd name="connsiteX175" fmla="*/ 362916 w 430907"/>
                  <a:gd name="connsiteY175" fmla="*/ 248567 h 456956"/>
                  <a:gd name="connsiteX176" fmla="*/ 354969 w 430907"/>
                  <a:gd name="connsiteY176" fmla="*/ 235763 h 456956"/>
                  <a:gd name="connsiteX177" fmla="*/ 354969 w 430907"/>
                  <a:gd name="connsiteY177" fmla="*/ 220311 h 456956"/>
                  <a:gd name="connsiteX178" fmla="*/ 340399 w 430907"/>
                  <a:gd name="connsiteY178" fmla="*/ 220311 h 456956"/>
                  <a:gd name="connsiteX179" fmla="*/ 334219 w 430907"/>
                  <a:gd name="connsiteY179" fmla="*/ 186315 h 456956"/>
                  <a:gd name="connsiteX180" fmla="*/ 414572 w 430907"/>
                  <a:gd name="connsiteY180" fmla="*/ 101105 h 456956"/>
                  <a:gd name="connsiteX181" fmla="*/ 430908 w 430907"/>
                  <a:gd name="connsiteY181" fmla="*/ 59162 h 456956"/>
                  <a:gd name="connsiteX182" fmla="*/ 374837 w 430907"/>
                  <a:gd name="connsiteY182" fmla="*/ 0 h 456956"/>
                  <a:gd name="connsiteX183" fmla="*/ 335101 w 430907"/>
                  <a:gd name="connsiteY183" fmla="*/ 17660 h 456956"/>
                  <a:gd name="connsiteX184" fmla="*/ 254748 w 430907"/>
                  <a:gd name="connsiteY184" fmla="*/ 102871 h 456956"/>
                  <a:gd name="connsiteX185" fmla="*/ 222076 w 430907"/>
                  <a:gd name="connsiteY185" fmla="*/ 96689 h 456956"/>
                  <a:gd name="connsiteX186" fmla="*/ 173952 w 430907"/>
                  <a:gd name="connsiteY186" fmla="*/ 67109 h 456956"/>
                  <a:gd name="connsiteX187" fmla="*/ 158500 w 430907"/>
                  <a:gd name="connsiteY187" fmla="*/ 69316 h 456956"/>
                  <a:gd name="connsiteX188" fmla="*/ 97572 w 430907"/>
                  <a:gd name="connsiteY188" fmla="*/ 30464 h 456956"/>
                  <a:gd name="connsiteX189" fmla="*/ 28256 w 430907"/>
                  <a:gd name="connsiteY189" fmla="*/ 104195 h 456956"/>
                  <a:gd name="connsiteX190" fmla="*/ 30022 w 430907"/>
                  <a:gd name="connsiteY190" fmla="*/ 120972 h 456956"/>
                  <a:gd name="connsiteX191" fmla="*/ 441 w 430907"/>
                  <a:gd name="connsiteY191" fmla="*/ 162915 h 456956"/>
                  <a:gd name="connsiteX192" fmla="*/ 41943 w 430907"/>
                  <a:gd name="connsiteY192" fmla="*/ 206624 h 456956"/>
                  <a:gd name="connsiteX193" fmla="*/ 92274 w 430907"/>
                  <a:gd name="connsiteY193" fmla="*/ 206624 h 456956"/>
                  <a:gd name="connsiteX194" fmla="*/ 90508 w 430907"/>
                  <a:gd name="connsiteY194" fmla="*/ 228699 h 456956"/>
                  <a:gd name="connsiteX195" fmla="*/ 97572 w 430907"/>
                  <a:gd name="connsiteY195" fmla="*/ 269317 h 456956"/>
                  <a:gd name="connsiteX196" fmla="*/ 35762 w 430907"/>
                  <a:gd name="connsiteY196" fmla="*/ 334660 h 456956"/>
                  <a:gd name="connsiteX197" fmla="*/ 1324 w 430907"/>
                  <a:gd name="connsiteY197" fmla="*/ 429584 h 456956"/>
                  <a:gd name="connsiteX198" fmla="*/ 0 w 430907"/>
                  <a:gd name="connsiteY198" fmla="*/ 436648 h 456956"/>
                  <a:gd name="connsiteX199" fmla="*/ 18543 w 430907"/>
                  <a:gd name="connsiteY199" fmla="*/ 456515 h 456956"/>
                  <a:gd name="connsiteX200" fmla="*/ 25166 w 430907"/>
                  <a:gd name="connsiteY200" fmla="*/ 455191 h 456956"/>
                  <a:gd name="connsiteX201" fmla="*/ 114791 w 430907"/>
                  <a:gd name="connsiteY201" fmla="*/ 418987 h 456956"/>
                  <a:gd name="connsiteX202" fmla="*/ 160266 w 430907"/>
                  <a:gd name="connsiteY202" fmla="*/ 370863 h 456956"/>
                  <a:gd name="connsiteX203" fmla="*/ 159825 w 430907"/>
                  <a:gd name="connsiteY203" fmla="*/ 375720 h 456956"/>
                  <a:gd name="connsiteX204" fmla="*/ 165122 w 430907"/>
                  <a:gd name="connsiteY204" fmla="*/ 390731 h 456956"/>
                  <a:gd name="connsiteX205" fmla="*/ 159825 w 430907"/>
                  <a:gd name="connsiteY205" fmla="*/ 405742 h 456956"/>
                  <a:gd name="connsiteX206" fmla="*/ 175277 w 430907"/>
                  <a:gd name="connsiteY206" fmla="*/ 426935 h 456956"/>
                  <a:gd name="connsiteX207" fmla="*/ 215454 w 430907"/>
                  <a:gd name="connsiteY207" fmla="*/ 456957 h 456956"/>
                  <a:gd name="connsiteX208" fmla="*/ 255631 w 430907"/>
                  <a:gd name="connsiteY208" fmla="*/ 426935 h 456956"/>
                  <a:gd name="connsiteX209" fmla="*/ 271083 w 430907"/>
                  <a:gd name="connsiteY209" fmla="*/ 405742 h 456956"/>
                  <a:gd name="connsiteX210" fmla="*/ 271083 w 430907"/>
                  <a:gd name="connsiteY210" fmla="*/ 403976 h 456956"/>
                  <a:gd name="connsiteX211" fmla="*/ 279472 w 430907"/>
                  <a:gd name="connsiteY211" fmla="*/ 412806 h 456956"/>
                  <a:gd name="connsiteX212" fmla="*/ 289627 w 430907"/>
                  <a:gd name="connsiteY212" fmla="*/ 402210 h 456956"/>
                  <a:gd name="connsiteX213" fmla="*/ 304638 w 430907"/>
                  <a:gd name="connsiteY213" fmla="*/ 399561 h 456956"/>
                  <a:gd name="connsiteX214" fmla="*/ 312585 w 430907"/>
                  <a:gd name="connsiteY214" fmla="*/ 412365 h 456956"/>
                  <a:gd name="connsiteX215" fmla="*/ 312585 w 430907"/>
                  <a:gd name="connsiteY215" fmla="*/ 427818 h 456956"/>
                  <a:gd name="connsiteX216" fmla="*/ 354086 w 430907"/>
                  <a:gd name="connsiteY216" fmla="*/ 427818 h 456956"/>
                  <a:gd name="connsiteX217" fmla="*/ 354086 w 430907"/>
                  <a:gd name="connsiteY217" fmla="*/ 412806 h 456956"/>
                  <a:gd name="connsiteX218" fmla="*/ 362475 w 430907"/>
                  <a:gd name="connsiteY218" fmla="*/ 400003 h 456956"/>
                  <a:gd name="connsiteX219" fmla="*/ 377044 w 430907"/>
                  <a:gd name="connsiteY219" fmla="*/ 403093 h 456956"/>
                  <a:gd name="connsiteX220" fmla="*/ 387199 w 430907"/>
                  <a:gd name="connsiteY220" fmla="*/ 413690 h 456956"/>
                  <a:gd name="connsiteX221" fmla="*/ 416780 w 430907"/>
                  <a:gd name="connsiteY221" fmla="*/ 382342 h 456956"/>
                  <a:gd name="connsiteX222" fmla="*/ 406625 w 430907"/>
                  <a:gd name="connsiteY222" fmla="*/ 371747 h 456956"/>
                  <a:gd name="connsiteX223" fmla="*/ 403976 w 430907"/>
                  <a:gd name="connsiteY223" fmla="*/ 355852 h 456956"/>
                  <a:gd name="connsiteX224" fmla="*/ 416338 w 430907"/>
                  <a:gd name="connsiteY224" fmla="*/ 347464 h 456956"/>
                  <a:gd name="connsiteX225" fmla="*/ 430908 w 430907"/>
                  <a:gd name="connsiteY225" fmla="*/ 347464 h 456956"/>
                  <a:gd name="connsiteX226" fmla="*/ 430908 w 430907"/>
                  <a:gd name="connsiteY226" fmla="*/ 303755 h 456956"/>
                  <a:gd name="connsiteX227" fmla="*/ 416338 w 430907"/>
                  <a:gd name="connsiteY227" fmla="*/ 303755 h 456956"/>
                  <a:gd name="connsiteX228" fmla="*/ 404418 w 430907"/>
                  <a:gd name="connsiteY228" fmla="*/ 293159 h 456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Lst>
                <a:rect l="l" t="t" r="r" b="b"/>
                <a:pathLst>
                  <a:path w="430907" h="456956">
                    <a:moveTo>
                      <a:pt x="417221" y="331569"/>
                    </a:moveTo>
                    <a:lnTo>
                      <a:pt x="417221" y="331569"/>
                    </a:lnTo>
                    <a:cubicBezTo>
                      <a:pt x="405742" y="331569"/>
                      <a:pt x="396029" y="338634"/>
                      <a:pt x="391614" y="349672"/>
                    </a:cubicBezTo>
                    <a:cubicBezTo>
                      <a:pt x="387199" y="360267"/>
                      <a:pt x="389407" y="373071"/>
                      <a:pt x="397354" y="381018"/>
                    </a:cubicBezTo>
                    <a:lnTo>
                      <a:pt x="397795" y="381460"/>
                    </a:lnTo>
                    <a:lnTo>
                      <a:pt x="388082" y="391614"/>
                    </a:lnTo>
                    <a:lnTo>
                      <a:pt x="387640" y="391172"/>
                    </a:lnTo>
                    <a:cubicBezTo>
                      <a:pt x="379693" y="382784"/>
                      <a:pt x="368214" y="380577"/>
                      <a:pt x="357618" y="384992"/>
                    </a:cubicBezTo>
                    <a:cubicBezTo>
                      <a:pt x="347464" y="389407"/>
                      <a:pt x="340841" y="400003"/>
                      <a:pt x="340841" y="411482"/>
                    </a:cubicBezTo>
                    <a:lnTo>
                      <a:pt x="340841" y="411923"/>
                    </a:lnTo>
                    <a:lnTo>
                      <a:pt x="326713" y="411923"/>
                    </a:lnTo>
                    <a:lnTo>
                      <a:pt x="326713" y="412365"/>
                    </a:lnTo>
                    <a:cubicBezTo>
                      <a:pt x="326713" y="400886"/>
                      <a:pt x="320090" y="390290"/>
                      <a:pt x="309936" y="385433"/>
                    </a:cubicBezTo>
                    <a:cubicBezTo>
                      <a:pt x="299781" y="381018"/>
                      <a:pt x="287861" y="383226"/>
                      <a:pt x="280355" y="391614"/>
                    </a:cubicBezTo>
                    <a:lnTo>
                      <a:pt x="279913" y="392056"/>
                    </a:lnTo>
                    <a:lnTo>
                      <a:pt x="270642" y="382342"/>
                    </a:lnTo>
                    <a:cubicBezTo>
                      <a:pt x="271083" y="380577"/>
                      <a:pt x="271525" y="378369"/>
                      <a:pt x="271525" y="376162"/>
                    </a:cubicBezTo>
                    <a:cubicBezTo>
                      <a:pt x="271525" y="370863"/>
                      <a:pt x="269759" y="366448"/>
                      <a:pt x="266668" y="362475"/>
                    </a:cubicBezTo>
                    <a:cubicBezTo>
                      <a:pt x="271083" y="350113"/>
                      <a:pt x="277706" y="339958"/>
                      <a:pt x="285653" y="331128"/>
                    </a:cubicBezTo>
                    <a:cubicBezTo>
                      <a:pt x="288743" y="356735"/>
                      <a:pt x="309053" y="376603"/>
                      <a:pt x="333777" y="376603"/>
                    </a:cubicBezTo>
                    <a:cubicBezTo>
                      <a:pt x="360267" y="376603"/>
                      <a:pt x="382342" y="353203"/>
                      <a:pt x="382342" y="324947"/>
                    </a:cubicBezTo>
                    <a:cubicBezTo>
                      <a:pt x="382342" y="296691"/>
                      <a:pt x="360267" y="273291"/>
                      <a:pt x="333777" y="273291"/>
                    </a:cubicBezTo>
                    <a:cubicBezTo>
                      <a:pt x="332894" y="273291"/>
                      <a:pt x="332452" y="273291"/>
                      <a:pt x="331569" y="273291"/>
                    </a:cubicBezTo>
                    <a:cubicBezTo>
                      <a:pt x="336426" y="263136"/>
                      <a:pt x="339516" y="250775"/>
                      <a:pt x="340399" y="236646"/>
                    </a:cubicBezTo>
                    <a:lnTo>
                      <a:pt x="340841" y="236646"/>
                    </a:lnTo>
                    <a:lnTo>
                      <a:pt x="340841" y="237088"/>
                    </a:lnTo>
                    <a:cubicBezTo>
                      <a:pt x="340841" y="248567"/>
                      <a:pt x="347464" y="259163"/>
                      <a:pt x="357618" y="264020"/>
                    </a:cubicBezTo>
                    <a:cubicBezTo>
                      <a:pt x="367773" y="268435"/>
                      <a:pt x="379693" y="266227"/>
                      <a:pt x="387199" y="257838"/>
                    </a:cubicBezTo>
                    <a:lnTo>
                      <a:pt x="387640" y="257397"/>
                    </a:lnTo>
                    <a:lnTo>
                      <a:pt x="397354" y="267551"/>
                    </a:lnTo>
                    <a:lnTo>
                      <a:pt x="396912" y="267993"/>
                    </a:lnTo>
                    <a:cubicBezTo>
                      <a:pt x="389407" y="275940"/>
                      <a:pt x="386757" y="288744"/>
                      <a:pt x="391172" y="299781"/>
                    </a:cubicBezTo>
                    <a:cubicBezTo>
                      <a:pt x="395587" y="310378"/>
                      <a:pt x="405301" y="317883"/>
                      <a:pt x="416338" y="317883"/>
                    </a:cubicBezTo>
                    <a:lnTo>
                      <a:pt x="416780" y="317883"/>
                    </a:lnTo>
                    <a:lnTo>
                      <a:pt x="416780" y="331569"/>
                    </a:lnTo>
                    <a:close/>
                    <a:moveTo>
                      <a:pt x="250774" y="412365"/>
                    </a:moveTo>
                    <a:lnTo>
                      <a:pt x="181458" y="412365"/>
                    </a:lnTo>
                    <a:cubicBezTo>
                      <a:pt x="177485" y="412365"/>
                      <a:pt x="174835" y="409275"/>
                      <a:pt x="174835" y="405301"/>
                    </a:cubicBezTo>
                    <a:cubicBezTo>
                      <a:pt x="174835" y="401327"/>
                      <a:pt x="177926" y="398237"/>
                      <a:pt x="181458" y="398237"/>
                    </a:cubicBezTo>
                    <a:lnTo>
                      <a:pt x="250774" y="398237"/>
                    </a:lnTo>
                    <a:cubicBezTo>
                      <a:pt x="254748" y="398237"/>
                      <a:pt x="257397" y="401327"/>
                      <a:pt x="257397" y="405301"/>
                    </a:cubicBezTo>
                    <a:cubicBezTo>
                      <a:pt x="257397" y="409275"/>
                      <a:pt x="254748" y="412365"/>
                      <a:pt x="250774" y="412365"/>
                    </a:cubicBezTo>
                    <a:close/>
                    <a:moveTo>
                      <a:pt x="215895" y="441945"/>
                    </a:moveTo>
                    <a:cubicBezTo>
                      <a:pt x="205741" y="441945"/>
                      <a:pt x="196469" y="436206"/>
                      <a:pt x="191171" y="426935"/>
                    </a:cubicBezTo>
                    <a:lnTo>
                      <a:pt x="240178" y="426935"/>
                    </a:lnTo>
                    <a:cubicBezTo>
                      <a:pt x="235322" y="436206"/>
                      <a:pt x="226492" y="441945"/>
                      <a:pt x="215895" y="441945"/>
                    </a:cubicBezTo>
                    <a:close/>
                    <a:moveTo>
                      <a:pt x="21192" y="441504"/>
                    </a:moveTo>
                    <a:cubicBezTo>
                      <a:pt x="18102" y="442829"/>
                      <a:pt x="15011" y="440180"/>
                      <a:pt x="15011" y="436648"/>
                    </a:cubicBezTo>
                    <a:cubicBezTo>
                      <a:pt x="15011" y="436206"/>
                      <a:pt x="15011" y="435323"/>
                      <a:pt x="15453" y="434881"/>
                    </a:cubicBezTo>
                    <a:lnTo>
                      <a:pt x="22075" y="415455"/>
                    </a:lnTo>
                    <a:lnTo>
                      <a:pt x="39294" y="433999"/>
                    </a:lnTo>
                    <a:lnTo>
                      <a:pt x="21192" y="441504"/>
                    </a:lnTo>
                    <a:close/>
                    <a:moveTo>
                      <a:pt x="45033" y="352320"/>
                    </a:moveTo>
                    <a:lnTo>
                      <a:pt x="99338" y="409716"/>
                    </a:lnTo>
                    <a:lnTo>
                      <a:pt x="52980" y="428700"/>
                    </a:lnTo>
                    <a:lnTo>
                      <a:pt x="27373" y="401327"/>
                    </a:lnTo>
                    <a:lnTo>
                      <a:pt x="45033" y="352320"/>
                    </a:lnTo>
                    <a:close/>
                    <a:moveTo>
                      <a:pt x="128036" y="311260"/>
                    </a:moveTo>
                    <a:lnTo>
                      <a:pt x="77263" y="365124"/>
                    </a:lnTo>
                    <a:lnTo>
                      <a:pt x="52097" y="338634"/>
                    </a:lnTo>
                    <a:lnTo>
                      <a:pt x="105078" y="282563"/>
                    </a:lnTo>
                    <a:cubicBezTo>
                      <a:pt x="111700" y="293600"/>
                      <a:pt x="119647" y="302872"/>
                      <a:pt x="128036" y="311260"/>
                    </a:cubicBezTo>
                    <a:close/>
                    <a:moveTo>
                      <a:pt x="181017" y="206624"/>
                    </a:moveTo>
                    <a:lnTo>
                      <a:pt x="181017" y="228699"/>
                    </a:lnTo>
                    <a:cubicBezTo>
                      <a:pt x="181017" y="240620"/>
                      <a:pt x="190288" y="250775"/>
                      <a:pt x="201767" y="250775"/>
                    </a:cubicBezTo>
                    <a:lnTo>
                      <a:pt x="257397" y="250775"/>
                    </a:lnTo>
                    <a:cubicBezTo>
                      <a:pt x="261370" y="250775"/>
                      <a:pt x="264019" y="253865"/>
                      <a:pt x="264019" y="257838"/>
                    </a:cubicBezTo>
                    <a:cubicBezTo>
                      <a:pt x="264019" y="261812"/>
                      <a:pt x="260929" y="264902"/>
                      <a:pt x="257397" y="264902"/>
                    </a:cubicBezTo>
                    <a:lnTo>
                      <a:pt x="188081" y="264902"/>
                    </a:lnTo>
                    <a:cubicBezTo>
                      <a:pt x="176602" y="264902"/>
                      <a:pt x="167330" y="274616"/>
                      <a:pt x="167330" y="286978"/>
                    </a:cubicBezTo>
                    <a:cubicBezTo>
                      <a:pt x="167330" y="299340"/>
                      <a:pt x="176602" y="309053"/>
                      <a:pt x="188081" y="309053"/>
                    </a:cubicBezTo>
                    <a:lnTo>
                      <a:pt x="202209" y="309053"/>
                    </a:lnTo>
                    <a:cubicBezTo>
                      <a:pt x="206182" y="309053"/>
                      <a:pt x="208831" y="312144"/>
                      <a:pt x="208831" y="316117"/>
                    </a:cubicBezTo>
                    <a:lnTo>
                      <a:pt x="208831" y="352762"/>
                    </a:lnTo>
                    <a:lnTo>
                      <a:pt x="181017" y="352762"/>
                    </a:lnTo>
                    <a:cubicBezTo>
                      <a:pt x="179692" y="352762"/>
                      <a:pt x="177926" y="352762"/>
                      <a:pt x="176602" y="353203"/>
                    </a:cubicBezTo>
                    <a:cubicBezTo>
                      <a:pt x="168655" y="332453"/>
                      <a:pt x="154968" y="318324"/>
                      <a:pt x="141723" y="304638"/>
                    </a:cubicBezTo>
                    <a:cubicBezTo>
                      <a:pt x="122297" y="284770"/>
                      <a:pt x="104195" y="266227"/>
                      <a:pt x="104195" y="227375"/>
                    </a:cubicBezTo>
                    <a:cubicBezTo>
                      <a:pt x="104195" y="219869"/>
                      <a:pt x="105078" y="212363"/>
                      <a:pt x="106402" y="205299"/>
                    </a:cubicBezTo>
                    <a:lnTo>
                      <a:pt x="181458" y="205299"/>
                    </a:lnTo>
                    <a:lnTo>
                      <a:pt x="181458" y="206624"/>
                    </a:lnTo>
                    <a:close/>
                    <a:moveTo>
                      <a:pt x="14570" y="162474"/>
                    </a:moveTo>
                    <a:cubicBezTo>
                      <a:pt x="14570" y="146138"/>
                      <a:pt x="26932" y="132893"/>
                      <a:pt x="42384" y="132893"/>
                    </a:cubicBezTo>
                    <a:cubicBezTo>
                      <a:pt x="57837" y="132893"/>
                      <a:pt x="70199" y="145696"/>
                      <a:pt x="70199" y="162474"/>
                    </a:cubicBezTo>
                    <a:lnTo>
                      <a:pt x="84327" y="162474"/>
                    </a:lnTo>
                    <a:cubicBezTo>
                      <a:pt x="84327" y="138632"/>
                      <a:pt x="66667" y="119647"/>
                      <a:pt x="44592" y="118765"/>
                    </a:cubicBezTo>
                    <a:cubicBezTo>
                      <a:pt x="43267" y="113908"/>
                      <a:pt x="42826" y="109052"/>
                      <a:pt x="42826" y="103753"/>
                    </a:cubicBezTo>
                    <a:cubicBezTo>
                      <a:pt x="42826" y="71524"/>
                      <a:pt x="67991" y="45034"/>
                      <a:pt x="98455" y="45034"/>
                    </a:cubicBezTo>
                    <a:cubicBezTo>
                      <a:pt x="118764" y="45034"/>
                      <a:pt x="136866" y="56513"/>
                      <a:pt x="146579" y="75056"/>
                    </a:cubicBezTo>
                    <a:cubicBezTo>
                      <a:pt x="131568" y="84327"/>
                      <a:pt x="120972" y="100663"/>
                      <a:pt x="119647" y="119647"/>
                    </a:cubicBezTo>
                    <a:cubicBezTo>
                      <a:pt x="107285" y="122738"/>
                      <a:pt x="98455" y="134659"/>
                      <a:pt x="98455" y="148345"/>
                    </a:cubicBezTo>
                    <a:lnTo>
                      <a:pt x="112584" y="148345"/>
                    </a:lnTo>
                    <a:cubicBezTo>
                      <a:pt x="112584" y="140399"/>
                      <a:pt x="118764" y="133335"/>
                      <a:pt x="126712" y="133335"/>
                    </a:cubicBezTo>
                    <a:cubicBezTo>
                      <a:pt x="134217" y="133335"/>
                      <a:pt x="140840" y="139957"/>
                      <a:pt x="140840" y="148345"/>
                    </a:cubicBezTo>
                    <a:lnTo>
                      <a:pt x="154968" y="148345"/>
                    </a:lnTo>
                    <a:cubicBezTo>
                      <a:pt x="154968" y="135100"/>
                      <a:pt x="146579" y="123621"/>
                      <a:pt x="134659" y="120089"/>
                    </a:cubicBezTo>
                    <a:cubicBezTo>
                      <a:pt x="137749" y="98456"/>
                      <a:pt x="154968" y="82120"/>
                      <a:pt x="175719" y="82120"/>
                    </a:cubicBezTo>
                    <a:cubicBezTo>
                      <a:pt x="198677" y="82120"/>
                      <a:pt x="217220" y="101987"/>
                      <a:pt x="217220" y="125829"/>
                    </a:cubicBezTo>
                    <a:cubicBezTo>
                      <a:pt x="217220" y="129802"/>
                      <a:pt x="216778" y="133335"/>
                      <a:pt x="215454" y="136866"/>
                    </a:cubicBezTo>
                    <a:cubicBezTo>
                      <a:pt x="203975" y="142606"/>
                      <a:pt x="196028" y="155410"/>
                      <a:pt x="196028" y="169538"/>
                    </a:cubicBezTo>
                    <a:lnTo>
                      <a:pt x="210156" y="169538"/>
                    </a:lnTo>
                    <a:cubicBezTo>
                      <a:pt x="210156" y="157617"/>
                      <a:pt x="219428" y="147462"/>
                      <a:pt x="230907" y="147462"/>
                    </a:cubicBezTo>
                    <a:cubicBezTo>
                      <a:pt x="242386" y="147462"/>
                      <a:pt x="251657" y="157175"/>
                      <a:pt x="251657" y="169538"/>
                    </a:cubicBezTo>
                    <a:cubicBezTo>
                      <a:pt x="251657" y="181458"/>
                      <a:pt x="242386" y="191613"/>
                      <a:pt x="230907" y="191613"/>
                    </a:cubicBezTo>
                    <a:lnTo>
                      <a:pt x="42826" y="191613"/>
                    </a:lnTo>
                    <a:cubicBezTo>
                      <a:pt x="26932" y="191613"/>
                      <a:pt x="14570" y="178809"/>
                      <a:pt x="14570" y="162474"/>
                    </a:cubicBezTo>
                    <a:close/>
                    <a:moveTo>
                      <a:pt x="86976" y="375278"/>
                    </a:moveTo>
                    <a:lnTo>
                      <a:pt x="138191" y="320974"/>
                    </a:lnTo>
                    <a:cubicBezTo>
                      <a:pt x="146579" y="329804"/>
                      <a:pt x="154526" y="339075"/>
                      <a:pt x="160707" y="350113"/>
                    </a:cubicBezTo>
                    <a:lnTo>
                      <a:pt x="112142" y="401769"/>
                    </a:lnTo>
                    <a:lnTo>
                      <a:pt x="86976" y="375278"/>
                    </a:lnTo>
                    <a:close/>
                    <a:moveTo>
                      <a:pt x="174394" y="375278"/>
                    </a:moveTo>
                    <a:cubicBezTo>
                      <a:pt x="174394" y="371305"/>
                      <a:pt x="177485" y="368214"/>
                      <a:pt x="181017" y="368214"/>
                    </a:cubicBezTo>
                    <a:lnTo>
                      <a:pt x="250333" y="368214"/>
                    </a:lnTo>
                    <a:cubicBezTo>
                      <a:pt x="254306" y="368214"/>
                      <a:pt x="256955" y="371305"/>
                      <a:pt x="256955" y="375278"/>
                    </a:cubicBezTo>
                    <a:cubicBezTo>
                      <a:pt x="256955" y="379252"/>
                      <a:pt x="253865" y="382342"/>
                      <a:pt x="250333" y="382342"/>
                    </a:cubicBezTo>
                    <a:lnTo>
                      <a:pt x="181017" y="382342"/>
                    </a:lnTo>
                    <a:cubicBezTo>
                      <a:pt x="177485" y="383226"/>
                      <a:pt x="174394" y="380135"/>
                      <a:pt x="174394" y="375278"/>
                    </a:cubicBezTo>
                    <a:close/>
                    <a:moveTo>
                      <a:pt x="327154" y="228258"/>
                    </a:moveTo>
                    <a:cubicBezTo>
                      <a:pt x="327154" y="266227"/>
                      <a:pt x="309053" y="285212"/>
                      <a:pt x="289627" y="305521"/>
                    </a:cubicBezTo>
                    <a:cubicBezTo>
                      <a:pt x="276381" y="319208"/>
                      <a:pt x="262695" y="333336"/>
                      <a:pt x="254748" y="354087"/>
                    </a:cubicBezTo>
                    <a:cubicBezTo>
                      <a:pt x="253423" y="353645"/>
                      <a:pt x="252099" y="353645"/>
                      <a:pt x="250333" y="353645"/>
                    </a:cubicBezTo>
                    <a:lnTo>
                      <a:pt x="222518" y="353645"/>
                    </a:lnTo>
                    <a:lnTo>
                      <a:pt x="222518" y="317000"/>
                    </a:lnTo>
                    <a:cubicBezTo>
                      <a:pt x="222518" y="305079"/>
                      <a:pt x="213246" y="294925"/>
                      <a:pt x="201767" y="294925"/>
                    </a:cubicBezTo>
                    <a:lnTo>
                      <a:pt x="187639" y="294925"/>
                    </a:lnTo>
                    <a:cubicBezTo>
                      <a:pt x="183666" y="294925"/>
                      <a:pt x="181017" y="291834"/>
                      <a:pt x="181017" y="287861"/>
                    </a:cubicBezTo>
                    <a:cubicBezTo>
                      <a:pt x="181017" y="283887"/>
                      <a:pt x="184107" y="280796"/>
                      <a:pt x="187639" y="280796"/>
                    </a:cubicBezTo>
                    <a:lnTo>
                      <a:pt x="256955" y="280796"/>
                    </a:lnTo>
                    <a:cubicBezTo>
                      <a:pt x="268434" y="280796"/>
                      <a:pt x="277706" y="271084"/>
                      <a:pt x="277706" y="258721"/>
                    </a:cubicBezTo>
                    <a:cubicBezTo>
                      <a:pt x="277706" y="246359"/>
                      <a:pt x="268434" y="236646"/>
                      <a:pt x="256955" y="236646"/>
                    </a:cubicBezTo>
                    <a:lnTo>
                      <a:pt x="201326" y="236646"/>
                    </a:lnTo>
                    <a:cubicBezTo>
                      <a:pt x="197352" y="236646"/>
                      <a:pt x="194703" y="233556"/>
                      <a:pt x="194703" y="229582"/>
                    </a:cubicBezTo>
                    <a:lnTo>
                      <a:pt x="194703" y="207507"/>
                    </a:lnTo>
                    <a:lnTo>
                      <a:pt x="229582" y="207507"/>
                    </a:lnTo>
                    <a:cubicBezTo>
                      <a:pt x="248567" y="207507"/>
                      <a:pt x="264461" y="190730"/>
                      <a:pt x="264461" y="170862"/>
                    </a:cubicBezTo>
                    <a:cubicBezTo>
                      <a:pt x="264461" y="150553"/>
                      <a:pt x="249008" y="134217"/>
                      <a:pt x="229582" y="134217"/>
                    </a:cubicBezTo>
                    <a:lnTo>
                      <a:pt x="229140" y="134217"/>
                    </a:lnTo>
                    <a:cubicBezTo>
                      <a:pt x="229582" y="132010"/>
                      <a:pt x="229582" y="129361"/>
                      <a:pt x="229582" y="126712"/>
                    </a:cubicBezTo>
                    <a:cubicBezTo>
                      <a:pt x="229582" y="121855"/>
                      <a:pt x="229140" y="117440"/>
                      <a:pt x="227816" y="113025"/>
                    </a:cubicBezTo>
                    <a:cubicBezTo>
                      <a:pt x="283446" y="118323"/>
                      <a:pt x="327154" y="168213"/>
                      <a:pt x="327154" y="228258"/>
                    </a:cubicBezTo>
                    <a:close/>
                    <a:moveTo>
                      <a:pt x="306404" y="69758"/>
                    </a:moveTo>
                    <a:lnTo>
                      <a:pt x="331569" y="96248"/>
                    </a:lnTo>
                    <a:lnTo>
                      <a:pt x="299340" y="130244"/>
                    </a:lnTo>
                    <a:cubicBezTo>
                      <a:pt x="290510" y="121855"/>
                      <a:pt x="280355" y="114350"/>
                      <a:pt x="269317" y="109052"/>
                    </a:cubicBezTo>
                    <a:lnTo>
                      <a:pt x="306404" y="69758"/>
                    </a:lnTo>
                    <a:close/>
                    <a:moveTo>
                      <a:pt x="375278" y="15011"/>
                    </a:moveTo>
                    <a:cubicBezTo>
                      <a:pt x="398678" y="15011"/>
                      <a:pt x="417663" y="35320"/>
                      <a:pt x="417663" y="60044"/>
                    </a:cubicBezTo>
                    <a:cubicBezTo>
                      <a:pt x="417663" y="71965"/>
                      <a:pt x="413248" y="83444"/>
                      <a:pt x="405301" y="91392"/>
                    </a:cubicBezTo>
                    <a:lnTo>
                      <a:pt x="396912" y="100222"/>
                    </a:lnTo>
                    <a:lnTo>
                      <a:pt x="337309" y="37086"/>
                    </a:lnTo>
                    <a:lnTo>
                      <a:pt x="345698" y="28256"/>
                    </a:lnTo>
                    <a:cubicBezTo>
                      <a:pt x="353203" y="19868"/>
                      <a:pt x="363799" y="15011"/>
                      <a:pt x="375278" y="15011"/>
                    </a:cubicBezTo>
                    <a:close/>
                    <a:moveTo>
                      <a:pt x="316117" y="59603"/>
                    </a:moveTo>
                    <a:lnTo>
                      <a:pt x="327154" y="48124"/>
                    </a:lnTo>
                    <a:lnTo>
                      <a:pt x="386757" y="111259"/>
                    </a:lnTo>
                    <a:lnTo>
                      <a:pt x="375720" y="122738"/>
                    </a:lnTo>
                    <a:lnTo>
                      <a:pt x="316117" y="59603"/>
                    </a:lnTo>
                    <a:close/>
                    <a:moveTo>
                      <a:pt x="309053" y="140399"/>
                    </a:moveTo>
                    <a:lnTo>
                      <a:pt x="341283" y="106402"/>
                    </a:lnTo>
                    <a:lnTo>
                      <a:pt x="366448" y="132893"/>
                    </a:lnTo>
                    <a:lnTo>
                      <a:pt x="329362" y="172187"/>
                    </a:lnTo>
                    <a:cubicBezTo>
                      <a:pt x="323622" y="160708"/>
                      <a:pt x="317000" y="150111"/>
                      <a:pt x="309053" y="140399"/>
                    </a:cubicBezTo>
                    <a:close/>
                    <a:moveTo>
                      <a:pt x="300664" y="314793"/>
                    </a:moveTo>
                    <a:cubicBezTo>
                      <a:pt x="308170" y="307287"/>
                      <a:pt x="316117" y="298899"/>
                      <a:pt x="322298" y="289627"/>
                    </a:cubicBezTo>
                    <a:cubicBezTo>
                      <a:pt x="326271" y="288302"/>
                      <a:pt x="329804" y="287419"/>
                      <a:pt x="334219" y="287419"/>
                    </a:cubicBezTo>
                    <a:cubicBezTo>
                      <a:pt x="353203" y="287419"/>
                      <a:pt x="369097" y="304196"/>
                      <a:pt x="369097" y="324064"/>
                    </a:cubicBezTo>
                    <a:cubicBezTo>
                      <a:pt x="369097" y="344373"/>
                      <a:pt x="353645" y="360709"/>
                      <a:pt x="334219" y="360709"/>
                    </a:cubicBezTo>
                    <a:cubicBezTo>
                      <a:pt x="315234" y="360709"/>
                      <a:pt x="299340" y="343932"/>
                      <a:pt x="299340" y="324064"/>
                    </a:cubicBezTo>
                    <a:cubicBezTo>
                      <a:pt x="299340" y="320974"/>
                      <a:pt x="299781" y="317883"/>
                      <a:pt x="300664" y="314793"/>
                    </a:cubicBezTo>
                    <a:close/>
                    <a:moveTo>
                      <a:pt x="404418" y="293159"/>
                    </a:moveTo>
                    <a:cubicBezTo>
                      <a:pt x="402210" y="287861"/>
                      <a:pt x="403535" y="282121"/>
                      <a:pt x="407508" y="277265"/>
                    </a:cubicBezTo>
                    <a:lnTo>
                      <a:pt x="417663" y="266669"/>
                    </a:lnTo>
                    <a:lnTo>
                      <a:pt x="388082" y="235322"/>
                    </a:lnTo>
                    <a:lnTo>
                      <a:pt x="377927" y="245918"/>
                    </a:lnTo>
                    <a:cubicBezTo>
                      <a:pt x="373954" y="249891"/>
                      <a:pt x="368214" y="251216"/>
                      <a:pt x="362916" y="248567"/>
                    </a:cubicBezTo>
                    <a:cubicBezTo>
                      <a:pt x="357618" y="246359"/>
                      <a:pt x="354969" y="241503"/>
                      <a:pt x="354969" y="235763"/>
                    </a:cubicBezTo>
                    <a:lnTo>
                      <a:pt x="354969" y="220311"/>
                    </a:lnTo>
                    <a:lnTo>
                      <a:pt x="340399" y="220311"/>
                    </a:lnTo>
                    <a:cubicBezTo>
                      <a:pt x="339958" y="208832"/>
                      <a:pt x="337751" y="196911"/>
                      <a:pt x="334219" y="186315"/>
                    </a:cubicBezTo>
                    <a:lnTo>
                      <a:pt x="414572" y="101105"/>
                    </a:lnTo>
                    <a:cubicBezTo>
                      <a:pt x="425168" y="90067"/>
                      <a:pt x="430908" y="75056"/>
                      <a:pt x="430908" y="59162"/>
                    </a:cubicBezTo>
                    <a:cubicBezTo>
                      <a:pt x="430908" y="26490"/>
                      <a:pt x="405742" y="0"/>
                      <a:pt x="374837" y="0"/>
                    </a:cubicBezTo>
                    <a:cubicBezTo>
                      <a:pt x="359826" y="0"/>
                      <a:pt x="345698" y="6181"/>
                      <a:pt x="335101" y="17660"/>
                    </a:cubicBezTo>
                    <a:lnTo>
                      <a:pt x="254748" y="102871"/>
                    </a:lnTo>
                    <a:cubicBezTo>
                      <a:pt x="244152" y="99338"/>
                      <a:pt x="233114" y="97131"/>
                      <a:pt x="222076" y="96689"/>
                    </a:cubicBezTo>
                    <a:cubicBezTo>
                      <a:pt x="212363" y="78588"/>
                      <a:pt x="194703" y="67109"/>
                      <a:pt x="173952" y="67109"/>
                    </a:cubicBezTo>
                    <a:cubicBezTo>
                      <a:pt x="168655" y="67109"/>
                      <a:pt x="163356" y="67992"/>
                      <a:pt x="158500" y="69316"/>
                    </a:cubicBezTo>
                    <a:cubicBezTo>
                      <a:pt x="146579" y="45475"/>
                      <a:pt x="123179" y="30464"/>
                      <a:pt x="97572" y="30464"/>
                    </a:cubicBezTo>
                    <a:cubicBezTo>
                      <a:pt x="59603" y="30464"/>
                      <a:pt x="28256" y="63577"/>
                      <a:pt x="28256" y="104195"/>
                    </a:cubicBezTo>
                    <a:cubicBezTo>
                      <a:pt x="28256" y="109935"/>
                      <a:pt x="29139" y="115232"/>
                      <a:pt x="30022" y="120972"/>
                    </a:cubicBezTo>
                    <a:cubicBezTo>
                      <a:pt x="13245" y="126270"/>
                      <a:pt x="441" y="143489"/>
                      <a:pt x="441" y="162915"/>
                    </a:cubicBezTo>
                    <a:cubicBezTo>
                      <a:pt x="441" y="187198"/>
                      <a:pt x="18985" y="206624"/>
                      <a:pt x="41943" y="206624"/>
                    </a:cubicBezTo>
                    <a:lnTo>
                      <a:pt x="92274" y="206624"/>
                    </a:lnTo>
                    <a:cubicBezTo>
                      <a:pt x="90950" y="213688"/>
                      <a:pt x="90508" y="221635"/>
                      <a:pt x="90508" y="228699"/>
                    </a:cubicBezTo>
                    <a:cubicBezTo>
                      <a:pt x="90508" y="245035"/>
                      <a:pt x="93599" y="257838"/>
                      <a:pt x="97572" y="269317"/>
                    </a:cubicBezTo>
                    <a:lnTo>
                      <a:pt x="35762" y="334660"/>
                    </a:lnTo>
                    <a:lnTo>
                      <a:pt x="1324" y="429584"/>
                    </a:lnTo>
                    <a:cubicBezTo>
                      <a:pt x="441" y="431791"/>
                      <a:pt x="0" y="433999"/>
                      <a:pt x="0" y="436648"/>
                    </a:cubicBezTo>
                    <a:cubicBezTo>
                      <a:pt x="0" y="447244"/>
                      <a:pt x="8388" y="456515"/>
                      <a:pt x="18543" y="456515"/>
                    </a:cubicBezTo>
                    <a:cubicBezTo>
                      <a:pt x="20751" y="456515"/>
                      <a:pt x="23400" y="456074"/>
                      <a:pt x="25166" y="455191"/>
                    </a:cubicBezTo>
                    <a:lnTo>
                      <a:pt x="114791" y="418987"/>
                    </a:lnTo>
                    <a:lnTo>
                      <a:pt x="160266" y="370863"/>
                    </a:lnTo>
                    <a:cubicBezTo>
                      <a:pt x="159825" y="372630"/>
                      <a:pt x="159825" y="373954"/>
                      <a:pt x="159825" y="375720"/>
                    </a:cubicBezTo>
                    <a:cubicBezTo>
                      <a:pt x="159825" y="381460"/>
                      <a:pt x="162032" y="386316"/>
                      <a:pt x="165122" y="390731"/>
                    </a:cubicBezTo>
                    <a:cubicBezTo>
                      <a:pt x="161590" y="394705"/>
                      <a:pt x="159825" y="399561"/>
                      <a:pt x="159825" y="405742"/>
                    </a:cubicBezTo>
                    <a:cubicBezTo>
                      <a:pt x="159825" y="415897"/>
                      <a:pt x="166447" y="424727"/>
                      <a:pt x="175277" y="426935"/>
                    </a:cubicBezTo>
                    <a:cubicBezTo>
                      <a:pt x="181017" y="445036"/>
                      <a:pt x="196911" y="456957"/>
                      <a:pt x="215454" y="456957"/>
                    </a:cubicBezTo>
                    <a:cubicBezTo>
                      <a:pt x="233997" y="456957"/>
                      <a:pt x="249891" y="445036"/>
                      <a:pt x="255631" y="426935"/>
                    </a:cubicBezTo>
                    <a:cubicBezTo>
                      <a:pt x="264461" y="424285"/>
                      <a:pt x="271083" y="415897"/>
                      <a:pt x="271083" y="405742"/>
                    </a:cubicBezTo>
                    <a:cubicBezTo>
                      <a:pt x="271083" y="405301"/>
                      <a:pt x="271083" y="404860"/>
                      <a:pt x="271083" y="403976"/>
                    </a:cubicBezTo>
                    <a:lnTo>
                      <a:pt x="279472" y="412806"/>
                    </a:lnTo>
                    <a:lnTo>
                      <a:pt x="289627" y="402210"/>
                    </a:lnTo>
                    <a:cubicBezTo>
                      <a:pt x="293600" y="398237"/>
                      <a:pt x="299340" y="396912"/>
                      <a:pt x="304638" y="399561"/>
                    </a:cubicBezTo>
                    <a:cubicBezTo>
                      <a:pt x="309936" y="401769"/>
                      <a:pt x="312585" y="406625"/>
                      <a:pt x="312585" y="412365"/>
                    </a:cubicBezTo>
                    <a:lnTo>
                      <a:pt x="312585" y="427818"/>
                    </a:lnTo>
                    <a:lnTo>
                      <a:pt x="354086" y="427818"/>
                    </a:lnTo>
                    <a:lnTo>
                      <a:pt x="354086" y="412806"/>
                    </a:lnTo>
                    <a:cubicBezTo>
                      <a:pt x="354086" y="407067"/>
                      <a:pt x="357618" y="402210"/>
                      <a:pt x="362475" y="400003"/>
                    </a:cubicBezTo>
                    <a:cubicBezTo>
                      <a:pt x="367773" y="397795"/>
                      <a:pt x="373071" y="399120"/>
                      <a:pt x="377044" y="403093"/>
                    </a:cubicBezTo>
                    <a:lnTo>
                      <a:pt x="387199" y="413690"/>
                    </a:lnTo>
                    <a:lnTo>
                      <a:pt x="416780" y="382342"/>
                    </a:lnTo>
                    <a:lnTo>
                      <a:pt x="406625" y="371747"/>
                    </a:lnTo>
                    <a:cubicBezTo>
                      <a:pt x="402652" y="367773"/>
                      <a:pt x="401327" y="361592"/>
                      <a:pt x="403976" y="355852"/>
                    </a:cubicBezTo>
                    <a:cubicBezTo>
                      <a:pt x="406184" y="350554"/>
                      <a:pt x="410599" y="347464"/>
                      <a:pt x="416338" y="347464"/>
                    </a:cubicBezTo>
                    <a:lnTo>
                      <a:pt x="430908" y="347464"/>
                    </a:lnTo>
                    <a:lnTo>
                      <a:pt x="430908" y="303755"/>
                    </a:lnTo>
                    <a:lnTo>
                      <a:pt x="416338" y="303755"/>
                    </a:lnTo>
                    <a:cubicBezTo>
                      <a:pt x="411923" y="301989"/>
                      <a:pt x="406625" y="298899"/>
                      <a:pt x="404418" y="293159"/>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grpSp>
      <p:grpSp>
        <p:nvGrpSpPr>
          <p:cNvPr id="50" name="Group 49">
            <a:extLst>
              <a:ext uri="{FF2B5EF4-FFF2-40B4-BE49-F238E27FC236}">
                <a16:creationId xmlns:a16="http://schemas.microsoft.com/office/drawing/2014/main" id="{7A3E2DE6-A104-804F-25E7-F8F5A0920A54}"/>
              </a:ext>
            </a:extLst>
          </p:cNvPr>
          <p:cNvGrpSpPr/>
          <p:nvPr/>
        </p:nvGrpSpPr>
        <p:grpSpPr>
          <a:xfrm>
            <a:off x="11228245" y="3208499"/>
            <a:ext cx="349093" cy="405142"/>
            <a:chOff x="8360213" y="3458151"/>
            <a:chExt cx="853935" cy="991043"/>
          </a:xfrm>
          <a:solidFill>
            <a:srgbClr val="083F59"/>
          </a:solidFill>
        </p:grpSpPr>
        <p:grpSp>
          <p:nvGrpSpPr>
            <p:cNvPr id="51" name="Graphic 2">
              <a:extLst>
                <a:ext uri="{FF2B5EF4-FFF2-40B4-BE49-F238E27FC236}">
                  <a16:creationId xmlns:a16="http://schemas.microsoft.com/office/drawing/2014/main" id="{E3656D81-B8D0-6314-1BB7-0B7503384D26}"/>
                </a:ext>
              </a:extLst>
            </p:cNvPr>
            <p:cNvGrpSpPr/>
            <p:nvPr userDrawn="1"/>
          </p:nvGrpSpPr>
          <p:grpSpPr>
            <a:xfrm>
              <a:off x="8599192" y="3595917"/>
              <a:ext cx="375982" cy="204367"/>
              <a:chOff x="2642504" y="3763150"/>
              <a:chExt cx="375982" cy="204367"/>
            </a:xfrm>
            <a:grpFill/>
          </p:grpSpPr>
          <p:sp>
            <p:nvSpPr>
              <p:cNvPr id="57" name="Freeform 56">
                <a:extLst>
                  <a:ext uri="{FF2B5EF4-FFF2-40B4-BE49-F238E27FC236}">
                    <a16:creationId xmlns:a16="http://schemas.microsoft.com/office/drawing/2014/main" id="{D9402696-4E8B-1CC4-C5D9-D6C7C42C3FD0}"/>
                  </a:ext>
                </a:extLst>
              </p:cNvPr>
              <p:cNvSpPr/>
              <p:nvPr/>
            </p:nvSpPr>
            <p:spPr>
              <a:xfrm>
                <a:off x="2813454" y="3763150"/>
                <a:ext cx="205031" cy="204367"/>
              </a:xfrm>
              <a:custGeom>
                <a:avLst/>
                <a:gdLst>
                  <a:gd name="connsiteX0" fmla="*/ 204168 w 205031"/>
                  <a:gd name="connsiteY0" fmla="*/ 204367 h 204367"/>
                  <a:gd name="connsiteX1" fmla="*/ 384 w 205031"/>
                  <a:gd name="connsiteY1" fmla="*/ 204367 h 204367"/>
                  <a:gd name="connsiteX2" fmla="*/ 0 w 205031"/>
                  <a:gd name="connsiteY2" fmla="*/ 193999 h 204367"/>
                  <a:gd name="connsiteX3" fmla="*/ 0 w 205031"/>
                  <a:gd name="connsiteY3" fmla="*/ 90707 h 204367"/>
                  <a:gd name="connsiteX4" fmla="*/ 90187 w 205031"/>
                  <a:gd name="connsiteY4" fmla="*/ 85 h 204367"/>
                  <a:gd name="connsiteX5" fmla="*/ 138159 w 205031"/>
                  <a:gd name="connsiteY5" fmla="*/ 2389 h 204367"/>
                  <a:gd name="connsiteX6" fmla="*/ 204552 w 205031"/>
                  <a:gd name="connsiteY6" fmla="*/ 82259 h 204367"/>
                  <a:gd name="connsiteX7" fmla="*/ 204936 w 205031"/>
                  <a:gd name="connsiteY7" fmla="*/ 199375 h 204367"/>
                  <a:gd name="connsiteX8" fmla="*/ 204168 w 205031"/>
                  <a:gd name="connsiteY8" fmla="*/ 204367 h 20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031" h="204367">
                    <a:moveTo>
                      <a:pt x="204168" y="204367"/>
                    </a:moveTo>
                    <a:cubicBezTo>
                      <a:pt x="135856" y="204367"/>
                      <a:pt x="68696" y="204367"/>
                      <a:pt x="384" y="204367"/>
                    </a:cubicBezTo>
                    <a:cubicBezTo>
                      <a:pt x="384" y="200527"/>
                      <a:pt x="0" y="197071"/>
                      <a:pt x="0" y="193999"/>
                    </a:cubicBezTo>
                    <a:cubicBezTo>
                      <a:pt x="0" y="159440"/>
                      <a:pt x="0" y="124882"/>
                      <a:pt x="0" y="90707"/>
                    </a:cubicBezTo>
                    <a:cubicBezTo>
                      <a:pt x="0" y="36564"/>
                      <a:pt x="36075" y="85"/>
                      <a:pt x="90187" y="85"/>
                    </a:cubicBezTo>
                    <a:cubicBezTo>
                      <a:pt x="106306" y="85"/>
                      <a:pt x="122808" y="-683"/>
                      <a:pt x="138159" y="2389"/>
                    </a:cubicBezTo>
                    <a:cubicBezTo>
                      <a:pt x="176153" y="9301"/>
                      <a:pt x="204168" y="43476"/>
                      <a:pt x="204552" y="82259"/>
                    </a:cubicBezTo>
                    <a:cubicBezTo>
                      <a:pt x="205320" y="121426"/>
                      <a:pt x="204936" y="160208"/>
                      <a:pt x="204936" y="199375"/>
                    </a:cubicBezTo>
                    <a:cubicBezTo>
                      <a:pt x="204936" y="200527"/>
                      <a:pt x="204552" y="202063"/>
                      <a:pt x="204168" y="204367"/>
                    </a:cubicBezTo>
                    <a:close/>
                  </a:path>
                </a:pathLst>
              </a:custGeom>
              <a:solidFill>
                <a:srgbClr val="DF4625"/>
              </a:solidFill>
              <a:ln w="3834" cap="flat">
                <a:noFill/>
                <a:prstDash val="solid"/>
                <a:miter/>
              </a:ln>
            </p:spPr>
            <p:txBody>
              <a:bodyPr rtlCol="0" anchor="ctr"/>
              <a:lstStyle/>
              <a:p>
                <a:endParaRPr lang="en-US" sz="835"/>
              </a:p>
            </p:txBody>
          </p:sp>
          <p:sp>
            <p:nvSpPr>
              <p:cNvPr id="58" name="Freeform 57">
                <a:extLst>
                  <a:ext uri="{FF2B5EF4-FFF2-40B4-BE49-F238E27FC236}">
                    <a16:creationId xmlns:a16="http://schemas.microsoft.com/office/drawing/2014/main" id="{226AACB3-E65F-5B34-57E9-DDE48ABD6096}"/>
                  </a:ext>
                </a:extLst>
              </p:cNvPr>
              <p:cNvSpPr/>
              <p:nvPr/>
            </p:nvSpPr>
            <p:spPr>
              <a:xfrm>
                <a:off x="2642504" y="3763235"/>
                <a:ext cx="161142" cy="204281"/>
              </a:xfrm>
              <a:custGeom>
                <a:avLst/>
                <a:gdLst>
                  <a:gd name="connsiteX0" fmla="*/ 137178 w 161142"/>
                  <a:gd name="connsiteY0" fmla="*/ 204282 h 204281"/>
                  <a:gd name="connsiteX1" fmla="*/ 938 w 161142"/>
                  <a:gd name="connsiteY1" fmla="*/ 204282 h 204281"/>
                  <a:gd name="connsiteX2" fmla="*/ 171 w 161142"/>
                  <a:gd name="connsiteY2" fmla="*/ 196602 h 204281"/>
                  <a:gd name="connsiteX3" fmla="*/ 171 w 161142"/>
                  <a:gd name="connsiteY3" fmla="*/ 86397 h 204281"/>
                  <a:gd name="connsiteX4" fmla="*/ 85753 w 161142"/>
                  <a:gd name="connsiteY4" fmla="*/ 0 h 204281"/>
                  <a:gd name="connsiteX5" fmla="*/ 137946 w 161142"/>
                  <a:gd name="connsiteY5" fmla="*/ 2304 h 204281"/>
                  <a:gd name="connsiteX6" fmla="*/ 160972 w 161142"/>
                  <a:gd name="connsiteY6" fmla="*/ 9984 h 204281"/>
                  <a:gd name="connsiteX7" fmla="*/ 160972 w 161142"/>
                  <a:gd name="connsiteY7" fmla="*/ 13440 h 204281"/>
                  <a:gd name="connsiteX8" fmla="*/ 137178 w 161142"/>
                  <a:gd name="connsiteY8" fmla="*/ 99069 h 204281"/>
                  <a:gd name="connsiteX9" fmla="*/ 137562 w 161142"/>
                  <a:gd name="connsiteY9" fmla="*/ 193146 h 204281"/>
                  <a:gd name="connsiteX10" fmla="*/ 137178 w 161142"/>
                  <a:gd name="connsiteY10" fmla="*/ 204282 h 204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142" h="204281">
                    <a:moveTo>
                      <a:pt x="137178" y="204282"/>
                    </a:moveTo>
                    <a:cubicBezTo>
                      <a:pt x="91125" y="204282"/>
                      <a:pt x="46224" y="204282"/>
                      <a:pt x="938" y="204282"/>
                    </a:cubicBezTo>
                    <a:cubicBezTo>
                      <a:pt x="554" y="201210"/>
                      <a:pt x="171" y="198906"/>
                      <a:pt x="171" y="196602"/>
                    </a:cubicBezTo>
                    <a:cubicBezTo>
                      <a:pt x="171" y="159739"/>
                      <a:pt x="-213" y="122876"/>
                      <a:pt x="171" y="86397"/>
                    </a:cubicBezTo>
                    <a:cubicBezTo>
                      <a:pt x="554" y="37631"/>
                      <a:pt x="37013" y="768"/>
                      <a:pt x="85753" y="0"/>
                    </a:cubicBezTo>
                    <a:cubicBezTo>
                      <a:pt x="103022" y="0"/>
                      <a:pt x="120676" y="384"/>
                      <a:pt x="137946" y="2304"/>
                    </a:cubicBezTo>
                    <a:cubicBezTo>
                      <a:pt x="146005" y="3072"/>
                      <a:pt x="153681" y="7296"/>
                      <a:pt x="160972" y="9984"/>
                    </a:cubicBezTo>
                    <a:cubicBezTo>
                      <a:pt x="160972" y="12288"/>
                      <a:pt x="161356" y="13056"/>
                      <a:pt x="160972" y="13440"/>
                    </a:cubicBezTo>
                    <a:cubicBezTo>
                      <a:pt x="142167" y="39167"/>
                      <a:pt x="136027" y="67966"/>
                      <a:pt x="137178" y="99069"/>
                    </a:cubicBezTo>
                    <a:cubicBezTo>
                      <a:pt x="137946" y="130172"/>
                      <a:pt x="137562" y="161659"/>
                      <a:pt x="137562" y="193146"/>
                    </a:cubicBezTo>
                    <a:cubicBezTo>
                      <a:pt x="137178" y="195834"/>
                      <a:pt x="137178" y="199674"/>
                      <a:pt x="137178" y="204282"/>
                    </a:cubicBezTo>
                    <a:close/>
                  </a:path>
                </a:pathLst>
              </a:custGeom>
              <a:solidFill>
                <a:srgbClr val="DF4625"/>
              </a:solidFill>
              <a:ln w="3834" cap="flat">
                <a:noFill/>
                <a:prstDash val="solid"/>
                <a:miter/>
              </a:ln>
            </p:spPr>
            <p:txBody>
              <a:bodyPr rtlCol="0" anchor="ctr"/>
              <a:lstStyle/>
              <a:p>
                <a:endParaRPr lang="en-US" sz="835"/>
              </a:p>
            </p:txBody>
          </p:sp>
        </p:grpSp>
        <p:grpSp>
          <p:nvGrpSpPr>
            <p:cNvPr id="52" name="Graphic 2">
              <a:extLst>
                <a:ext uri="{FF2B5EF4-FFF2-40B4-BE49-F238E27FC236}">
                  <a16:creationId xmlns:a16="http://schemas.microsoft.com/office/drawing/2014/main" id="{66B4E469-C88D-D694-83F4-D81A6C29A928}"/>
                </a:ext>
              </a:extLst>
            </p:cNvPr>
            <p:cNvGrpSpPr/>
            <p:nvPr userDrawn="1"/>
          </p:nvGrpSpPr>
          <p:grpSpPr>
            <a:xfrm>
              <a:off x="8360213" y="3458151"/>
              <a:ext cx="853935" cy="991043"/>
              <a:chOff x="2403525" y="3625384"/>
              <a:chExt cx="853935" cy="991043"/>
            </a:xfrm>
            <a:grpFill/>
          </p:grpSpPr>
          <p:sp>
            <p:nvSpPr>
              <p:cNvPr id="53" name="Freeform 52">
                <a:extLst>
                  <a:ext uri="{FF2B5EF4-FFF2-40B4-BE49-F238E27FC236}">
                    <a16:creationId xmlns:a16="http://schemas.microsoft.com/office/drawing/2014/main" id="{0699B44A-8290-6B97-E570-25101EADCDA9}"/>
                  </a:ext>
                </a:extLst>
              </p:cNvPr>
              <p:cNvSpPr/>
              <p:nvPr/>
            </p:nvSpPr>
            <p:spPr>
              <a:xfrm>
                <a:off x="2403525" y="3625384"/>
                <a:ext cx="853935" cy="991043"/>
              </a:xfrm>
              <a:custGeom>
                <a:avLst/>
                <a:gdLst>
                  <a:gd name="connsiteX0" fmla="*/ 521608 w 853935"/>
                  <a:gd name="connsiteY0" fmla="*/ 0 h 991043"/>
                  <a:gd name="connsiteX1" fmla="*/ 526980 w 853935"/>
                  <a:gd name="connsiteY1" fmla="*/ 1920 h 991043"/>
                  <a:gd name="connsiteX2" fmla="*/ 571498 w 853935"/>
                  <a:gd name="connsiteY2" fmla="*/ 102909 h 991043"/>
                  <a:gd name="connsiteX3" fmla="*/ 568044 w 853935"/>
                  <a:gd name="connsiteY3" fmla="*/ 108669 h 991043"/>
                  <a:gd name="connsiteX4" fmla="*/ 573801 w 853935"/>
                  <a:gd name="connsiteY4" fmla="*/ 111741 h 991043"/>
                  <a:gd name="connsiteX5" fmla="*/ 649021 w 853935"/>
                  <a:gd name="connsiteY5" fmla="*/ 223481 h 991043"/>
                  <a:gd name="connsiteX6" fmla="*/ 649021 w 853935"/>
                  <a:gd name="connsiteY6" fmla="*/ 289143 h 991043"/>
                  <a:gd name="connsiteX7" fmla="*/ 711192 w 853935"/>
                  <a:gd name="connsiteY7" fmla="*/ 304119 h 991043"/>
                  <a:gd name="connsiteX8" fmla="*/ 761851 w 853935"/>
                  <a:gd name="connsiteY8" fmla="*/ 324854 h 991043"/>
                  <a:gd name="connsiteX9" fmla="*/ 785645 w 853935"/>
                  <a:gd name="connsiteY9" fmla="*/ 366709 h 991043"/>
                  <a:gd name="connsiteX10" fmla="*/ 785645 w 853935"/>
                  <a:gd name="connsiteY10" fmla="*/ 455794 h 991043"/>
                  <a:gd name="connsiteX11" fmla="*/ 790634 w 853935"/>
                  <a:gd name="connsiteY11" fmla="*/ 465010 h 991043"/>
                  <a:gd name="connsiteX12" fmla="*/ 851654 w 853935"/>
                  <a:gd name="connsiteY12" fmla="*/ 542575 h 991043"/>
                  <a:gd name="connsiteX13" fmla="*/ 827476 w 853935"/>
                  <a:gd name="connsiteY13" fmla="*/ 637804 h 991043"/>
                  <a:gd name="connsiteX14" fmla="*/ 790250 w 853935"/>
                  <a:gd name="connsiteY14" fmla="*/ 662764 h 991043"/>
                  <a:gd name="connsiteX15" fmla="*/ 782575 w 853935"/>
                  <a:gd name="connsiteY15" fmla="*/ 673131 h 991043"/>
                  <a:gd name="connsiteX16" fmla="*/ 499349 w 853935"/>
                  <a:gd name="connsiteY16" fmla="*/ 983778 h 991043"/>
                  <a:gd name="connsiteX17" fmla="*/ 77196 w 853935"/>
                  <a:gd name="connsiteY17" fmla="*/ 711530 h 991043"/>
                  <a:gd name="connsiteX18" fmla="*/ 70288 w 853935"/>
                  <a:gd name="connsiteY18" fmla="*/ 671596 h 991043"/>
                  <a:gd name="connsiteX19" fmla="*/ 64915 w 853935"/>
                  <a:gd name="connsiteY19" fmla="*/ 664300 h 991043"/>
                  <a:gd name="connsiteX20" fmla="*/ 57 w 853935"/>
                  <a:gd name="connsiteY20" fmla="*/ 562159 h 991043"/>
                  <a:gd name="connsiteX21" fmla="*/ 41505 w 853935"/>
                  <a:gd name="connsiteY21" fmla="*/ 476529 h 991043"/>
                  <a:gd name="connsiteX22" fmla="*/ 60310 w 853935"/>
                  <a:gd name="connsiteY22" fmla="*/ 466930 h 991043"/>
                  <a:gd name="connsiteX23" fmla="*/ 68369 w 853935"/>
                  <a:gd name="connsiteY23" fmla="*/ 454258 h 991043"/>
                  <a:gd name="connsiteX24" fmla="*/ 67985 w 853935"/>
                  <a:gd name="connsiteY24" fmla="*/ 364405 h 991043"/>
                  <a:gd name="connsiteX25" fmla="*/ 87942 w 853935"/>
                  <a:gd name="connsiteY25" fmla="*/ 327542 h 991043"/>
                  <a:gd name="connsiteX26" fmla="*/ 163162 w 853935"/>
                  <a:gd name="connsiteY26" fmla="*/ 298743 h 991043"/>
                  <a:gd name="connsiteX27" fmla="*/ 204226 w 853935"/>
                  <a:gd name="connsiteY27" fmla="*/ 290295 h 991043"/>
                  <a:gd name="connsiteX28" fmla="*/ 204226 w 853935"/>
                  <a:gd name="connsiteY28" fmla="*/ 278391 h 991043"/>
                  <a:gd name="connsiteX29" fmla="*/ 206528 w 853935"/>
                  <a:gd name="connsiteY29" fmla="*/ 203130 h 991043"/>
                  <a:gd name="connsiteX30" fmla="*/ 278294 w 853935"/>
                  <a:gd name="connsiteY30" fmla="*/ 112893 h 991043"/>
                  <a:gd name="connsiteX31" fmla="*/ 282899 w 853935"/>
                  <a:gd name="connsiteY31" fmla="*/ 110973 h 991043"/>
                  <a:gd name="connsiteX32" fmla="*/ 272921 w 853935"/>
                  <a:gd name="connsiteY32" fmla="*/ 73726 h 991043"/>
                  <a:gd name="connsiteX33" fmla="*/ 323580 w 853935"/>
                  <a:gd name="connsiteY33" fmla="*/ 3072 h 991043"/>
                  <a:gd name="connsiteX34" fmla="*/ 328952 w 853935"/>
                  <a:gd name="connsiteY34" fmla="*/ 1152 h 991043"/>
                  <a:gd name="connsiteX35" fmla="*/ 352363 w 853935"/>
                  <a:gd name="connsiteY35" fmla="*/ 1152 h 991043"/>
                  <a:gd name="connsiteX36" fmla="*/ 357736 w 853935"/>
                  <a:gd name="connsiteY36" fmla="*/ 3072 h 991043"/>
                  <a:gd name="connsiteX37" fmla="*/ 408394 w 853935"/>
                  <a:gd name="connsiteY37" fmla="*/ 72574 h 991043"/>
                  <a:gd name="connsiteX38" fmla="*/ 398800 w 853935"/>
                  <a:gd name="connsiteY38" fmla="*/ 110589 h 991043"/>
                  <a:gd name="connsiteX39" fmla="*/ 422977 w 853935"/>
                  <a:gd name="connsiteY39" fmla="*/ 122876 h 991043"/>
                  <a:gd name="connsiteX40" fmla="*/ 429885 w 853935"/>
                  <a:gd name="connsiteY40" fmla="*/ 122876 h 991043"/>
                  <a:gd name="connsiteX41" fmla="*/ 455982 w 853935"/>
                  <a:gd name="connsiteY41" fmla="*/ 109437 h 991043"/>
                  <a:gd name="connsiteX42" fmla="*/ 451760 w 853935"/>
                  <a:gd name="connsiteY42" fmla="*/ 101373 h 991043"/>
                  <a:gd name="connsiteX43" fmla="*/ 481311 w 853935"/>
                  <a:gd name="connsiteY43" fmla="*/ 9216 h 991043"/>
                  <a:gd name="connsiteX44" fmla="*/ 503954 w 853935"/>
                  <a:gd name="connsiteY44" fmla="*/ 1152 h 991043"/>
                  <a:gd name="connsiteX45" fmla="*/ 521608 w 853935"/>
                  <a:gd name="connsiteY45" fmla="*/ 0 h 991043"/>
                  <a:gd name="connsiteX46" fmla="*/ 751489 w 853935"/>
                  <a:gd name="connsiteY46" fmla="*/ 401268 h 991043"/>
                  <a:gd name="connsiteX47" fmla="*/ 748035 w 853935"/>
                  <a:gd name="connsiteY47" fmla="*/ 401652 h 991043"/>
                  <a:gd name="connsiteX48" fmla="*/ 637891 w 853935"/>
                  <a:gd name="connsiteY48" fmla="*/ 430067 h 991043"/>
                  <a:gd name="connsiteX49" fmla="*/ 383065 w 853935"/>
                  <a:gd name="connsiteY49" fmla="*/ 443890 h 991043"/>
                  <a:gd name="connsiteX50" fmla="*/ 165080 w 853935"/>
                  <a:gd name="connsiteY50" fmla="*/ 420467 h 991043"/>
                  <a:gd name="connsiteX51" fmla="*/ 102909 w 853935"/>
                  <a:gd name="connsiteY51" fmla="*/ 402420 h 991043"/>
                  <a:gd name="connsiteX52" fmla="*/ 102525 w 853935"/>
                  <a:gd name="connsiteY52" fmla="*/ 410099 h 991043"/>
                  <a:gd name="connsiteX53" fmla="*/ 102909 w 853935"/>
                  <a:gd name="connsiteY53" fmla="*/ 629741 h 991043"/>
                  <a:gd name="connsiteX54" fmla="*/ 111736 w 853935"/>
                  <a:gd name="connsiteY54" fmla="*/ 708458 h 991043"/>
                  <a:gd name="connsiteX55" fmla="*/ 496662 w 853935"/>
                  <a:gd name="connsiteY55" fmla="*/ 949987 h 991043"/>
                  <a:gd name="connsiteX56" fmla="*/ 751873 w 853935"/>
                  <a:gd name="connsiteY56" fmla="*/ 628973 h 991043"/>
                  <a:gd name="connsiteX57" fmla="*/ 751873 w 853935"/>
                  <a:gd name="connsiteY57" fmla="*/ 411251 h 991043"/>
                  <a:gd name="connsiteX58" fmla="*/ 751489 w 853935"/>
                  <a:gd name="connsiteY58" fmla="*/ 401268 h 991043"/>
                  <a:gd name="connsiteX59" fmla="*/ 614097 w 853935"/>
                  <a:gd name="connsiteY59" fmla="*/ 342134 h 991043"/>
                  <a:gd name="connsiteX60" fmla="*/ 614865 w 853935"/>
                  <a:gd name="connsiteY60" fmla="*/ 336758 h 991043"/>
                  <a:gd name="connsiteX61" fmla="*/ 614481 w 853935"/>
                  <a:gd name="connsiteY61" fmla="*/ 219641 h 991043"/>
                  <a:gd name="connsiteX62" fmla="*/ 548088 w 853935"/>
                  <a:gd name="connsiteY62" fmla="*/ 139772 h 991043"/>
                  <a:gd name="connsiteX63" fmla="*/ 500116 w 853935"/>
                  <a:gd name="connsiteY63" fmla="*/ 137468 h 991043"/>
                  <a:gd name="connsiteX64" fmla="*/ 409929 w 853935"/>
                  <a:gd name="connsiteY64" fmla="*/ 228089 h 991043"/>
                  <a:gd name="connsiteX65" fmla="*/ 409929 w 853935"/>
                  <a:gd name="connsiteY65" fmla="*/ 331382 h 991043"/>
                  <a:gd name="connsiteX66" fmla="*/ 410313 w 853935"/>
                  <a:gd name="connsiteY66" fmla="*/ 341750 h 991043"/>
                  <a:gd name="connsiteX67" fmla="*/ 614097 w 853935"/>
                  <a:gd name="connsiteY67" fmla="*/ 342134 h 991043"/>
                  <a:gd name="connsiteX68" fmla="*/ 376157 w 853935"/>
                  <a:gd name="connsiteY68" fmla="*/ 342134 h 991043"/>
                  <a:gd name="connsiteX69" fmla="*/ 376157 w 853935"/>
                  <a:gd name="connsiteY69" fmla="*/ 330614 h 991043"/>
                  <a:gd name="connsiteX70" fmla="*/ 375773 w 853935"/>
                  <a:gd name="connsiteY70" fmla="*/ 236537 h 991043"/>
                  <a:gd name="connsiteX71" fmla="*/ 399567 w 853935"/>
                  <a:gd name="connsiteY71" fmla="*/ 150907 h 991043"/>
                  <a:gd name="connsiteX72" fmla="*/ 399567 w 853935"/>
                  <a:gd name="connsiteY72" fmla="*/ 147452 h 991043"/>
                  <a:gd name="connsiteX73" fmla="*/ 376541 w 853935"/>
                  <a:gd name="connsiteY73" fmla="*/ 139772 h 991043"/>
                  <a:gd name="connsiteX74" fmla="*/ 324347 w 853935"/>
                  <a:gd name="connsiteY74" fmla="*/ 137468 h 991043"/>
                  <a:gd name="connsiteX75" fmla="*/ 238765 w 853935"/>
                  <a:gd name="connsiteY75" fmla="*/ 223865 h 991043"/>
                  <a:gd name="connsiteX76" fmla="*/ 238765 w 853935"/>
                  <a:gd name="connsiteY76" fmla="*/ 334070 h 991043"/>
                  <a:gd name="connsiteX77" fmla="*/ 239533 w 853935"/>
                  <a:gd name="connsiteY77" fmla="*/ 341750 h 991043"/>
                  <a:gd name="connsiteX78" fmla="*/ 376157 w 853935"/>
                  <a:gd name="connsiteY78" fmla="*/ 342134 h 991043"/>
                  <a:gd name="connsiteX79" fmla="*/ 204993 w 853935"/>
                  <a:gd name="connsiteY79" fmla="*/ 325238 h 991043"/>
                  <a:gd name="connsiteX80" fmla="*/ 190793 w 853935"/>
                  <a:gd name="connsiteY80" fmla="*/ 327926 h 991043"/>
                  <a:gd name="connsiteX81" fmla="*/ 118644 w 853935"/>
                  <a:gd name="connsiteY81" fmla="*/ 349429 h 991043"/>
                  <a:gd name="connsiteX82" fmla="*/ 99839 w 853935"/>
                  <a:gd name="connsiteY82" fmla="*/ 360949 h 991043"/>
                  <a:gd name="connsiteX83" fmla="*/ 119795 w 853935"/>
                  <a:gd name="connsiteY83" fmla="*/ 372085 h 991043"/>
                  <a:gd name="connsiteX84" fmla="*/ 189642 w 853935"/>
                  <a:gd name="connsiteY84" fmla="*/ 391284 h 991043"/>
                  <a:gd name="connsiteX85" fmla="*/ 371168 w 853935"/>
                  <a:gd name="connsiteY85" fmla="*/ 409715 h 991043"/>
                  <a:gd name="connsiteX86" fmla="*/ 653626 w 853935"/>
                  <a:gd name="connsiteY86" fmla="*/ 392820 h 991043"/>
                  <a:gd name="connsiteX87" fmla="*/ 732684 w 853935"/>
                  <a:gd name="connsiteY87" fmla="*/ 371317 h 991043"/>
                  <a:gd name="connsiteX88" fmla="*/ 752256 w 853935"/>
                  <a:gd name="connsiteY88" fmla="*/ 359797 h 991043"/>
                  <a:gd name="connsiteX89" fmla="*/ 649021 w 853935"/>
                  <a:gd name="connsiteY89" fmla="*/ 325622 h 991043"/>
                  <a:gd name="connsiteX90" fmla="*/ 649021 w 853935"/>
                  <a:gd name="connsiteY90" fmla="*/ 356341 h 991043"/>
                  <a:gd name="connsiteX91" fmla="*/ 629448 w 853935"/>
                  <a:gd name="connsiteY91" fmla="*/ 375925 h 991043"/>
                  <a:gd name="connsiteX92" fmla="*/ 224950 w 853935"/>
                  <a:gd name="connsiteY92" fmla="*/ 375925 h 991043"/>
                  <a:gd name="connsiteX93" fmla="*/ 204993 w 853935"/>
                  <a:gd name="connsiteY93" fmla="*/ 355573 h 991043"/>
                  <a:gd name="connsiteX94" fmla="*/ 204993 w 853935"/>
                  <a:gd name="connsiteY94" fmla="*/ 325238 h 991043"/>
                  <a:gd name="connsiteX95" fmla="*/ 341233 w 853935"/>
                  <a:gd name="connsiteY95" fmla="*/ 102909 h 991043"/>
                  <a:gd name="connsiteX96" fmla="*/ 375773 w 853935"/>
                  <a:gd name="connsiteY96" fmla="*/ 68734 h 991043"/>
                  <a:gd name="connsiteX97" fmla="*/ 342001 w 853935"/>
                  <a:gd name="connsiteY97" fmla="*/ 34943 h 991043"/>
                  <a:gd name="connsiteX98" fmla="*/ 307461 w 853935"/>
                  <a:gd name="connsiteY98" fmla="*/ 69118 h 991043"/>
                  <a:gd name="connsiteX99" fmla="*/ 341233 w 853935"/>
                  <a:gd name="connsiteY99" fmla="*/ 102909 h 991043"/>
                  <a:gd name="connsiteX100" fmla="*/ 512013 w 853935"/>
                  <a:gd name="connsiteY100" fmla="*/ 102909 h 991043"/>
                  <a:gd name="connsiteX101" fmla="*/ 546553 w 853935"/>
                  <a:gd name="connsiteY101" fmla="*/ 68734 h 991043"/>
                  <a:gd name="connsiteX102" fmla="*/ 512781 w 853935"/>
                  <a:gd name="connsiteY102" fmla="*/ 34943 h 991043"/>
                  <a:gd name="connsiteX103" fmla="*/ 478241 w 853935"/>
                  <a:gd name="connsiteY103" fmla="*/ 69118 h 991043"/>
                  <a:gd name="connsiteX104" fmla="*/ 512013 w 853935"/>
                  <a:gd name="connsiteY104" fmla="*/ 102909 h 991043"/>
                  <a:gd name="connsiteX105" fmla="*/ 786412 w 853935"/>
                  <a:gd name="connsiteY105" fmla="*/ 500721 h 991043"/>
                  <a:gd name="connsiteX106" fmla="*/ 786412 w 853935"/>
                  <a:gd name="connsiteY106" fmla="*/ 627053 h 991043"/>
                  <a:gd name="connsiteX107" fmla="*/ 820184 w 853935"/>
                  <a:gd name="connsiteY107" fmla="*/ 571375 h 991043"/>
                  <a:gd name="connsiteX108" fmla="*/ 786412 w 853935"/>
                  <a:gd name="connsiteY108" fmla="*/ 500721 h 991043"/>
                  <a:gd name="connsiteX109" fmla="*/ 68753 w 853935"/>
                  <a:gd name="connsiteY109" fmla="*/ 499953 h 991043"/>
                  <a:gd name="connsiteX110" fmla="*/ 34597 w 853935"/>
                  <a:gd name="connsiteY110" fmla="*/ 571759 h 991043"/>
                  <a:gd name="connsiteX111" fmla="*/ 68753 w 853935"/>
                  <a:gd name="connsiteY111" fmla="*/ 628205 h 991043"/>
                  <a:gd name="connsiteX112" fmla="*/ 68753 w 853935"/>
                  <a:gd name="connsiteY112" fmla="*/ 618989 h 991043"/>
                  <a:gd name="connsiteX113" fmla="*/ 68753 w 853935"/>
                  <a:gd name="connsiteY113" fmla="*/ 499953 h 99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853935" h="991043">
                    <a:moveTo>
                      <a:pt x="521608" y="0"/>
                    </a:moveTo>
                    <a:cubicBezTo>
                      <a:pt x="523526" y="768"/>
                      <a:pt x="525061" y="1536"/>
                      <a:pt x="526980" y="1920"/>
                    </a:cubicBezTo>
                    <a:cubicBezTo>
                      <a:pt x="572650" y="12672"/>
                      <a:pt x="594525" y="62206"/>
                      <a:pt x="571498" y="102909"/>
                    </a:cubicBezTo>
                    <a:cubicBezTo>
                      <a:pt x="570731" y="104445"/>
                      <a:pt x="569579" y="106365"/>
                      <a:pt x="568044" y="108669"/>
                    </a:cubicBezTo>
                    <a:cubicBezTo>
                      <a:pt x="570347" y="109821"/>
                      <a:pt x="571882" y="110973"/>
                      <a:pt x="573801" y="111741"/>
                    </a:cubicBezTo>
                    <a:cubicBezTo>
                      <a:pt x="622540" y="133244"/>
                      <a:pt x="647102" y="170875"/>
                      <a:pt x="649021" y="223481"/>
                    </a:cubicBezTo>
                    <a:cubicBezTo>
                      <a:pt x="649788" y="245369"/>
                      <a:pt x="649021" y="267256"/>
                      <a:pt x="649021" y="289143"/>
                    </a:cubicBezTo>
                    <a:cubicBezTo>
                      <a:pt x="670129" y="294135"/>
                      <a:pt x="691236" y="297975"/>
                      <a:pt x="711192" y="304119"/>
                    </a:cubicBezTo>
                    <a:cubicBezTo>
                      <a:pt x="728462" y="309495"/>
                      <a:pt x="745732" y="316790"/>
                      <a:pt x="761851" y="324854"/>
                    </a:cubicBezTo>
                    <a:cubicBezTo>
                      <a:pt x="778353" y="333302"/>
                      <a:pt x="786412" y="347125"/>
                      <a:pt x="785645" y="366709"/>
                    </a:cubicBezTo>
                    <a:cubicBezTo>
                      <a:pt x="784493" y="396276"/>
                      <a:pt x="785261" y="426227"/>
                      <a:pt x="785645" y="455794"/>
                    </a:cubicBezTo>
                    <a:cubicBezTo>
                      <a:pt x="785645" y="458866"/>
                      <a:pt x="788331" y="463858"/>
                      <a:pt x="790634" y="465010"/>
                    </a:cubicBezTo>
                    <a:cubicBezTo>
                      <a:pt x="826325" y="478833"/>
                      <a:pt x="844746" y="506481"/>
                      <a:pt x="851654" y="542575"/>
                    </a:cubicBezTo>
                    <a:cubicBezTo>
                      <a:pt x="858178" y="577518"/>
                      <a:pt x="850886" y="609773"/>
                      <a:pt x="827476" y="637804"/>
                    </a:cubicBezTo>
                    <a:cubicBezTo>
                      <a:pt x="817498" y="649708"/>
                      <a:pt x="805217" y="658540"/>
                      <a:pt x="790250" y="662764"/>
                    </a:cubicBezTo>
                    <a:cubicBezTo>
                      <a:pt x="784493" y="664300"/>
                      <a:pt x="782958" y="667756"/>
                      <a:pt x="782575" y="673131"/>
                    </a:cubicBezTo>
                    <a:cubicBezTo>
                      <a:pt x="767224" y="824807"/>
                      <a:pt x="650172" y="953059"/>
                      <a:pt x="499349" y="983778"/>
                    </a:cubicBezTo>
                    <a:cubicBezTo>
                      <a:pt x="307077" y="1022561"/>
                      <a:pt x="120563" y="902372"/>
                      <a:pt x="77196" y="711530"/>
                    </a:cubicBezTo>
                    <a:cubicBezTo>
                      <a:pt x="74126" y="698475"/>
                      <a:pt x="72974" y="684651"/>
                      <a:pt x="70288" y="671596"/>
                    </a:cubicBezTo>
                    <a:cubicBezTo>
                      <a:pt x="69904" y="668908"/>
                      <a:pt x="67218" y="664684"/>
                      <a:pt x="64915" y="664300"/>
                    </a:cubicBezTo>
                    <a:cubicBezTo>
                      <a:pt x="28073" y="653548"/>
                      <a:pt x="-1478" y="612461"/>
                      <a:pt x="57" y="562159"/>
                    </a:cubicBezTo>
                    <a:cubicBezTo>
                      <a:pt x="825" y="527600"/>
                      <a:pt x="13106" y="498033"/>
                      <a:pt x="41505" y="476529"/>
                    </a:cubicBezTo>
                    <a:cubicBezTo>
                      <a:pt x="47261" y="472306"/>
                      <a:pt x="53402" y="468466"/>
                      <a:pt x="60310" y="466930"/>
                    </a:cubicBezTo>
                    <a:cubicBezTo>
                      <a:pt x="67602" y="465010"/>
                      <a:pt x="68369" y="460786"/>
                      <a:pt x="68369" y="454258"/>
                    </a:cubicBezTo>
                    <a:cubicBezTo>
                      <a:pt x="67985" y="424307"/>
                      <a:pt x="68753" y="394356"/>
                      <a:pt x="67985" y="364405"/>
                    </a:cubicBezTo>
                    <a:cubicBezTo>
                      <a:pt x="67602" y="347509"/>
                      <a:pt x="74893" y="335990"/>
                      <a:pt x="87942" y="327542"/>
                    </a:cubicBezTo>
                    <a:cubicBezTo>
                      <a:pt x="110968" y="312182"/>
                      <a:pt x="137065" y="305271"/>
                      <a:pt x="163162" y="298743"/>
                    </a:cubicBezTo>
                    <a:cubicBezTo>
                      <a:pt x="176210" y="295671"/>
                      <a:pt x="189642" y="293367"/>
                      <a:pt x="204226" y="290295"/>
                    </a:cubicBezTo>
                    <a:cubicBezTo>
                      <a:pt x="204226" y="286455"/>
                      <a:pt x="204226" y="282231"/>
                      <a:pt x="204226" y="278391"/>
                    </a:cubicBezTo>
                    <a:cubicBezTo>
                      <a:pt x="204609" y="253432"/>
                      <a:pt x="202690" y="227705"/>
                      <a:pt x="206528" y="203130"/>
                    </a:cubicBezTo>
                    <a:cubicBezTo>
                      <a:pt x="213052" y="160123"/>
                      <a:pt x="238382" y="130172"/>
                      <a:pt x="278294" y="112893"/>
                    </a:cubicBezTo>
                    <a:cubicBezTo>
                      <a:pt x="280213" y="112125"/>
                      <a:pt x="282516" y="110973"/>
                      <a:pt x="282899" y="110973"/>
                    </a:cubicBezTo>
                    <a:cubicBezTo>
                      <a:pt x="279445" y="98301"/>
                      <a:pt x="274073" y="86013"/>
                      <a:pt x="272921" y="73726"/>
                    </a:cubicBezTo>
                    <a:cubicBezTo>
                      <a:pt x="270235" y="39935"/>
                      <a:pt x="290959" y="11904"/>
                      <a:pt x="323580" y="3072"/>
                    </a:cubicBezTo>
                    <a:cubicBezTo>
                      <a:pt x="325498" y="2688"/>
                      <a:pt x="327034" y="1536"/>
                      <a:pt x="328952" y="1152"/>
                    </a:cubicBezTo>
                    <a:cubicBezTo>
                      <a:pt x="336628" y="1152"/>
                      <a:pt x="344303" y="1152"/>
                      <a:pt x="352363" y="1152"/>
                    </a:cubicBezTo>
                    <a:cubicBezTo>
                      <a:pt x="353898" y="1920"/>
                      <a:pt x="355817" y="2688"/>
                      <a:pt x="357736" y="3072"/>
                    </a:cubicBezTo>
                    <a:cubicBezTo>
                      <a:pt x="389973" y="11904"/>
                      <a:pt x="410696" y="39551"/>
                      <a:pt x="408394" y="72574"/>
                    </a:cubicBezTo>
                    <a:cubicBezTo>
                      <a:pt x="407626" y="85245"/>
                      <a:pt x="402253" y="97533"/>
                      <a:pt x="398800" y="110589"/>
                    </a:cubicBezTo>
                    <a:cubicBezTo>
                      <a:pt x="405707" y="114429"/>
                      <a:pt x="414151" y="119036"/>
                      <a:pt x="422977" y="122876"/>
                    </a:cubicBezTo>
                    <a:cubicBezTo>
                      <a:pt x="424896" y="123644"/>
                      <a:pt x="427966" y="124028"/>
                      <a:pt x="429885" y="122876"/>
                    </a:cubicBezTo>
                    <a:cubicBezTo>
                      <a:pt x="438328" y="118652"/>
                      <a:pt x="446771" y="114045"/>
                      <a:pt x="455982" y="109437"/>
                    </a:cubicBezTo>
                    <a:cubicBezTo>
                      <a:pt x="454447" y="106749"/>
                      <a:pt x="452912" y="104061"/>
                      <a:pt x="451760" y="101373"/>
                    </a:cubicBezTo>
                    <a:cubicBezTo>
                      <a:pt x="434107" y="67582"/>
                      <a:pt x="447155" y="25727"/>
                      <a:pt x="481311" y="9216"/>
                    </a:cubicBezTo>
                    <a:cubicBezTo>
                      <a:pt x="488219" y="5760"/>
                      <a:pt x="496278" y="3840"/>
                      <a:pt x="503954" y="1152"/>
                    </a:cubicBezTo>
                    <a:cubicBezTo>
                      <a:pt x="510094" y="0"/>
                      <a:pt x="515851" y="0"/>
                      <a:pt x="521608" y="0"/>
                    </a:cubicBezTo>
                    <a:close/>
                    <a:moveTo>
                      <a:pt x="751489" y="401268"/>
                    </a:moveTo>
                    <a:cubicBezTo>
                      <a:pt x="749954" y="401268"/>
                      <a:pt x="748802" y="401268"/>
                      <a:pt x="748035" y="401652"/>
                    </a:cubicBezTo>
                    <a:cubicBezTo>
                      <a:pt x="713111" y="417395"/>
                      <a:pt x="675501" y="424691"/>
                      <a:pt x="637891" y="430067"/>
                    </a:cubicBezTo>
                    <a:cubicBezTo>
                      <a:pt x="553461" y="442354"/>
                      <a:pt x="468647" y="446578"/>
                      <a:pt x="383065" y="443890"/>
                    </a:cubicBezTo>
                    <a:cubicBezTo>
                      <a:pt x="309764" y="441587"/>
                      <a:pt x="236846" y="436595"/>
                      <a:pt x="165080" y="420467"/>
                    </a:cubicBezTo>
                    <a:cubicBezTo>
                      <a:pt x="144357" y="415859"/>
                      <a:pt x="124016" y="408564"/>
                      <a:pt x="102909" y="402420"/>
                    </a:cubicBezTo>
                    <a:cubicBezTo>
                      <a:pt x="102909" y="404724"/>
                      <a:pt x="102525" y="407412"/>
                      <a:pt x="102525" y="410099"/>
                    </a:cubicBezTo>
                    <a:cubicBezTo>
                      <a:pt x="102525" y="483441"/>
                      <a:pt x="101758" y="556783"/>
                      <a:pt x="102909" y="629741"/>
                    </a:cubicBezTo>
                    <a:cubicBezTo>
                      <a:pt x="103293" y="655852"/>
                      <a:pt x="105979" y="682731"/>
                      <a:pt x="111736" y="708458"/>
                    </a:cubicBezTo>
                    <a:cubicBezTo>
                      <a:pt x="148962" y="878181"/>
                      <a:pt x="327417" y="989922"/>
                      <a:pt x="496662" y="949987"/>
                    </a:cubicBezTo>
                    <a:cubicBezTo>
                      <a:pt x="649405" y="913892"/>
                      <a:pt x="751489" y="786024"/>
                      <a:pt x="751873" y="628973"/>
                    </a:cubicBezTo>
                    <a:cubicBezTo>
                      <a:pt x="751873" y="556399"/>
                      <a:pt x="751873" y="483825"/>
                      <a:pt x="751873" y="411251"/>
                    </a:cubicBezTo>
                    <a:cubicBezTo>
                      <a:pt x="751873" y="407796"/>
                      <a:pt x="751489" y="404724"/>
                      <a:pt x="751489" y="401268"/>
                    </a:cubicBezTo>
                    <a:close/>
                    <a:moveTo>
                      <a:pt x="614097" y="342134"/>
                    </a:moveTo>
                    <a:cubicBezTo>
                      <a:pt x="614481" y="339830"/>
                      <a:pt x="614865" y="338294"/>
                      <a:pt x="614865" y="336758"/>
                    </a:cubicBezTo>
                    <a:cubicBezTo>
                      <a:pt x="614865" y="297591"/>
                      <a:pt x="615249" y="258808"/>
                      <a:pt x="614481" y="219641"/>
                    </a:cubicBezTo>
                    <a:cubicBezTo>
                      <a:pt x="613714" y="181242"/>
                      <a:pt x="585698" y="147068"/>
                      <a:pt x="548088" y="139772"/>
                    </a:cubicBezTo>
                    <a:cubicBezTo>
                      <a:pt x="532353" y="136700"/>
                      <a:pt x="516235" y="137468"/>
                      <a:pt x="500116" y="137468"/>
                    </a:cubicBezTo>
                    <a:cubicBezTo>
                      <a:pt x="446004" y="137468"/>
                      <a:pt x="409929" y="173563"/>
                      <a:pt x="409929" y="228089"/>
                    </a:cubicBezTo>
                    <a:cubicBezTo>
                      <a:pt x="409929" y="262648"/>
                      <a:pt x="409929" y="297207"/>
                      <a:pt x="409929" y="331382"/>
                    </a:cubicBezTo>
                    <a:cubicBezTo>
                      <a:pt x="409929" y="334838"/>
                      <a:pt x="410313" y="338294"/>
                      <a:pt x="410313" y="341750"/>
                    </a:cubicBezTo>
                    <a:cubicBezTo>
                      <a:pt x="478625" y="342134"/>
                      <a:pt x="546169" y="342134"/>
                      <a:pt x="614097" y="342134"/>
                    </a:cubicBezTo>
                    <a:close/>
                    <a:moveTo>
                      <a:pt x="376157" y="342134"/>
                    </a:moveTo>
                    <a:cubicBezTo>
                      <a:pt x="376157" y="337526"/>
                      <a:pt x="376157" y="334070"/>
                      <a:pt x="376157" y="330614"/>
                    </a:cubicBezTo>
                    <a:cubicBezTo>
                      <a:pt x="376157" y="299127"/>
                      <a:pt x="376924" y="268024"/>
                      <a:pt x="375773" y="236537"/>
                    </a:cubicBezTo>
                    <a:cubicBezTo>
                      <a:pt x="375005" y="205050"/>
                      <a:pt x="381146" y="176251"/>
                      <a:pt x="399567" y="150907"/>
                    </a:cubicBezTo>
                    <a:cubicBezTo>
                      <a:pt x="399951" y="150523"/>
                      <a:pt x="399567" y="149755"/>
                      <a:pt x="399567" y="147452"/>
                    </a:cubicBezTo>
                    <a:cubicBezTo>
                      <a:pt x="392275" y="144764"/>
                      <a:pt x="384600" y="140540"/>
                      <a:pt x="376541" y="139772"/>
                    </a:cubicBezTo>
                    <a:cubicBezTo>
                      <a:pt x="359271" y="138236"/>
                      <a:pt x="342001" y="137468"/>
                      <a:pt x="324347" y="137468"/>
                    </a:cubicBezTo>
                    <a:cubicBezTo>
                      <a:pt x="275608" y="137852"/>
                      <a:pt x="239149" y="174715"/>
                      <a:pt x="238765" y="223865"/>
                    </a:cubicBezTo>
                    <a:cubicBezTo>
                      <a:pt x="238382" y="260728"/>
                      <a:pt x="238765" y="297591"/>
                      <a:pt x="238765" y="334070"/>
                    </a:cubicBezTo>
                    <a:cubicBezTo>
                      <a:pt x="238765" y="336374"/>
                      <a:pt x="239149" y="339062"/>
                      <a:pt x="239533" y="341750"/>
                    </a:cubicBezTo>
                    <a:cubicBezTo>
                      <a:pt x="285202" y="342134"/>
                      <a:pt x="329720" y="342134"/>
                      <a:pt x="376157" y="342134"/>
                    </a:cubicBezTo>
                    <a:close/>
                    <a:moveTo>
                      <a:pt x="204993" y="325238"/>
                    </a:moveTo>
                    <a:cubicBezTo>
                      <a:pt x="198853" y="326390"/>
                      <a:pt x="195015" y="326774"/>
                      <a:pt x="190793" y="327926"/>
                    </a:cubicBezTo>
                    <a:cubicBezTo>
                      <a:pt x="166616" y="334838"/>
                      <a:pt x="142438" y="341750"/>
                      <a:pt x="118644" y="349429"/>
                    </a:cubicBezTo>
                    <a:cubicBezTo>
                      <a:pt x="112503" y="351349"/>
                      <a:pt x="107514" y="355957"/>
                      <a:pt x="99839" y="360949"/>
                    </a:cubicBezTo>
                    <a:cubicBezTo>
                      <a:pt x="108282" y="365941"/>
                      <a:pt x="113655" y="370165"/>
                      <a:pt x="119795" y="372085"/>
                    </a:cubicBezTo>
                    <a:cubicBezTo>
                      <a:pt x="142822" y="378996"/>
                      <a:pt x="165848" y="386676"/>
                      <a:pt x="189642" y="391284"/>
                    </a:cubicBezTo>
                    <a:cubicBezTo>
                      <a:pt x="249511" y="403572"/>
                      <a:pt x="310147" y="407796"/>
                      <a:pt x="371168" y="409715"/>
                    </a:cubicBezTo>
                    <a:cubicBezTo>
                      <a:pt x="465960" y="412787"/>
                      <a:pt x="559985" y="409715"/>
                      <a:pt x="653626" y="392820"/>
                    </a:cubicBezTo>
                    <a:cubicBezTo>
                      <a:pt x="680490" y="387828"/>
                      <a:pt x="706587" y="379380"/>
                      <a:pt x="732684" y="371317"/>
                    </a:cubicBezTo>
                    <a:cubicBezTo>
                      <a:pt x="739592" y="369397"/>
                      <a:pt x="745348" y="364021"/>
                      <a:pt x="752256" y="359797"/>
                    </a:cubicBezTo>
                    <a:cubicBezTo>
                      <a:pt x="738057" y="345590"/>
                      <a:pt x="677804" y="326006"/>
                      <a:pt x="649021" y="325622"/>
                    </a:cubicBezTo>
                    <a:cubicBezTo>
                      <a:pt x="649021" y="335990"/>
                      <a:pt x="649021" y="345973"/>
                      <a:pt x="649021" y="356341"/>
                    </a:cubicBezTo>
                    <a:cubicBezTo>
                      <a:pt x="648637" y="369781"/>
                      <a:pt x="642497" y="375925"/>
                      <a:pt x="629448" y="375925"/>
                    </a:cubicBezTo>
                    <a:cubicBezTo>
                      <a:pt x="494743" y="375925"/>
                      <a:pt x="360038" y="375925"/>
                      <a:pt x="224950" y="375925"/>
                    </a:cubicBezTo>
                    <a:cubicBezTo>
                      <a:pt x="211133" y="375925"/>
                      <a:pt x="204993" y="369781"/>
                      <a:pt x="204993" y="355573"/>
                    </a:cubicBezTo>
                    <a:cubicBezTo>
                      <a:pt x="204993" y="345973"/>
                      <a:pt x="204993" y="336374"/>
                      <a:pt x="204993" y="325238"/>
                    </a:cubicBezTo>
                    <a:close/>
                    <a:moveTo>
                      <a:pt x="341233" y="102909"/>
                    </a:moveTo>
                    <a:cubicBezTo>
                      <a:pt x="360422" y="102909"/>
                      <a:pt x="375773" y="87933"/>
                      <a:pt x="375773" y="68734"/>
                    </a:cubicBezTo>
                    <a:cubicBezTo>
                      <a:pt x="375773" y="50302"/>
                      <a:pt x="360422" y="34943"/>
                      <a:pt x="342001" y="34943"/>
                    </a:cubicBezTo>
                    <a:cubicBezTo>
                      <a:pt x="322812" y="34943"/>
                      <a:pt x="307461" y="49918"/>
                      <a:pt x="307461" y="69118"/>
                    </a:cubicBezTo>
                    <a:cubicBezTo>
                      <a:pt x="307461" y="87549"/>
                      <a:pt x="322812" y="102909"/>
                      <a:pt x="341233" y="102909"/>
                    </a:cubicBezTo>
                    <a:close/>
                    <a:moveTo>
                      <a:pt x="512013" y="102909"/>
                    </a:moveTo>
                    <a:cubicBezTo>
                      <a:pt x="531202" y="102909"/>
                      <a:pt x="546553" y="87549"/>
                      <a:pt x="546553" y="68734"/>
                    </a:cubicBezTo>
                    <a:cubicBezTo>
                      <a:pt x="546553" y="50302"/>
                      <a:pt x="531202" y="34943"/>
                      <a:pt x="512781" y="34943"/>
                    </a:cubicBezTo>
                    <a:cubicBezTo>
                      <a:pt x="493592" y="34559"/>
                      <a:pt x="478241" y="49918"/>
                      <a:pt x="478241" y="69118"/>
                    </a:cubicBezTo>
                    <a:cubicBezTo>
                      <a:pt x="478625" y="87933"/>
                      <a:pt x="493208" y="102909"/>
                      <a:pt x="512013" y="102909"/>
                    </a:cubicBezTo>
                    <a:close/>
                    <a:moveTo>
                      <a:pt x="786412" y="500721"/>
                    </a:moveTo>
                    <a:cubicBezTo>
                      <a:pt x="786412" y="544111"/>
                      <a:pt x="786412" y="585198"/>
                      <a:pt x="786412" y="627053"/>
                    </a:cubicBezTo>
                    <a:cubicBezTo>
                      <a:pt x="805217" y="618221"/>
                      <a:pt x="819033" y="594414"/>
                      <a:pt x="820184" y="571375"/>
                    </a:cubicBezTo>
                    <a:cubicBezTo>
                      <a:pt x="821336" y="542191"/>
                      <a:pt x="812893" y="518384"/>
                      <a:pt x="786412" y="500721"/>
                    </a:cubicBezTo>
                    <a:close/>
                    <a:moveTo>
                      <a:pt x="68753" y="499953"/>
                    </a:moveTo>
                    <a:cubicBezTo>
                      <a:pt x="41505" y="518384"/>
                      <a:pt x="32294" y="542575"/>
                      <a:pt x="34597" y="571759"/>
                    </a:cubicBezTo>
                    <a:cubicBezTo>
                      <a:pt x="36516" y="595566"/>
                      <a:pt x="46878" y="613997"/>
                      <a:pt x="68753" y="628205"/>
                    </a:cubicBezTo>
                    <a:cubicBezTo>
                      <a:pt x="68753" y="623981"/>
                      <a:pt x="68753" y="621293"/>
                      <a:pt x="68753" y="618989"/>
                    </a:cubicBezTo>
                    <a:cubicBezTo>
                      <a:pt x="68753" y="580206"/>
                      <a:pt x="68753" y="541424"/>
                      <a:pt x="68753" y="499953"/>
                    </a:cubicBezTo>
                    <a:close/>
                  </a:path>
                </a:pathLst>
              </a:custGeom>
              <a:grpFill/>
              <a:ln w="3834" cap="flat">
                <a:noFill/>
                <a:prstDash val="solid"/>
                <a:miter/>
              </a:ln>
            </p:spPr>
            <p:txBody>
              <a:bodyPr rtlCol="0" anchor="ctr"/>
              <a:lstStyle/>
              <a:p>
                <a:endParaRPr lang="en-US" sz="835"/>
              </a:p>
            </p:txBody>
          </p:sp>
          <p:sp>
            <p:nvSpPr>
              <p:cNvPr id="54" name="Freeform 53">
                <a:extLst>
                  <a:ext uri="{FF2B5EF4-FFF2-40B4-BE49-F238E27FC236}">
                    <a16:creationId xmlns:a16="http://schemas.microsoft.com/office/drawing/2014/main" id="{EF6A1AD2-D267-B207-EA61-F40E5486B6AC}"/>
                  </a:ext>
                </a:extLst>
              </p:cNvPr>
              <p:cNvSpPr/>
              <p:nvPr/>
            </p:nvSpPr>
            <p:spPr>
              <a:xfrm>
                <a:off x="2592262" y="4172728"/>
                <a:ext cx="170086" cy="102379"/>
              </a:xfrm>
              <a:custGeom>
                <a:avLst/>
                <a:gdLst>
                  <a:gd name="connsiteX0" fmla="*/ 77277 w 170086"/>
                  <a:gd name="connsiteY0" fmla="*/ 102363 h 102379"/>
                  <a:gd name="connsiteX1" fmla="*/ 36213 w 170086"/>
                  <a:gd name="connsiteY1" fmla="*/ 83548 h 102379"/>
                  <a:gd name="connsiteX2" fmla="*/ 906 w 170086"/>
                  <a:gd name="connsiteY2" fmla="*/ 23646 h 102379"/>
                  <a:gd name="connsiteX3" fmla="*/ 12035 w 170086"/>
                  <a:gd name="connsiteY3" fmla="*/ 990 h 102379"/>
                  <a:gd name="connsiteX4" fmla="*/ 33910 w 170086"/>
                  <a:gd name="connsiteY4" fmla="*/ 13662 h 102379"/>
                  <a:gd name="connsiteX5" fmla="*/ 53867 w 170086"/>
                  <a:gd name="connsiteY5" fmla="*/ 51677 h 102379"/>
                  <a:gd name="connsiteX6" fmla="*/ 115654 w 170086"/>
                  <a:gd name="connsiteY6" fmla="*/ 52445 h 102379"/>
                  <a:gd name="connsiteX7" fmla="*/ 135611 w 170086"/>
                  <a:gd name="connsiteY7" fmla="*/ 15582 h 102379"/>
                  <a:gd name="connsiteX8" fmla="*/ 159021 w 170086"/>
                  <a:gd name="connsiteY8" fmla="*/ 990 h 102379"/>
                  <a:gd name="connsiteX9" fmla="*/ 168615 w 170086"/>
                  <a:gd name="connsiteY9" fmla="*/ 25950 h 102379"/>
                  <a:gd name="connsiteX10" fmla="*/ 134076 w 170086"/>
                  <a:gd name="connsiteY10" fmla="*/ 83164 h 102379"/>
                  <a:gd name="connsiteX11" fmla="*/ 77277 w 170086"/>
                  <a:gd name="connsiteY11" fmla="*/ 102363 h 102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086" h="102379">
                    <a:moveTo>
                      <a:pt x="77277" y="102363"/>
                    </a:moveTo>
                    <a:cubicBezTo>
                      <a:pt x="65380" y="102363"/>
                      <a:pt x="49261" y="95836"/>
                      <a:pt x="36213" y="83548"/>
                    </a:cubicBezTo>
                    <a:cubicBezTo>
                      <a:pt x="18176" y="67036"/>
                      <a:pt x="7430" y="46301"/>
                      <a:pt x="906" y="23646"/>
                    </a:cubicBezTo>
                    <a:cubicBezTo>
                      <a:pt x="-2164" y="12894"/>
                      <a:pt x="2825" y="3678"/>
                      <a:pt x="12035" y="990"/>
                    </a:cubicBezTo>
                    <a:cubicBezTo>
                      <a:pt x="21629" y="-1698"/>
                      <a:pt x="28921" y="3294"/>
                      <a:pt x="33910" y="13662"/>
                    </a:cubicBezTo>
                    <a:cubicBezTo>
                      <a:pt x="39667" y="26718"/>
                      <a:pt x="45424" y="40541"/>
                      <a:pt x="53867" y="51677"/>
                    </a:cubicBezTo>
                    <a:cubicBezTo>
                      <a:pt x="71136" y="74332"/>
                      <a:pt x="98001" y="74332"/>
                      <a:pt x="115654" y="52445"/>
                    </a:cubicBezTo>
                    <a:cubicBezTo>
                      <a:pt x="124481" y="41693"/>
                      <a:pt x="130238" y="28254"/>
                      <a:pt x="135611" y="15582"/>
                    </a:cubicBezTo>
                    <a:cubicBezTo>
                      <a:pt x="140984" y="3294"/>
                      <a:pt x="148659" y="-2465"/>
                      <a:pt x="159021" y="990"/>
                    </a:cubicBezTo>
                    <a:cubicBezTo>
                      <a:pt x="168615" y="4062"/>
                      <a:pt x="172453" y="14046"/>
                      <a:pt x="168615" y="25950"/>
                    </a:cubicBezTo>
                    <a:cubicBezTo>
                      <a:pt x="161324" y="47837"/>
                      <a:pt x="151346" y="67420"/>
                      <a:pt x="134076" y="83164"/>
                    </a:cubicBezTo>
                    <a:cubicBezTo>
                      <a:pt x="119492" y="96219"/>
                      <a:pt x="102606" y="102747"/>
                      <a:pt x="77277" y="102363"/>
                    </a:cubicBezTo>
                    <a:close/>
                  </a:path>
                </a:pathLst>
              </a:custGeom>
              <a:grpFill/>
              <a:ln w="3834" cap="flat">
                <a:noFill/>
                <a:prstDash val="solid"/>
                <a:miter/>
              </a:ln>
            </p:spPr>
            <p:txBody>
              <a:bodyPr rtlCol="0" anchor="ctr"/>
              <a:lstStyle/>
              <a:p>
                <a:endParaRPr lang="en-US" sz="835"/>
              </a:p>
            </p:txBody>
          </p:sp>
          <p:sp>
            <p:nvSpPr>
              <p:cNvPr id="55" name="Freeform 54">
                <a:extLst>
                  <a:ext uri="{FF2B5EF4-FFF2-40B4-BE49-F238E27FC236}">
                    <a16:creationId xmlns:a16="http://schemas.microsoft.com/office/drawing/2014/main" id="{6E922F66-9475-D5BB-06BC-9D05D5457696}"/>
                  </a:ext>
                </a:extLst>
              </p:cNvPr>
              <p:cNvSpPr/>
              <p:nvPr/>
            </p:nvSpPr>
            <p:spPr>
              <a:xfrm>
                <a:off x="2779628" y="4206241"/>
                <a:ext cx="102434" cy="171023"/>
              </a:xfrm>
              <a:custGeom>
                <a:avLst/>
                <a:gdLst>
                  <a:gd name="connsiteX0" fmla="*/ 40734 w 102434"/>
                  <a:gd name="connsiteY0" fmla="*/ 130673 h 171023"/>
                  <a:gd name="connsiteX1" fmla="*/ 78728 w 102434"/>
                  <a:gd name="connsiteY1" fmla="*/ 121073 h 171023"/>
                  <a:gd name="connsiteX2" fmla="*/ 101754 w 102434"/>
                  <a:gd name="connsiteY2" fmla="*/ 132593 h 171023"/>
                  <a:gd name="connsiteX3" fmla="*/ 87554 w 102434"/>
                  <a:gd name="connsiteY3" fmla="*/ 154096 h 171023"/>
                  <a:gd name="connsiteX4" fmla="*/ 23080 w 102434"/>
                  <a:gd name="connsiteY4" fmla="*/ 170223 h 171023"/>
                  <a:gd name="connsiteX5" fmla="*/ 821 w 102434"/>
                  <a:gd name="connsiteY5" fmla="*/ 147568 h 171023"/>
                  <a:gd name="connsiteX6" fmla="*/ 33826 w 102434"/>
                  <a:gd name="connsiteY6" fmla="*/ 15476 h 171023"/>
                  <a:gd name="connsiteX7" fmla="*/ 54934 w 102434"/>
                  <a:gd name="connsiteY7" fmla="*/ 501 h 171023"/>
                  <a:gd name="connsiteX8" fmla="*/ 66831 w 102434"/>
                  <a:gd name="connsiteY8" fmla="*/ 24308 h 171023"/>
                  <a:gd name="connsiteX9" fmla="*/ 42269 w 102434"/>
                  <a:gd name="connsiteY9" fmla="*/ 123377 h 171023"/>
                  <a:gd name="connsiteX10" fmla="*/ 40734 w 102434"/>
                  <a:gd name="connsiteY10" fmla="*/ 130673 h 17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434" h="171023">
                    <a:moveTo>
                      <a:pt x="40734" y="130673"/>
                    </a:moveTo>
                    <a:cubicBezTo>
                      <a:pt x="54550" y="127217"/>
                      <a:pt x="66831" y="124145"/>
                      <a:pt x="78728" y="121073"/>
                    </a:cubicBezTo>
                    <a:cubicBezTo>
                      <a:pt x="90241" y="118385"/>
                      <a:pt x="98684" y="122609"/>
                      <a:pt x="101754" y="132593"/>
                    </a:cubicBezTo>
                    <a:cubicBezTo>
                      <a:pt x="104441" y="142192"/>
                      <a:pt x="99068" y="151024"/>
                      <a:pt x="87554" y="154096"/>
                    </a:cubicBezTo>
                    <a:cubicBezTo>
                      <a:pt x="66063" y="159856"/>
                      <a:pt x="44572" y="165232"/>
                      <a:pt x="23080" y="170223"/>
                    </a:cubicBezTo>
                    <a:cubicBezTo>
                      <a:pt x="6962" y="174063"/>
                      <a:pt x="-3016" y="163696"/>
                      <a:pt x="821" y="147568"/>
                    </a:cubicBezTo>
                    <a:cubicBezTo>
                      <a:pt x="11567" y="103409"/>
                      <a:pt x="22697" y="59635"/>
                      <a:pt x="33826" y="15476"/>
                    </a:cubicBezTo>
                    <a:cubicBezTo>
                      <a:pt x="36896" y="3957"/>
                      <a:pt x="45723" y="-1803"/>
                      <a:pt x="54934" y="501"/>
                    </a:cubicBezTo>
                    <a:cubicBezTo>
                      <a:pt x="65296" y="3188"/>
                      <a:pt x="69901" y="12020"/>
                      <a:pt x="66831" y="24308"/>
                    </a:cubicBezTo>
                    <a:cubicBezTo>
                      <a:pt x="58771" y="57331"/>
                      <a:pt x="50328" y="90354"/>
                      <a:pt x="42269" y="123377"/>
                    </a:cubicBezTo>
                    <a:cubicBezTo>
                      <a:pt x="41885" y="125297"/>
                      <a:pt x="41501" y="127217"/>
                      <a:pt x="40734" y="130673"/>
                    </a:cubicBezTo>
                    <a:close/>
                  </a:path>
                </a:pathLst>
              </a:custGeom>
              <a:grpFill/>
              <a:ln w="3834" cap="flat">
                <a:noFill/>
                <a:prstDash val="solid"/>
                <a:miter/>
              </a:ln>
            </p:spPr>
            <p:txBody>
              <a:bodyPr rtlCol="0" anchor="ctr"/>
              <a:lstStyle/>
              <a:p>
                <a:endParaRPr lang="en-US" sz="835"/>
              </a:p>
            </p:txBody>
          </p:sp>
          <p:sp>
            <p:nvSpPr>
              <p:cNvPr id="56" name="Freeform 55">
                <a:extLst>
                  <a:ext uri="{FF2B5EF4-FFF2-40B4-BE49-F238E27FC236}">
                    <a16:creationId xmlns:a16="http://schemas.microsoft.com/office/drawing/2014/main" id="{1428259E-BD15-4779-E0AE-13D50AB4E56A}"/>
                  </a:ext>
                </a:extLst>
              </p:cNvPr>
              <p:cNvSpPr/>
              <p:nvPr/>
            </p:nvSpPr>
            <p:spPr>
              <a:xfrm>
                <a:off x="2899237" y="4173246"/>
                <a:ext cx="169747" cy="101861"/>
              </a:xfrm>
              <a:custGeom>
                <a:avLst/>
                <a:gdLst>
                  <a:gd name="connsiteX0" fmla="*/ 80008 w 169747"/>
                  <a:gd name="connsiteY0" fmla="*/ 101846 h 101861"/>
                  <a:gd name="connsiteX1" fmla="*/ 30501 w 169747"/>
                  <a:gd name="connsiteY1" fmla="*/ 77271 h 101861"/>
                  <a:gd name="connsiteX2" fmla="*/ 951 w 169747"/>
                  <a:gd name="connsiteY2" fmla="*/ 23513 h 101861"/>
                  <a:gd name="connsiteX3" fmla="*/ 11313 w 169747"/>
                  <a:gd name="connsiteY3" fmla="*/ 857 h 101861"/>
                  <a:gd name="connsiteX4" fmla="*/ 33572 w 169747"/>
                  <a:gd name="connsiteY4" fmla="*/ 13913 h 101861"/>
                  <a:gd name="connsiteX5" fmla="*/ 54295 w 169747"/>
                  <a:gd name="connsiteY5" fmla="*/ 52696 h 101861"/>
                  <a:gd name="connsiteX6" fmla="*/ 115699 w 169747"/>
                  <a:gd name="connsiteY6" fmla="*/ 52696 h 101861"/>
                  <a:gd name="connsiteX7" fmla="*/ 135656 w 169747"/>
                  <a:gd name="connsiteY7" fmla="*/ 15833 h 101861"/>
                  <a:gd name="connsiteX8" fmla="*/ 158682 w 169747"/>
                  <a:gd name="connsiteY8" fmla="*/ 1241 h 101861"/>
                  <a:gd name="connsiteX9" fmla="*/ 168277 w 169747"/>
                  <a:gd name="connsiteY9" fmla="*/ 26201 h 101861"/>
                  <a:gd name="connsiteX10" fmla="*/ 134504 w 169747"/>
                  <a:gd name="connsiteY10" fmla="*/ 82647 h 101861"/>
                  <a:gd name="connsiteX11" fmla="*/ 80008 w 169747"/>
                  <a:gd name="connsiteY11" fmla="*/ 101846 h 101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747" h="101861">
                    <a:moveTo>
                      <a:pt x="80008" y="101846"/>
                    </a:moveTo>
                    <a:cubicBezTo>
                      <a:pt x="62738" y="101846"/>
                      <a:pt x="45085" y="92630"/>
                      <a:pt x="30501" y="77271"/>
                    </a:cubicBezTo>
                    <a:cubicBezTo>
                      <a:pt x="16302" y="61911"/>
                      <a:pt x="7091" y="43480"/>
                      <a:pt x="951" y="23513"/>
                    </a:cubicBezTo>
                    <a:cubicBezTo>
                      <a:pt x="-2119" y="12761"/>
                      <a:pt x="2486" y="3545"/>
                      <a:pt x="11313" y="857"/>
                    </a:cubicBezTo>
                    <a:cubicBezTo>
                      <a:pt x="21291" y="-2215"/>
                      <a:pt x="28966" y="3161"/>
                      <a:pt x="33572" y="13913"/>
                    </a:cubicBezTo>
                    <a:cubicBezTo>
                      <a:pt x="39712" y="27352"/>
                      <a:pt x="45469" y="41560"/>
                      <a:pt x="54295" y="52696"/>
                    </a:cubicBezTo>
                    <a:cubicBezTo>
                      <a:pt x="71565" y="74583"/>
                      <a:pt x="98046" y="74199"/>
                      <a:pt x="115699" y="52696"/>
                    </a:cubicBezTo>
                    <a:cubicBezTo>
                      <a:pt x="124526" y="41944"/>
                      <a:pt x="130283" y="28504"/>
                      <a:pt x="135656" y="15833"/>
                    </a:cubicBezTo>
                    <a:cubicBezTo>
                      <a:pt x="141029" y="3545"/>
                      <a:pt x="148320" y="-1831"/>
                      <a:pt x="158682" y="1241"/>
                    </a:cubicBezTo>
                    <a:cubicBezTo>
                      <a:pt x="168277" y="4313"/>
                      <a:pt x="172114" y="14297"/>
                      <a:pt x="168277" y="26201"/>
                    </a:cubicBezTo>
                    <a:cubicBezTo>
                      <a:pt x="161369" y="47704"/>
                      <a:pt x="151007" y="67287"/>
                      <a:pt x="134504" y="82647"/>
                    </a:cubicBezTo>
                    <a:cubicBezTo>
                      <a:pt x="120689" y="95318"/>
                      <a:pt x="103802" y="102230"/>
                      <a:pt x="80008" y="101846"/>
                    </a:cubicBezTo>
                    <a:close/>
                  </a:path>
                </a:pathLst>
              </a:custGeom>
              <a:grpFill/>
              <a:ln w="3834" cap="flat">
                <a:noFill/>
                <a:prstDash val="solid"/>
                <a:miter/>
              </a:ln>
            </p:spPr>
            <p:txBody>
              <a:bodyPr rtlCol="0" anchor="ctr"/>
              <a:lstStyle/>
              <a:p>
                <a:endParaRPr lang="en-US" sz="835"/>
              </a:p>
            </p:txBody>
          </p:sp>
        </p:grpSp>
      </p:grpSp>
      <p:grpSp>
        <p:nvGrpSpPr>
          <p:cNvPr id="59" name="Graphic 3">
            <a:extLst>
              <a:ext uri="{FF2B5EF4-FFF2-40B4-BE49-F238E27FC236}">
                <a16:creationId xmlns:a16="http://schemas.microsoft.com/office/drawing/2014/main" id="{CE31347C-FE37-7AE5-A2F6-9DC1E214BFFE}"/>
              </a:ext>
            </a:extLst>
          </p:cNvPr>
          <p:cNvGrpSpPr/>
          <p:nvPr/>
        </p:nvGrpSpPr>
        <p:grpSpPr>
          <a:xfrm>
            <a:off x="6316060" y="3551383"/>
            <a:ext cx="356291" cy="357002"/>
            <a:chOff x="2694219" y="430095"/>
            <a:chExt cx="1090872" cy="1093052"/>
          </a:xfrm>
          <a:solidFill>
            <a:srgbClr val="083F59"/>
          </a:solidFill>
        </p:grpSpPr>
        <p:sp>
          <p:nvSpPr>
            <p:cNvPr id="60" name="Freeform 59">
              <a:extLst>
                <a:ext uri="{FF2B5EF4-FFF2-40B4-BE49-F238E27FC236}">
                  <a16:creationId xmlns:a16="http://schemas.microsoft.com/office/drawing/2014/main" id="{87D96880-6EEB-B01C-B020-9C9F3767A881}"/>
                </a:ext>
              </a:extLst>
            </p:cNvPr>
            <p:cNvSpPr/>
            <p:nvPr/>
          </p:nvSpPr>
          <p:spPr>
            <a:xfrm>
              <a:off x="2904664" y="463008"/>
              <a:ext cx="674720" cy="674719"/>
            </a:xfrm>
            <a:custGeom>
              <a:avLst/>
              <a:gdLst>
                <a:gd name="connsiteX0" fmla="*/ 647292 w 674720"/>
                <a:gd name="connsiteY0" fmla="*/ 282505 h 674719"/>
                <a:gd name="connsiteX1" fmla="*/ 625351 w 674720"/>
                <a:gd name="connsiteY1" fmla="*/ 260562 h 674719"/>
                <a:gd name="connsiteX2" fmla="*/ 595179 w 674720"/>
                <a:gd name="connsiteY2" fmla="*/ 189251 h 674719"/>
                <a:gd name="connsiteX3" fmla="*/ 595179 w 674720"/>
                <a:gd name="connsiteY3" fmla="*/ 156338 h 674719"/>
                <a:gd name="connsiteX4" fmla="*/ 589695 w 674720"/>
                <a:gd name="connsiteY4" fmla="*/ 112453 h 674719"/>
                <a:gd name="connsiteX5" fmla="*/ 562267 w 674720"/>
                <a:gd name="connsiteY5" fmla="*/ 85026 h 674719"/>
                <a:gd name="connsiteX6" fmla="*/ 518382 w 674720"/>
                <a:gd name="connsiteY6" fmla="*/ 79540 h 674719"/>
                <a:gd name="connsiteX7" fmla="*/ 485468 w 674720"/>
                <a:gd name="connsiteY7" fmla="*/ 79540 h 674719"/>
                <a:gd name="connsiteX8" fmla="*/ 414157 w 674720"/>
                <a:gd name="connsiteY8" fmla="*/ 49370 h 674719"/>
                <a:gd name="connsiteX9" fmla="*/ 392215 w 674720"/>
                <a:gd name="connsiteY9" fmla="*/ 27428 h 674719"/>
                <a:gd name="connsiteX10" fmla="*/ 356560 w 674720"/>
                <a:gd name="connsiteY10" fmla="*/ 0 h 674719"/>
                <a:gd name="connsiteX11" fmla="*/ 318160 w 674720"/>
                <a:gd name="connsiteY11" fmla="*/ 0 h 674719"/>
                <a:gd name="connsiteX12" fmla="*/ 282505 w 674720"/>
                <a:gd name="connsiteY12" fmla="*/ 27428 h 674719"/>
                <a:gd name="connsiteX13" fmla="*/ 260563 w 674720"/>
                <a:gd name="connsiteY13" fmla="*/ 49370 h 674719"/>
                <a:gd name="connsiteX14" fmla="*/ 189250 w 674720"/>
                <a:gd name="connsiteY14" fmla="*/ 79540 h 674719"/>
                <a:gd name="connsiteX15" fmla="*/ 156336 w 674720"/>
                <a:gd name="connsiteY15" fmla="*/ 79540 h 674719"/>
                <a:gd name="connsiteX16" fmla="*/ 112453 w 674720"/>
                <a:gd name="connsiteY16" fmla="*/ 85026 h 674719"/>
                <a:gd name="connsiteX17" fmla="*/ 85025 w 674720"/>
                <a:gd name="connsiteY17" fmla="*/ 112453 h 674719"/>
                <a:gd name="connsiteX18" fmla="*/ 79539 w 674720"/>
                <a:gd name="connsiteY18" fmla="*/ 156338 h 674719"/>
                <a:gd name="connsiteX19" fmla="*/ 79539 w 674720"/>
                <a:gd name="connsiteY19" fmla="*/ 189251 h 674719"/>
                <a:gd name="connsiteX20" fmla="*/ 49369 w 674720"/>
                <a:gd name="connsiteY20" fmla="*/ 260562 h 674719"/>
                <a:gd name="connsiteX21" fmla="*/ 27428 w 674720"/>
                <a:gd name="connsiteY21" fmla="*/ 282505 h 674719"/>
                <a:gd name="connsiteX22" fmla="*/ 0 w 674720"/>
                <a:gd name="connsiteY22" fmla="*/ 318161 h 674719"/>
                <a:gd name="connsiteX23" fmla="*/ 0 w 674720"/>
                <a:gd name="connsiteY23" fmla="*/ 318161 h 674719"/>
                <a:gd name="connsiteX24" fmla="*/ 0 w 674720"/>
                <a:gd name="connsiteY24" fmla="*/ 356559 h 674719"/>
                <a:gd name="connsiteX25" fmla="*/ 27428 w 674720"/>
                <a:gd name="connsiteY25" fmla="*/ 392215 h 674719"/>
                <a:gd name="connsiteX26" fmla="*/ 49369 w 674720"/>
                <a:gd name="connsiteY26" fmla="*/ 414157 h 674719"/>
                <a:gd name="connsiteX27" fmla="*/ 79539 w 674720"/>
                <a:gd name="connsiteY27" fmla="*/ 485469 h 674719"/>
                <a:gd name="connsiteX28" fmla="*/ 79539 w 674720"/>
                <a:gd name="connsiteY28" fmla="*/ 518382 h 674719"/>
                <a:gd name="connsiteX29" fmla="*/ 85025 w 674720"/>
                <a:gd name="connsiteY29" fmla="*/ 562266 h 674719"/>
                <a:gd name="connsiteX30" fmla="*/ 112453 w 674720"/>
                <a:gd name="connsiteY30" fmla="*/ 589694 h 674719"/>
                <a:gd name="connsiteX31" fmla="*/ 156336 w 674720"/>
                <a:gd name="connsiteY31" fmla="*/ 595180 h 674719"/>
                <a:gd name="connsiteX32" fmla="*/ 189250 w 674720"/>
                <a:gd name="connsiteY32" fmla="*/ 595180 h 674719"/>
                <a:gd name="connsiteX33" fmla="*/ 260563 w 674720"/>
                <a:gd name="connsiteY33" fmla="*/ 625350 h 674719"/>
                <a:gd name="connsiteX34" fmla="*/ 282505 w 674720"/>
                <a:gd name="connsiteY34" fmla="*/ 647292 h 674719"/>
                <a:gd name="connsiteX35" fmla="*/ 318160 w 674720"/>
                <a:gd name="connsiteY35" fmla="*/ 674720 h 674719"/>
                <a:gd name="connsiteX36" fmla="*/ 356560 w 674720"/>
                <a:gd name="connsiteY36" fmla="*/ 674720 h 674719"/>
                <a:gd name="connsiteX37" fmla="*/ 392215 w 674720"/>
                <a:gd name="connsiteY37" fmla="*/ 647292 h 674719"/>
                <a:gd name="connsiteX38" fmla="*/ 414157 w 674720"/>
                <a:gd name="connsiteY38" fmla="*/ 625350 h 674719"/>
                <a:gd name="connsiteX39" fmla="*/ 485468 w 674720"/>
                <a:gd name="connsiteY39" fmla="*/ 595180 h 674719"/>
                <a:gd name="connsiteX40" fmla="*/ 518382 w 674720"/>
                <a:gd name="connsiteY40" fmla="*/ 595180 h 674719"/>
                <a:gd name="connsiteX41" fmla="*/ 562267 w 674720"/>
                <a:gd name="connsiteY41" fmla="*/ 589694 h 674719"/>
                <a:gd name="connsiteX42" fmla="*/ 589695 w 674720"/>
                <a:gd name="connsiteY42" fmla="*/ 562266 h 674719"/>
                <a:gd name="connsiteX43" fmla="*/ 595179 w 674720"/>
                <a:gd name="connsiteY43" fmla="*/ 518382 h 674719"/>
                <a:gd name="connsiteX44" fmla="*/ 595179 w 674720"/>
                <a:gd name="connsiteY44" fmla="*/ 485469 h 674719"/>
                <a:gd name="connsiteX45" fmla="*/ 625351 w 674720"/>
                <a:gd name="connsiteY45" fmla="*/ 414157 h 674719"/>
                <a:gd name="connsiteX46" fmla="*/ 647292 w 674720"/>
                <a:gd name="connsiteY46" fmla="*/ 392215 h 674719"/>
                <a:gd name="connsiteX47" fmla="*/ 674720 w 674720"/>
                <a:gd name="connsiteY47" fmla="*/ 359302 h 674719"/>
                <a:gd name="connsiteX48" fmla="*/ 674720 w 674720"/>
                <a:gd name="connsiteY48" fmla="*/ 318161 h 674719"/>
                <a:gd name="connsiteX49" fmla="*/ 647292 w 674720"/>
                <a:gd name="connsiteY49" fmla="*/ 282505 h 674719"/>
                <a:gd name="connsiteX50" fmla="*/ 342846 w 674720"/>
                <a:gd name="connsiteY50" fmla="*/ 554038 h 674719"/>
                <a:gd name="connsiteX51" fmla="*/ 112453 w 674720"/>
                <a:gd name="connsiteY51" fmla="*/ 323646 h 674719"/>
                <a:gd name="connsiteX52" fmla="*/ 342846 w 674720"/>
                <a:gd name="connsiteY52" fmla="*/ 93254 h 674719"/>
                <a:gd name="connsiteX53" fmla="*/ 573237 w 674720"/>
                <a:gd name="connsiteY53" fmla="*/ 323646 h 674719"/>
                <a:gd name="connsiteX54" fmla="*/ 342846 w 674720"/>
                <a:gd name="connsiteY54" fmla="*/ 554038 h 6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720" h="674719">
                  <a:moveTo>
                    <a:pt x="647292" y="282505"/>
                  </a:moveTo>
                  <a:cubicBezTo>
                    <a:pt x="636321" y="279762"/>
                    <a:pt x="628093" y="271534"/>
                    <a:pt x="625351" y="260562"/>
                  </a:cubicBezTo>
                  <a:cubicBezTo>
                    <a:pt x="619865" y="235878"/>
                    <a:pt x="608893" y="211193"/>
                    <a:pt x="595179" y="189251"/>
                  </a:cubicBezTo>
                  <a:cubicBezTo>
                    <a:pt x="589695" y="178280"/>
                    <a:pt x="589695" y="167309"/>
                    <a:pt x="595179" y="156338"/>
                  </a:cubicBezTo>
                  <a:cubicBezTo>
                    <a:pt x="603409" y="142624"/>
                    <a:pt x="600665" y="123424"/>
                    <a:pt x="589695" y="112453"/>
                  </a:cubicBezTo>
                  <a:lnTo>
                    <a:pt x="562267" y="85026"/>
                  </a:lnTo>
                  <a:cubicBezTo>
                    <a:pt x="551296" y="74055"/>
                    <a:pt x="532096" y="71312"/>
                    <a:pt x="518382" y="79540"/>
                  </a:cubicBezTo>
                  <a:cubicBezTo>
                    <a:pt x="507412" y="85026"/>
                    <a:pt x="496440" y="85026"/>
                    <a:pt x="485468" y="79540"/>
                  </a:cubicBezTo>
                  <a:cubicBezTo>
                    <a:pt x="463527" y="65826"/>
                    <a:pt x="438843" y="57598"/>
                    <a:pt x="414157" y="49370"/>
                  </a:cubicBezTo>
                  <a:cubicBezTo>
                    <a:pt x="403185" y="46627"/>
                    <a:pt x="394958" y="38399"/>
                    <a:pt x="392215" y="27428"/>
                  </a:cubicBezTo>
                  <a:cubicBezTo>
                    <a:pt x="389472" y="10971"/>
                    <a:pt x="373016" y="0"/>
                    <a:pt x="356560" y="0"/>
                  </a:cubicBezTo>
                  <a:lnTo>
                    <a:pt x="318160" y="0"/>
                  </a:lnTo>
                  <a:cubicBezTo>
                    <a:pt x="301704" y="0"/>
                    <a:pt x="285247" y="10971"/>
                    <a:pt x="282505" y="27428"/>
                  </a:cubicBezTo>
                  <a:cubicBezTo>
                    <a:pt x="279761" y="38399"/>
                    <a:pt x="271533" y="46627"/>
                    <a:pt x="260563" y="49370"/>
                  </a:cubicBezTo>
                  <a:cubicBezTo>
                    <a:pt x="235877" y="54855"/>
                    <a:pt x="211192" y="65826"/>
                    <a:pt x="189250" y="79540"/>
                  </a:cubicBezTo>
                  <a:cubicBezTo>
                    <a:pt x="178280" y="85026"/>
                    <a:pt x="167308" y="85026"/>
                    <a:pt x="156336" y="79540"/>
                  </a:cubicBezTo>
                  <a:cubicBezTo>
                    <a:pt x="142623" y="71312"/>
                    <a:pt x="123425" y="74055"/>
                    <a:pt x="112453" y="85026"/>
                  </a:cubicBezTo>
                  <a:lnTo>
                    <a:pt x="85025" y="112453"/>
                  </a:lnTo>
                  <a:cubicBezTo>
                    <a:pt x="74053" y="123424"/>
                    <a:pt x="71311" y="142624"/>
                    <a:pt x="79539" y="156338"/>
                  </a:cubicBezTo>
                  <a:cubicBezTo>
                    <a:pt x="85025" y="167309"/>
                    <a:pt x="85025" y="178280"/>
                    <a:pt x="79539" y="189251"/>
                  </a:cubicBezTo>
                  <a:cubicBezTo>
                    <a:pt x="65825" y="211193"/>
                    <a:pt x="57597" y="235878"/>
                    <a:pt x="49369" y="260562"/>
                  </a:cubicBezTo>
                  <a:cubicBezTo>
                    <a:pt x="46626" y="271534"/>
                    <a:pt x="38398" y="279762"/>
                    <a:pt x="27428" y="282505"/>
                  </a:cubicBezTo>
                  <a:cubicBezTo>
                    <a:pt x="10970" y="285247"/>
                    <a:pt x="0" y="301704"/>
                    <a:pt x="0" y="318161"/>
                  </a:cubicBezTo>
                  <a:lnTo>
                    <a:pt x="0" y="318161"/>
                  </a:lnTo>
                  <a:lnTo>
                    <a:pt x="0" y="356559"/>
                  </a:lnTo>
                  <a:cubicBezTo>
                    <a:pt x="0" y="373016"/>
                    <a:pt x="10970" y="389472"/>
                    <a:pt x="27428" y="392215"/>
                  </a:cubicBezTo>
                  <a:cubicBezTo>
                    <a:pt x="38398" y="394958"/>
                    <a:pt x="46626" y="403186"/>
                    <a:pt x="49369" y="414157"/>
                  </a:cubicBezTo>
                  <a:cubicBezTo>
                    <a:pt x="54855" y="438842"/>
                    <a:pt x="65825" y="463527"/>
                    <a:pt x="79539" y="485469"/>
                  </a:cubicBezTo>
                  <a:cubicBezTo>
                    <a:pt x="85025" y="496440"/>
                    <a:pt x="85025" y="507411"/>
                    <a:pt x="79539" y="518382"/>
                  </a:cubicBezTo>
                  <a:cubicBezTo>
                    <a:pt x="71311" y="532096"/>
                    <a:pt x="74053" y="551295"/>
                    <a:pt x="85025" y="562266"/>
                  </a:cubicBezTo>
                  <a:lnTo>
                    <a:pt x="112453" y="589694"/>
                  </a:lnTo>
                  <a:cubicBezTo>
                    <a:pt x="123425" y="600665"/>
                    <a:pt x="142623" y="603408"/>
                    <a:pt x="156336" y="595180"/>
                  </a:cubicBezTo>
                  <a:cubicBezTo>
                    <a:pt x="167308" y="589694"/>
                    <a:pt x="178280" y="589694"/>
                    <a:pt x="189250" y="595180"/>
                  </a:cubicBezTo>
                  <a:cubicBezTo>
                    <a:pt x="211192" y="608893"/>
                    <a:pt x="235877" y="617122"/>
                    <a:pt x="260563" y="625350"/>
                  </a:cubicBezTo>
                  <a:cubicBezTo>
                    <a:pt x="271533" y="628093"/>
                    <a:pt x="279761" y="636321"/>
                    <a:pt x="282505" y="647292"/>
                  </a:cubicBezTo>
                  <a:cubicBezTo>
                    <a:pt x="285247" y="663749"/>
                    <a:pt x="301704" y="674720"/>
                    <a:pt x="318160" y="674720"/>
                  </a:cubicBezTo>
                  <a:lnTo>
                    <a:pt x="356560" y="674720"/>
                  </a:lnTo>
                  <a:cubicBezTo>
                    <a:pt x="373016" y="674720"/>
                    <a:pt x="389472" y="663749"/>
                    <a:pt x="392215" y="647292"/>
                  </a:cubicBezTo>
                  <a:cubicBezTo>
                    <a:pt x="394958" y="636321"/>
                    <a:pt x="403185" y="628093"/>
                    <a:pt x="414157" y="625350"/>
                  </a:cubicBezTo>
                  <a:cubicBezTo>
                    <a:pt x="438843" y="619864"/>
                    <a:pt x="463527" y="608893"/>
                    <a:pt x="485468" y="595180"/>
                  </a:cubicBezTo>
                  <a:cubicBezTo>
                    <a:pt x="496440" y="589694"/>
                    <a:pt x="507412" y="589694"/>
                    <a:pt x="518382" y="595180"/>
                  </a:cubicBezTo>
                  <a:cubicBezTo>
                    <a:pt x="532096" y="603408"/>
                    <a:pt x="551296" y="600665"/>
                    <a:pt x="562267" y="589694"/>
                  </a:cubicBezTo>
                  <a:lnTo>
                    <a:pt x="589695" y="562266"/>
                  </a:lnTo>
                  <a:cubicBezTo>
                    <a:pt x="600665" y="551295"/>
                    <a:pt x="603409" y="532096"/>
                    <a:pt x="595179" y="518382"/>
                  </a:cubicBezTo>
                  <a:cubicBezTo>
                    <a:pt x="589695" y="507411"/>
                    <a:pt x="589695" y="496440"/>
                    <a:pt x="595179" y="485469"/>
                  </a:cubicBezTo>
                  <a:cubicBezTo>
                    <a:pt x="608893" y="463527"/>
                    <a:pt x="617123" y="438842"/>
                    <a:pt x="625351" y="414157"/>
                  </a:cubicBezTo>
                  <a:cubicBezTo>
                    <a:pt x="628093" y="403186"/>
                    <a:pt x="636321" y="394958"/>
                    <a:pt x="647292" y="392215"/>
                  </a:cubicBezTo>
                  <a:cubicBezTo>
                    <a:pt x="663748" y="389472"/>
                    <a:pt x="674720" y="375759"/>
                    <a:pt x="674720" y="359302"/>
                  </a:cubicBezTo>
                  <a:lnTo>
                    <a:pt x="674720" y="318161"/>
                  </a:lnTo>
                  <a:cubicBezTo>
                    <a:pt x="674720" y="301704"/>
                    <a:pt x="663748" y="287990"/>
                    <a:pt x="647292" y="282505"/>
                  </a:cubicBezTo>
                  <a:close/>
                  <a:moveTo>
                    <a:pt x="342846" y="554038"/>
                  </a:moveTo>
                  <a:cubicBezTo>
                    <a:pt x="216678" y="554038"/>
                    <a:pt x="112453" y="452556"/>
                    <a:pt x="112453" y="323646"/>
                  </a:cubicBezTo>
                  <a:cubicBezTo>
                    <a:pt x="112453" y="194736"/>
                    <a:pt x="213936" y="93254"/>
                    <a:pt x="342846" y="93254"/>
                  </a:cubicBezTo>
                  <a:cubicBezTo>
                    <a:pt x="471755" y="93254"/>
                    <a:pt x="573237" y="194736"/>
                    <a:pt x="573237" y="323646"/>
                  </a:cubicBezTo>
                  <a:cubicBezTo>
                    <a:pt x="573237" y="452556"/>
                    <a:pt x="469013" y="554038"/>
                    <a:pt x="342846" y="554038"/>
                  </a:cubicBezTo>
                  <a:close/>
                </a:path>
              </a:pathLst>
            </a:custGeom>
            <a:solidFill>
              <a:srgbClr val="DF4625"/>
            </a:solidFill>
            <a:ln w="27426" cap="flat">
              <a:noFill/>
              <a:prstDash val="solid"/>
              <a:miter/>
            </a:ln>
          </p:spPr>
          <p:txBody>
            <a:bodyPr rtlCol="0" anchor="ctr"/>
            <a:lstStyle/>
            <a:p>
              <a:endParaRPr lang="en-US" sz="1396"/>
            </a:p>
          </p:txBody>
        </p:sp>
        <p:grpSp>
          <p:nvGrpSpPr>
            <p:cNvPr id="61" name="Graphic 3">
              <a:extLst>
                <a:ext uri="{FF2B5EF4-FFF2-40B4-BE49-F238E27FC236}">
                  <a16:creationId xmlns:a16="http://schemas.microsoft.com/office/drawing/2014/main" id="{1B935DE2-3442-D9C0-9DCA-635DCAD6DC55}"/>
                </a:ext>
              </a:extLst>
            </p:cNvPr>
            <p:cNvGrpSpPr/>
            <p:nvPr/>
          </p:nvGrpSpPr>
          <p:grpSpPr>
            <a:xfrm>
              <a:off x="2694219" y="430095"/>
              <a:ext cx="1090872" cy="1093052"/>
              <a:chOff x="2694219" y="430095"/>
              <a:chExt cx="1090872" cy="1093052"/>
            </a:xfrm>
            <a:grpFill/>
          </p:grpSpPr>
          <p:sp>
            <p:nvSpPr>
              <p:cNvPr id="62" name="Freeform 61">
                <a:extLst>
                  <a:ext uri="{FF2B5EF4-FFF2-40B4-BE49-F238E27FC236}">
                    <a16:creationId xmlns:a16="http://schemas.microsoft.com/office/drawing/2014/main" id="{62D36546-93EE-0D5D-D159-FC2252033121}"/>
                  </a:ext>
                </a:extLst>
              </p:cNvPr>
              <p:cNvSpPr/>
              <p:nvPr/>
            </p:nvSpPr>
            <p:spPr>
              <a:xfrm>
                <a:off x="2871751" y="430095"/>
                <a:ext cx="740547" cy="743288"/>
              </a:xfrm>
              <a:custGeom>
                <a:avLst/>
                <a:gdLst>
                  <a:gd name="connsiteX0" fmla="*/ 52112 w 740547"/>
                  <a:gd name="connsiteY0" fmla="*/ 458041 h 743288"/>
                  <a:gd name="connsiteX1" fmla="*/ 85025 w 740547"/>
                  <a:gd name="connsiteY1" fmla="*/ 534839 h 743288"/>
                  <a:gd name="connsiteX2" fmla="*/ 95997 w 740547"/>
                  <a:gd name="connsiteY2" fmla="*/ 619864 h 743288"/>
                  <a:gd name="connsiteX3" fmla="*/ 123425 w 740547"/>
                  <a:gd name="connsiteY3" fmla="*/ 647292 h 743288"/>
                  <a:gd name="connsiteX4" fmla="*/ 208450 w 740547"/>
                  <a:gd name="connsiteY4" fmla="*/ 658263 h 743288"/>
                  <a:gd name="connsiteX5" fmla="*/ 285247 w 740547"/>
                  <a:gd name="connsiteY5" fmla="*/ 691176 h 743288"/>
                  <a:gd name="connsiteX6" fmla="*/ 351074 w 740547"/>
                  <a:gd name="connsiteY6" fmla="*/ 743289 h 743288"/>
                  <a:gd name="connsiteX7" fmla="*/ 389473 w 740547"/>
                  <a:gd name="connsiteY7" fmla="*/ 743289 h 743288"/>
                  <a:gd name="connsiteX8" fmla="*/ 455299 w 740547"/>
                  <a:gd name="connsiteY8" fmla="*/ 691176 h 743288"/>
                  <a:gd name="connsiteX9" fmla="*/ 532096 w 740547"/>
                  <a:gd name="connsiteY9" fmla="*/ 658263 h 743288"/>
                  <a:gd name="connsiteX10" fmla="*/ 617123 w 740547"/>
                  <a:gd name="connsiteY10" fmla="*/ 647292 h 743288"/>
                  <a:gd name="connsiteX11" fmla="*/ 644550 w 740547"/>
                  <a:gd name="connsiteY11" fmla="*/ 619864 h 743288"/>
                  <a:gd name="connsiteX12" fmla="*/ 655520 w 740547"/>
                  <a:gd name="connsiteY12" fmla="*/ 534839 h 743288"/>
                  <a:gd name="connsiteX13" fmla="*/ 688434 w 740547"/>
                  <a:gd name="connsiteY13" fmla="*/ 458041 h 743288"/>
                  <a:gd name="connsiteX14" fmla="*/ 740547 w 740547"/>
                  <a:gd name="connsiteY14" fmla="*/ 392215 h 743288"/>
                  <a:gd name="connsiteX15" fmla="*/ 740547 w 740547"/>
                  <a:gd name="connsiteY15" fmla="*/ 351074 h 743288"/>
                  <a:gd name="connsiteX16" fmla="*/ 688434 w 740547"/>
                  <a:gd name="connsiteY16" fmla="*/ 285247 h 743288"/>
                  <a:gd name="connsiteX17" fmla="*/ 655520 w 740547"/>
                  <a:gd name="connsiteY17" fmla="*/ 208450 h 743288"/>
                  <a:gd name="connsiteX18" fmla="*/ 644550 w 740547"/>
                  <a:gd name="connsiteY18" fmla="*/ 123424 h 743288"/>
                  <a:gd name="connsiteX19" fmla="*/ 617123 w 740547"/>
                  <a:gd name="connsiteY19" fmla="*/ 95997 h 743288"/>
                  <a:gd name="connsiteX20" fmla="*/ 532096 w 740547"/>
                  <a:gd name="connsiteY20" fmla="*/ 85026 h 743288"/>
                  <a:gd name="connsiteX21" fmla="*/ 455299 w 740547"/>
                  <a:gd name="connsiteY21" fmla="*/ 52113 h 743288"/>
                  <a:gd name="connsiteX22" fmla="*/ 389473 w 740547"/>
                  <a:gd name="connsiteY22" fmla="*/ 0 h 743288"/>
                  <a:gd name="connsiteX23" fmla="*/ 351074 w 740547"/>
                  <a:gd name="connsiteY23" fmla="*/ 0 h 743288"/>
                  <a:gd name="connsiteX24" fmla="*/ 285247 w 740547"/>
                  <a:gd name="connsiteY24" fmla="*/ 52113 h 743288"/>
                  <a:gd name="connsiteX25" fmla="*/ 208450 w 740547"/>
                  <a:gd name="connsiteY25" fmla="*/ 85026 h 743288"/>
                  <a:gd name="connsiteX26" fmla="*/ 123425 w 740547"/>
                  <a:gd name="connsiteY26" fmla="*/ 95997 h 743288"/>
                  <a:gd name="connsiteX27" fmla="*/ 95997 w 740547"/>
                  <a:gd name="connsiteY27" fmla="*/ 123424 h 743288"/>
                  <a:gd name="connsiteX28" fmla="*/ 85025 w 740547"/>
                  <a:gd name="connsiteY28" fmla="*/ 208450 h 743288"/>
                  <a:gd name="connsiteX29" fmla="*/ 52112 w 740547"/>
                  <a:gd name="connsiteY29" fmla="*/ 285247 h 743288"/>
                  <a:gd name="connsiteX30" fmla="*/ 0 w 740547"/>
                  <a:gd name="connsiteY30" fmla="*/ 351074 h 743288"/>
                  <a:gd name="connsiteX31" fmla="*/ 0 w 740547"/>
                  <a:gd name="connsiteY31" fmla="*/ 389472 h 743288"/>
                  <a:gd name="connsiteX32" fmla="*/ 52112 w 740547"/>
                  <a:gd name="connsiteY32" fmla="*/ 458041 h 743288"/>
                  <a:gd name="connsiteX33" fmla="*/ 52112 w 740547"/>
                  <a:gd name="connsiteY33" fmla="*/ 458041 h 743288"/>
                  <a:gd name="connsiteX34" fmla="*/ 30170 w 740547"/>
                  <a:gd name="connsiteY34" fmla="*/ 351074 h 743288"/>
                  <a:gd name="connsiteX35" fmla="*/ 57597 w 740547"/>
                  <a:gd name="connsiteY35" fmla="*/ 315418 h 743288"/>
                  <a:gd name="connsiteX36" fmla="*/ 79539 w 740547"/>
                  <a:gd name="connsiteY36" fmla="*/ 293475 h 743288"/>
                  <a:gd name="connsiteX37" fmla="*/ 109711 w 740547"/>
                  <a:gd name="connsiteY37" fmla="*/ 222164 h 743288"/>
                  <a:gd name="connsiteX38" fmla="*/ 109711 w 740547"/>
                  <a:gd name="connsiteY38" fmla="*/ 189251 h 743288"/>
                  <a:gd name="connsiteX39" fmla="*/ 115197 w 740547"/>
                  <a:gd name="connsiteY39" fmla="*/ 145366 h 743288"/>
                  <a:gd name="connsiteX40" fmla="*/ 142624 w 740547"/>
                  <a:gd name="connsiteY40" fmla="*/ 117939 h 743288"/>
                  <a:gd name="connsiteX41" fmla="*/ 186508 w 740547"/>
                  <a:gd name="connsiteY41" fmla="*/ 112453 h 743288"/>
                  <a:gd name="connsiteX42" fmla="*/ 219421 w 740547"/>
                  <a:gd name="connsiteY42" fmla="*/ 112453 h 743288"/>
                  <a:gd name="connsiteX43" fmla="*/ 290733 w 740547"/>
                  <a:gd name="connsiteY43" fmla="*/ 82283 h 743288"/>
                  <a:gd name="connsiteX44" fmla="*/ 312674 w 740547"/>
                  <a:gd name="connsiteY44" fmla="*/ 60341 h 743288"/>
                  <a:gd name="connsiteX45" fmla="*/ 348332 w 740547"/>
                  <a:gd name="connsiteY45" fmla="*/ 32913 h 743288"/>
                  <a:gd name="connsiteX46" fmla="*/ 386730 w 740547"/>
                  <a:gd name="connsiteY46" fmla="*/ 32913 h 743288"/>
                  <a:gd name="connsiteX47" fmla="*/ 422385 w 740547"/>
                  <a:gd name="connsiteY47" fmla="*/ 60341 h 743288"/>
                  <a:gd name="connsiteX48" fmla="*/ 444329 w 740547"/>
                  <a:gd name="connsiteY48" fmla="*/ 82283 h 743288"/>
                  <a:gd name="connsiteX49" fmla="*/ 515640 w 740547"/>
                  <a:gd name="connsiteY49" fmla="*/ 112453 h 743288"/>
                  <a:gd name="connsiteX50" fmla="*/ 548553 w 740547"/>
                  <a:gd name="connsiteY50" fmla="*/ 112453 h 743288"/>
                  <a:gd name="connsiteX51" fmla="*/ 592437 w 740547"/>
                  <a:gd name="connsiteY51" fmla="*/ 117939 h 743288"/>
                  <a:gd name="connsiteX52" fmla="*/ 619865 w 740547"/>
                  <a:gd name="connsiteY52" fmla="*/ 145366 h 743288"/>
                  <a:gd name="connsiteX53" fmla="*/ 625351 w 740547"/>
                  <a:gd name="connsiteY53" fmla="*/ 189251 h 743288"/>
                  <a:gd name="connsiteX54" fmla="*/ 625351 w 740547"/>
                  <a:gd name="connsiteY54" fmla="*/ 222164 h 743288"/>
                  <a:gd name="connsiteX55" fmla="*/ 655520 w 740547"/>
                  <a:gd name="connsiteY55" fmla="*/ 293475 h 743288"/>
                  <a:gd name="connsiteX56" fmla="*/ 677464 w 740547"/>
                  <a:gd name="connsiteY56" fmla="*/ 315418 h 743288"/>
                  <a:gd name="connsiteX57" fmla="*/ 704892 w 740547"/>
                  <a:gd name="connsiteY57" fmla="*/ 348331 h 743288"/>
                  <a:gd name="connsiteX58" fmla="*/ 704892 w 740547"/>
                  <a:gd name="connsiteY58" fmla="*/ 389472 h 743288"/>
                  <a:gd name="connsiteX59" fmla="*/ 677464 w 740547"/>
                  <a:gd name="connsiteY59" fmla="*/ 422385 h 743288"/>
                  <a:gd name="connsiteX60" fmla="*/ 655520 w 740547"/>
                  <a:gd name="connsiteY60" fmla="*/ 444327 h 743288"/>
                  <a:gd name="connsiteX61" fmla="*/ 625351 w 740547"/>
                  <a:gd name="connsiteY61" fmla="*/ 515639 h 743288"/>
                  <a:gd name="connsiteX62" fmla="*/ 625351 w 740547"/>
                  <a:gd name="connsiteY62" fmla="*/ 548552 h 743288"/>
                  <a:gd name="connsiteX63" fmla="*/ 619865 w 740547"/>
                  <a:gd name="connsiteY63" fmla="*/ 592437 h 743288"/>
                  <a:gd name="connsiteX64" fmla="*/ 592437 w 740547"/>
                  <a:gd name="connsiteY64" fmla="*/ 619864 h 743288"/>
                  <a:gd name="connsiteX65" fmla="*/ 548553 w 740547"/>
                  <a:gd name="connsiteY65" fmla="*/ 625350 h 743288"/>
                  <a:gd name="connsiteX66" fmla="*/ 515640 w 740547"/>
                  <a:gd name="connsiteY66" fmla="*/ 625350 h 743288"/>
                  <a:gd name="connsiteX67" fmla="*/ 444329 w 740547"/>
                  <a:gd name="connsiteY67" fmla="*/ 655520 h 743288"/>
                  <a:gd name="connsiteX68" fmla="*/ 422385 w 740547"/>
                  <a:gd name="connsiteY68" fmla="*/ 677462 h 743288"/>
                  <a:gd name="connsiteX69" fmla="*/ 386730 w 740547"/>
                  <a:gd name="connsiteY69" fmla="*/ 704890 h 743288"/>
                  <a:gd name="connsiteX70" fmla="*/ 348332 w 740547"/>
                  <a:gd name="connsiteY70" fmla="*/ 704890 h 743288"/>
                  <a:gd name="connsiteX71" fmla="*/ 312674 w 740547"/>
                  <a:gd name="connsiteY71" fmla="*/ 677462 h 743288"/>
                  <a:gd name="connsiteX72" fmla="*/ 290733 w 740547"/>
                  <a:gd name="connsiteY72" fmla="*/ 655520 h 743288"/>
                  <a:gd name="connsiteX73" fmla="*/ 219421 w 740547"/>
                  <a:gd name="connsiteY73" fmla="*/ 625350 h 743288"/>
                  <a:gd name="connsiteX74" fmla="*/ 186508 w 740547"/>
                  <a:gd name="connsiteY74" fmla="*/ 625350 h 743288"/>
                  <a:gd name="connsiteX75" fmla="*/ 142624 w 740547"/>
                  <a:gd name="connsiteY75" fmla="*/ 619864 h 743288"/>
                  <a:gd name="connsiteX76" fmla="*/ 115197 w 740547"/>
                  <a:gd name="connsiteY76" fmla="*/ 592437 h 743288"/>
                  <a:gd name="connsiteX77" fmla="*/ 109711 w 740547"/>
                  <a:gd name="connsiteY77" fmla="*/ 548552 h 743288"/>
                  <a:gd name="connsiteX78" fmla="*/ 109711 w 740547"/>
                  <a:gd name="connsiteY78" fmla="*/ 515639 h 743288"/>
                  <a:gd name="connsiteX79" fmla="*/ 79539 w 740547"/>
                  <a:gd name="connsiteY79" fmla="*/ 444327 h 743288"/>
                  <a:gd name="connsiteX80" fmla="*/ 57597 w 740547"/>
                  <a:gd name="connsiteY80" fmla="*/ 422385 h 743288"/>
                  <a:gd name="connsiteX81" fmla="*/ 30170 w 740547"/>
                  <a:gd name="connsiteY81" fmla="*/ 386729 h 743288"/>
                  <a:gd name="connsiteX82" fmla="*/ 30170 w 740547"/>
                  <a:gd name="connsiteY82" fmla="*/ 351074 h 743288"/>
                  <a:gd name="connsiteX83" fmla="*/ 30170 w 740547"/>
                  <a:gd name="connsiteY83" fmla="*/ 351074 h 74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40547" h="743288">
                    <a:moveTo>
                      <a:pt x="52112" y="458041"/>
                    </a:moveTo>
                    <a:cubicBezTo>
                      <a:pt x="60341" y="485469"/>
                      <a:pt x="71311" y="510154"/>
                      <a:pt x="85025" y="534839"/>
                    </a:cubicBezTo>
                    <a:cubicBezTo>
                      <a:pt x="68569" y="562266"/>
                      <a:pt x="74055" y="595179"/>
                      <a:pt x="95997" y="619864"/>
                    </a:cubicBezTo>
                    <a:lnTo>
                      <a:pt x="123425" y="647292"/>
                    </a:lnTo>
                    <a:cubicBezTo>
                      <a:pt x="145366" y="669234"/>
                      <a:pt x="181022" y="674719"/>
                      <a:pt x="208450" y="658263"/>
                    </a:cubicBezTo>
                    <a:cubicBezTo>
                      <a:pt x="233135" y="671977"/>
                      <a:pt x="257819" y="682948"/>
                      <a:pt x="285247" y="691176"/>
                    </a:cubicBezTo>
                    <a:cubicBezTo>
                      <a:pt x="293476" y="721347"/>
                      <a:pt x="320904" y="743289"/>
                      <a:pt x="351074" y="743289"/>
                    </a:cubicBezTo>
                    <a:lnTo>
                      <a:pt x="389473" y="743289"/>
                    </a:lnTo>
                    <a:cubicBezTo>
                      <a:pt x="422385" y="743289"/>
                      <a:pt x="449813" y="721347"/>
                      <a:pt x="455299" y="691176"/>
                    </a:cubicBezTo>
                    <a:cubicBezTo>
                      <a:pt x="482726" y="682948"/>
                      <a:pt x="507412" y="671977"/>
                      <a:pt x="532096" y="658263"/>
                    </a:cubicBezTo>
                    <a:cubicBezTo>
                      <a:pt x="559524" y="674719"/>
                      <a:pt x="592437" y="669234"/>
                      <a:pt x="617123" y="647292"/>
                    </a:cubicBezTo>
                    <a:lnTo>
                      <a:pt x="644550" y="619864"/>
                    </a:lnTo>
                    <a:cubicBezTo>
                      <a:pt x="666492" y="597922"/>
                      <a:pt x="671978" y="562266"/>
                      <a:pt x="655520" y="534839"/>
                    </a:cubicBezTo>
                    <a:cubicBezTo>
                      <a:pt x="669234" y="510154"/>
                      <a:pt x="680206" y="485469"/>
                      <a:pt x="688434" y="458041"/>
                    </a:cubicBezTo>
                    <a:cubicBezTo>
                      <a:pt x="718605" y="449813"/>
                      <a:pt x="740547" y="425128"/>
                      <a:pt x="740547" y="392215"/>
                    </a:cubicBezTo>
                    <a:lnTo>
                      <a:pt x="740547" y="351074"/>
                    </a:lnTo>
                    <a:cubicBezTo>
                      <a:pt x="740547" y="320903"/>
                      <a:pt x="718605" y="293475"/>
                      <a:pt x="688434" y="285247"/>
                    </a:cubicBezTo>
                    <a:cubicBezTo>
                      <a:pt x="680206" y="257820"/>
                      <a:pt x="669234" y="233135"/>
                      <a:pt x="655520" y="208450"/>
                    </a:cubicBezTo>
                    <a:cubicBezTo>
                      <a:pt x="671978" y="181022"/>
                      <a:pt x="666492" y="148109"/>
                      <a:pt x="644550" y="123424"/>
                    </a:cubicBezTo>
                    <a:lnTo>
                      <a:pt x="617123" y="95997"/>
                    </a:lnTo>
                    <a:cubicBezTo>
                      <a:pt x="595181" y="74054"/>
                      <a:pt x="559524" y="68569"/>
                      <a:pt x="532096" y="85026"/>
                    </a:cubicBezTo>
                    <a:cubicBezTo>
                      <a:pt x="507412" y="71312"/>
                      <a:pt x="482726" y="60341"/>
                      <a:pt x="455299" y="52113"/>
                    </a:cubicBezTo>
                    <a:cubicBezTo>
                      <a:pt x="447071" y="21942"/>
                      <a:pt x="419643" y="0"/>
                      <a:pt x="389473" y="0"/>
                    </a:cubicBezTo>
                    <a:lnTo>
                      <a:pt x="351074" y="0"/>
                    </a:lnTo>
                    <a:cubicBezTo>
                      <a:pt x="318160" y="0"/>
                      <a:pt x="290733" y="21942"/>
                      <a:pt x="285247" y="52113"/>
                    </a:cubicBezTo>
                    <a:cubicBezTo>
                      <a:pt x="257819" y="60341"/>
                      <a:pt x="233135" y="71312"/>
                      <a:pt x="208450" y="85026"/>
                    </a:cubicBezTo>
                    <a:cubicBezTo>
                      <a:pt x="181022" y="68569"/>
                      <a:pt x="148108" y="74054"/>
                      <a:pt x="123425" y="95997"/>
                    </a:cubicBezTo>
                    <a:lnTo>
                      <a:pt x="95997" y="123424"/>
                    </a:lnTo>
                    <a:cubicBezTo>
                      <a:pt x="74055" y="145366"/>
                      <a:pt x="68569" y="181022"/>
                      <a:pt x="85025" y="208450"/>
                    </a:cubicBezTo>
                    <a:cubicBezTo>
                      <a:pt x="71311" y="233135"/>
                      <a:pt x="60341" y="257820"/>
                      <a:pt x="52112" y="285247"/>
                    </a:cubicBezTo>
                    <a:cubicBezTo>
                      <a:pt x="21942" y="293475"/>
                      <a:pt x="0" y="320903"/>
                      <a:pt x="0" y="351074"/>
                    </a:cubicBezTo>
                    <a:lnTo>
                      <a:pt x="0" y="389472"/>
                    </a:lnTo>
                    <a:cubicBezTo>
                      <a:pt x="0" y="422385"/>
                      <a:pt x="21942" y="449813"/>
                      <a:pt x="52112" y="458041"/>
                    </a:cubicBezTo>
                    <a:lnTo>
                      <a:pt x="52112" y="458041"/>
                    </a:lnTo>
                    <a:close/>
                    <a:moveTo>
                      <a:pt x="30170" y="351074"/>
                    </a:moveTo>
                    <a:cubicBezTo>
                      <a:pt x="30170" y="334617"/>
                      <a:pt x="41142" y="318160"/>
                      <a:pt x="57597" y="315418"/>
                    </a:cubicBezTo>
                    <a:cubicBezTo>
                      <a:pt x="68569" y="312675"/>
                      <a:pt x="76797" y="304447"/>
                      <a:pt x="79539" y="293475"/>
                    </a:cubicBezTo>
                    <a:cubicBezTo>
                      <a:pt x="85025" y="268791"/>
                      <a:pt x="95997" y="244106"/>
                      <a:pt x="109711" y="222164"/>
                    </a:cubicBezTo>
                    <a:cubicBezTo>
                      <a:pt x="115197" y="211193"/>
                      <a:pt x="115197" y="200222"/>
                      <a:pt x="109711" y="189251"/>
                    </a:cubicBezTo>
                    <a:cubicBezTo>
                      <a:pt x="101483" y="175537"/>
                      <a:pt x="104225" y="156337"/>
                      <a:pt x="115197" y="145366"/>
                    </a:cubicBezTo>
                    <a:lnTo>
                      <a:pt x="142624" y="117939"/>
                    </a:lnTo>
                    <a:cubicBezTo>
                      <a:pt x="153594" y="106968"/>
                      <a:pt x="172794" y="104225"/>
                      <a:pt x="186508" y="112453"/>
                    </a:cubicBezTo>
                    <a:cubicBezTo>
                      <a:pt x="197480" y="117939"/>
                      <a:pt x="208450" y="117939"/>
                      <a:pt x="219421" y="112453"/>
                    </a:cubicBezTo>
                    <a:cubicBezTo>
                      <a:pt x="241363" y="98739"/>
                      <a:pt x="266049" y="90511"/>
                      <a:pt x="290733" y="82283"/>
                    </a:cubicBezTo>
                    <a:cubicBezTo>
                      <a:pt x="301704" y="79540"/>
                      <a:pt x="309932" y="71312"/>
                      <a:pt x="312674" y="60341"/>
                    </a:cubicBezTo>
                    <a:cubicBezTo>
                      <a:pt x="315418" y="43884"/>
                      <a:pt x="331874" y="32913"/>
                      <a:pt x="348332" y="32913"/>
                    </a:cubicBezTo>
                    <a:lnTo>
                      <a:pt x="386730" y="32913"/>
                    </a:lnTo>
                    <a:cubicBezTo>
                      <a:pt x="403187" y="32913"/>
                      <a:pt x="419643" y="43884"/>
                      <a:pt x="422385" y="60341"/>
                    </a:cubicBezTo>
                    <a:cubicBezTo>
                      <a:pt x="425129" y="71312"/>
                      <a:pt x="433357" y="79540"/>
                      <a:pt x="444329" y="82283"/>
                    </a:cubicBezTo>
                    <a:cubicBezTo>
                      <a:pt x="469013" y="87768"/>
                      <a:pt x="493698" y="98739"/>
                      <a:pt x="515640" y="112453"/>
                    </a:cubicBezTo>
                    <a:cubicBezTo>
                      <a:pt x="526612" y="117939"/>
                      <a:pt x="537582" y="117939"/>
                      <a:pt x="548553" y="112453"/>
                    </a:cubicBezTo>
                    <a:cubicBezTo>
                      <a:pt x="562267" y="104225"/>
                      <a:pt x="581467" y="106968"/>
                      <a:pt x="592437" y="117939"/>
                    </a:cubicBezTo>
                    <a:lnTo>
                      <a:pt x="619865" y="145366"/>
                    </a:lnTo>
                    <a:cubicBezTo>
                      <a:pt x="630837" y="156337"/>
                      <a:pt x="633579" y="175537"/>
                      <a:pt x="625351" y="189251"/>
                    </a:cubicBezTo>
                    <a:cubicBezTo>
                      <a:pt x="619865" y="200222"/>
                      <a:pt x="619865" y="211193"/>
                      <a:pt x="625351" y="222164"/>
                    </a:cubicBezTo>
                    <a:cubicBezTo>
                      <a:pt x="639064" y="244106"/>
                      <a:pt x="647292" y="268791"/>
                      <a:pt x="655520" y="293475"/>
                    </a:cubicBezTo>
                    <a:cubicBezTo>
                      <a:pt x="658264" y="304447"/>
                      <a:pt x="666492" y="312675"/>
                      <a:pt x="677464" y="315418"/>
                    </a:cubicBezTo>
                    <a:cubicBezTo>
                      <a:pt x="693920" y="318160"/>
                      <a:pt x="704892" y="331874"/>
                      <a:pt x="704892" y="348331"/>
                    </a:cubicBezTo>
                    <a:lnTo>
                      <a:pt x="704892" y="389472"/>
                    </a:lnTo>
                    <a:cubicBezTo>
                      <a:pt x="704892" y="405929"/>
                      <a:pt x="693920" y="419643"/>
                      <a:pt x="677464" y="422385"/>
                    </a:cubicBezTo>
                    <a:cubicBezTo>
                      <a:pt x="666492" y="425128"/>
                      <a:pt x="658264" y="433357"/>
                      <a:pt x="655520" y="444327"/>
                    </a:cubicBezTo>
                    <a:cubicBezTo>
                      <a:pt x="650036" y="469012"/>
                      <a:pt x="639064" y="493697"/>
                      <a:pt x="625351" y="515639"/>
                    </a:cubicBezTo>
                    <a:cubicBezTo>
                      <a:pt x="619865" y="526610"/>
                      <a:pt x="619865" y="537581"/>
                      <a:pt x="625351" y="548552"/>
                    </a:cubicBezTo>
                    <a:cubicBezTo>
                      <a:pt x="633579" y="562266"/>
                      <a:pt x="630837" y="581466"/>
                      <a:pt x="619865" y="592437"/>
                    </a:cubicBezTo>
                    <a:lnTo>
                      <a:pt x="592437" y="619864"/>
                    </a:lnTo>
                    <a:cubicBezTo>
                      <a:pt x="581467" y="630835"/>
                      <a:pt x="562267" y="633578"/>
                      <a:pt x="548553" y="625350"/>
                    </a:cubicBezTo>
                    <a:cubicBezTo>
                      <a:pt x="537582" y="619864"/>
                      <a:pt x="526612" y="619864"/>
                      <a:pt x="515640" y="625350"/>
                    </a:cubicBezTo>
                    <a:cubicBezTo>
                      <a:pt x="493698" y="639064"/>
                      <a:pt x="469013" y="647292"/>
                      <a:pt x="444329" y="655520"/>
                    </a:cubicBezTo>
                    <a:cubicBezTo>
                      <a:pt x="433357" y="658263"/>
                      <a:pt x="425129" y="666491"/>
                      <a:pt x="422385" y="677462"/>
                    </a:cubicBezTo>
                    <a:cubicBezTo>
                      <a:pt x="419643" y="693919"/>
                      <a:pt x="403187" y="704890"/>
                      <a:pt x="386730" y="704890"/>
                    </a:cubicBezTo>
                    <a:lnTo>
                      <a:pt x="348332" y="704890"/>
                    </a:lnTo>
                    <a:cubicBezTo>
                      <a:pt x="331874" y="704890"/>
                      <a:pt x="315418" y="693919"/>
                      <a:pt x="312674" y="677462"/>
                    </a:cubicBezTo>
                    <a:cubicBezTo>
                      <a:pt x="309932" y="666491"/>
                      <a:pt x="301704" y="658263"/>
                      <a:pt x="290733" y="655520"/>
                    </a:cubicBezTo>
                    <a:cubicBezTo>
                      <a:pt x="266049" y="650035"/>
                      <a:pt x="241363" y="639064"/>
                      <a:pt x="219421" y="625350"/>
                    </a:cubicBezTo>
                    <a:cubicBezTo>
                      <a:pt x="208450" y="619864"/>
                      <a:pt x="197480" y="619864"/>
                      <a:pt x="186508" y="625350"/>
                    </a:cubicBezTo>
                    <a:cubicBezTo>
                      <a:pt x="172794" y="633578"/>
                      <a:pt x="153594" y="630835"/>
                      <a:pt x="142624" y="619864"/>
                    </a:cubicBezTo>
                    <a:lnTo>
                      <a:pt x="115197" y="592437"/>
                    </a:lnTo>
                    <a:cubicBezTo>
                      <a:pt x="104225" y="581466"/>
                      <a:pt x="101483" y="562266"/>
                      <a:pt x="109711" y="548552"/>
                    </a:cubicBezTo>
                    <a:cubicBezTo>
                      <a:pt x="115197" y="537581"/>
                      <a:pt x="115197" y="526610"/>
                      <a:pt x="109711" y="515639"/>
                    </a:cubicBezTo>
                    <a:cubicBezTo>
                      <a:pt x="95997" y="493697"/>
                      <a:pt x="87769" y="469012"/>
                      <a:pt x="79539" y="444327"/>
                    </a:cubicBezTo>
                    <a:cubicBezTo>
                      <a:pt x="76797" y="433357"/>
                      <a:pt x="68569" y="425128"/>
                      <a:pt x="57597" y="422385"/>
                    </a:cubicBezTo>
                    <a:cubicBezTo>
                      <a:pt x="41142" y="419643"/>
                      <a:pt x="30170" y="403186"/>
                      <a:pt x="30170" y="386729"/>
                    </a:cubicBezTo>
                    <a:lnTo>
                      <a:pt x="30170" y="351074"/>
                    </a:lnTo>
                    <a:lnTo>
                      <a:pt x="30170" y="351074"/>
                    </a:lnTo>
                    <a:close/>
                  </a:path>
                </a:pathLst>
              </a:custGeom>
              <a:grpFill/>
              <a:ln w="27426" cap="flat">
                <a:noFill/>
                <a:prstDash val="solid"/>
                <a:miter/>
              </a:ln>
            </p:spPr>
            <p:txBody>
              <a:bodyPr rtlCol="0" anchor="ctr"/>
              <a:lstStyle/>
              <a:p>
                <a:endParaRPr lang="en-US" sz="1396"/>
              </a:p>
            </p:txBody>
          </p:sp>
          <p:grpSp>
            <p:nvGrpSpPr>
              <p:cNvPr id="63" name="Graphic 3">
                <a:extLst>
                  <a:ext uri="{FF2B5EF4-FFF2-40B4-BE49-F238E27FC236}">
                    <a16:creationId xmlns:a16="http://schemas.microsoft.com/office/drawing/2014/main" id="{D265EE5F-B015-5F57-A4EC-6AB54297538F}"/>
                  </a:ext>
                </a:extLst>
              </p:cNvPr>
              <p:cNvGrpSpPr/>
              <p:nvPr/>
            </p:nvGrpSpPr>
            <p:grpSpPr>
              <a:xfrm>
                <a:off x="2694219" y="553519"/>
                <a:ext cx="1090872" cy="969628"/>
                <a:chOff x="2694219" y="553519"/>
                <a:chExt cx="1090872" cy="969628"/>
              </a:xfrm>
              <a:grpFill/>
            </p:grpSpPr>
            <p:sp>
              <p:nvSpPr>
                <p:cNvPr id="64" name="Freeform 63">
                  <a:extLst>
                    <a:ext uri="{FF2B5EF4-FFF2-40B4-BE49-F238E27FC236}">
                      <a16:creationId xmlns:a16="http://schemas.microsoft.com/office/drawing/2014/main" id="{99B091D1-38AD-741B-420E-E9E116E228F6}"/>
                    </a:ext>
                  </a:extLst>
                </p:cNvPr>
                <p:cNvSpPr/>
                <p:nvPr/>
              </p:nvSpPr>
              <p:spPr>
                <a:xfrm>
                  <a:off x="2992431" y="553519"/>
                  <a:ext cx="499183" cy="496439"/>
                </a:xfrm>
                <a:custGeom>
                  <a:avLst/>
                  <a:gdLst>
                    <a:gd name="connsiteX0" fmla="*/ 35657 w 499183"/>
                    <a:gd name="connsiteY0" fmla="*/ 375758 h 496439"/>
                    <a:gd name="connsiteX1" fmla="*/ 249593 w 499183"/>
                    <a:gd name="connsiteY1" fmla="*/ 496440 h 496439"/>
                    <a:gd name="connsiteX2" fmla="*/ 463528 w 499183"/>
                    <a:gd name="connsiteY2" fmla="*/ 375758 h 496439"/>
                    <a:gd name="connsiteX3" fmla="*/ 463528 w 499183"/>
                    <a:gd name="connsiteY3" fmla="*/ 375758 h 496439"/>
                    <a:gd name="connsiteX4" fmla="*/ 499184 w 499183"/>
                    <a:gd name="connsiteY4" fmla="*/ 249591 h 496439"/>
                    <a:gd name="connsiteX5" fmla="*/ 249593 w 499183"/>
                    <a:gd name="connsiteY5" fmla="*/ 0 h 496439"/>
                    <a:gd name="connsiteX6" fmla="*/ 106969 w 499183"/>
                    <a:gd name="connsiteY6" fmla="*/ 43884 h 496439"/>
                    <a:gd name="connsiteX7" fmla="*/ 104227 w 499183"/>
                    <a:gd name="connsiteY7" fmla="*/ 65826 h 496439"/>
                    <a:gd name="connsiteX8" fmla="*/ 126168 w 499183"/>
                    <a:gd name="connsiteY8" fmla="*/ 68569 h 496439"/>
                    <a:gd name="connsiteX9" fmla="*/ 249593 w 499183"/>
                    <a:gd name="connsiteY9" fmla="*/ 30170 h 496439"/>
                    <a:gd name="connsiteX10" fmla="*/ 466270 w 499183"/>
                    <a:gd name="connsiteY10" fmla="*/ 246849 h 496439"/>
                    <a:gd name="connsiteX11" fmla="*/ 444329 w 499183"/>
                    <a:gd name="connsiteY11" fmla="*/ 340103 h 496439"/>
                    <a:gd name="connsiteX12" fmla="*/ 414159 w 499183"/>
                    <a:gd name="connsiteY12" fmla="*/ 323646 h 496439"/>
                    <a:gd name="connsiteX13" fmla="*/ 430615 w 499183"/>
                    <a:gd name="connsiteY13" fmla="*/ 277019 h 496439"/>
                    <a:gd name="connsiteX14" fmla="*/ 356560 w 499183"/>
                    <a:gd name="connsiteY14" fmla="*/ 202964 h 496439"/>
                    <a:gd name="connsiteX15" fmla="*/ 348332 w 499183"/>
                    <a:gd name="connsiteY15" fmla="*/ 202964 h 496439"/>
                    <a:gd name="connsiteX16" fmla="*/ 307190 w 499183"/>
                    <a:gd name="connsiteY16" fmla="*/ 175537 h 496439"/>
                    <a:gd name="connsiteX17" fmla="*/ 323648 w 499183"/>
                    <a:gd name="connsiteY17" fmla="*/ 128910 h 496439"/>
                    <a:gd name="connsiteX18" fmla="*/ 249593 w 499183"/>
                    <a:gd name="connsiteY18" fmla="*/ 54855 h 496439"/>
                    <a:gd name="connsiteX19" fmla="*/ 175538 w 499183"/>
                    <a:gd name="connsiteY19" fmla="*/ 128910 h 496439"/>
                    <a:gd name="connsiteX20" fmla="*/ 191994 w 499183"/>
                    <a:gd name="connsiteY20" fmla="*/ 175537 h 496439"/>
                    <a:gd name="connsiteX21" fmla="*/ 150852 w 499183"/>
                    <a:gd name="connsiteY21" fmla="*/ 202964 h 496439"/>
                    <a:gd name="connsiteX22" fmla="*/ 142624 w 499183"/>
                    <a:gd name="connsiteY22" fmla="*/ 202964 h 496439"/>
                    <a:gd name="connsiteX23" fmla="*/ 68569 w 499183"/>
                    <a:gd name="connsiteY23" fmla="*/ 277019 h 496439"/>
                    <a:gd name="connsiteX24" fmla="*/ 85027 w 499183"/>
                    <a:gd name="connsiteY24" fmla="*/ 323646 h 496439"/>
                    <a:gd name="connsiteX25" fmla="*/ 54855 w 499183"/>
                    <a:gd name="connsiteY25" fmla="*/ 340103 h 496439"/>
                    <a:gd name="connsiteX26" fmla="*/ 32914 w 499183"/>
                    <a:gd name="connsiteY26" fmla="*/ 246849 h 496439"/>
                    <a:gd name="connsiteX27" fmla="*/ 74055 w 499183"/>
                    <a:gd name="connsiteY27" fmla="*/ 117939 h 496439"/>
                    <a:gd name="connsiteX28" fmla="*/ 71313 w 499183"/>
                    <a:gd name="connsiteY28" fmla="*/ 95997 h 496439"/>
                    <a:gd name="connsiteX29" fmla="*/ 49371 w 499183"/>
                    <a:gd name="connsiteY29" fmla="*/ 98739 h 496439"/>
                    <a:gd name="connsiteX30" fmla="*/ 0 w 499183"/>
                    <a:gd name="connsiteY30" fmla="*/ 246849 h 496439"/>
                    <a:gd name="connsiteX31" fmla="*/ 35657 w 499183"/>
                    <a:gd name="connsiteY31" fmla="*/ 375758 h 496439"/>
                    <a:gd name="connsiteX32" fmla="*/ 35657 w 499183"/>
                    <a:gd name="connsiteY32" fmla="*/ 375758 h 496439"/>
                    <a:gd name="connsiteX33" fmla="*/ 35657 w 499183"/>
                    <a:gd name="connsiteY33" fmla="*/ 375758 h 496439"/>
                    <a:gd name="connsiteX34" fmla="*/ 263307 w 499183"/>
                    <a:gd name="connsiteY34" fmla="*/ 463527 h 496439"/>
                    <a:gd name="connsiteX35" fmla="*/ 263307 w 499183"/>
                    <a:gd name="connsiteY35" fmla="*/ 416900 h 496439"/>
                    <a:gd name="connsiteX36" fmla="*/ 329132 w 499183"/>
                    <a:gd name="connsiteY36" fmla="*/ 351074 h 496439"/>
                    <a:gd name="connsiteX37" fmla="*/ 383987 w 499183"/>
                    <a:gd name="connsiteY37" fmla="*/ 351074 h 496439"/>
                    <a:gd name="connsiteX38" fmla="*/ 427873 w 499183"/>
                    <a:gd name="connsiteY38" fmla="*/ 367530 h 496439"/>
                    <a:gd name="connsiteX39" fmla="*/ 263307 w 499183"/>
                    <a:gd name="connsiteY39" fmla="*/ 463527 h 496439"/>
                    <a:gd name="connsiteX40" fmla="*/ 263307 w 499183"/>
                    <a:gd name="connsiteY40" fmla="*/ 463527 h 496439"/>
                    <a:gd name="connsiteX41" fmla="*/ 397701 w 499183"/>
                    <a:gd name="connsiteY41" fmla="*/ 279762 h 496439"/>
                    <a:gd name="connsiteX42" fmla="*/ 364789 w 499183"/>
                    <a:gd name="connsiteY42" fmla="*/ 320903 h 496439"/>
                    <a:gd name="connsiteX43" fmla="*/ 345590 w 499183"/>
                    <a:gd name="connsiteY43" fmla="*/ 320903 h 496439"/>
                    <a:gd name="connsiteX44" fmla="*/ 312676 w 499183"/>
                    <a:gd name="connsiteY44" fmla="*/ 279762 h 496439"/>
                    <a:gd name="connsiteX45" fmla="*/ 356560 w 499183"/>
                    <a:gd name="connsiteY45" fmla="*/ 235878 h 496439"/>
                    <a:gd name="connsiteX46" fmla="*/ 397701 w 499183"/>
                    <a:gd name="connsiteY46" fmla="*/ 279762 h 496439"/>
                    <a:gd name="connsiteX47" fmla="*/ 397701 w 499183"/>
                    <a:gd name="connsiteY47" fmla="*/ 279762 h 496439"/>
                    <a:gd name="connsiteX48" fmla="*/ 246849 w 499183"/>
                    <a:gd name="connsiteY48" fmla="*/ 87768 h 496439"/>
                    <a:gd name="connsiteX49" fmla="*/ 290734 w 499183"/>
                    <a:gd name="connsiteY49" fmla="*/ 131653 h 496439"/>
                    <a:gd name="connsiteX50" fmla="*/ 257821 w 499183"/>
                    <a:gd name="connsiteY50" fmla="*/ 172794 h 496439"/>
                    <a:gd name="connsiteX51" fmla="*/ 238621 w 499183"/>
                    <a:gd name="connsiteY51" fmla="*/ 172794 h 496439"/>
                    <a:gd name="connsiteX52" fmla="*/ 205708 w 499183"/>
                    <a:gd name="connsiteY52" fmla="*/ 131653 h 496439"/>
                    <a:gd name="connsiteX53" fmla="*/ 246849 w 499183"/>
                    <a:gd name="connsiteY53" fmla="*/ 87768 h 496439"/>
                    <a:gd name="connsiteX54" fmla="*/ 246849 w 499183"/>
                    <a:gd name="connsiteY54" fmla="*/ 87768 h 496439"/>
                    <a:gd name="connsiteX55" fmla="*/ 219421 w 499183"/>
                    <a:gd name="connsiteY55" fmla="*/ 205707 h 496439"/>
                    <a:gd name="connsiteX56" fmla="*/ 274277 w 499183"/>
                    <a:gd name="connsiteY56" fmla="*/ 205707 h 496439"/>
                    <a:gd name="connsiteX57" fmla="*/ 312676 w 499183"/>
                    <a:gd name="connsiteY57" fmla="*/ 219421 h 496439"/>
                    <a:gd name="connsiteX58" fmla="*/ 279763 w 499183"/>
                    <a:gd name="connsiteY58" fmla="*/ 279762 h 496439"/>
                    <a:gd name="connsiteX59" fmla="*/ 296220 w 499183"/>
                    <a:gd name="connsiteY59" fmla="*/ 326389 h 496439"/>
                    <a:gd name="connsiteX60" fmla="*/ 246849 w 499183"/>
                    <a:gd name="connsiteY60" fmla="*/ 364787 h 496439"/>
                    <a:gd name="connsiteX61" fmla="*/ 197480 w 499183"/>
                    <a:gd name="connsiteY61" fmla="*/ 326389 h 496439"/>
                    <a:gd name="connsiteX62" fmla="*/ 213937 w 499183"/>
                    <a:gd name="connsiteY62" fmla="*/ 279762 h 496439"/>
                    <a:gd name="connsiteX63" fmla="*/ 181024 w 499183"/>
                    <a:gd name="connsiteY63" fmla="*/ 219421 h 496439"/>
                    <a:gd name="connsiteX64" fmla="*/ 219421 w 499183"/>
                    <a:gd name="connsiteY64" fmla="*/ 205707 h 496439"/>
                    <a:gd name="connsiteX65" fmla="*/ 219421 w 499183"/>
                    <a:gd name="connsiteY65" fmla="*/ 205707 h 496439"/>
                    <a:gd name="connsiteX66" fmla="*/ 139882 w 499183"/>
                    <a:gd name="connsiteY66" fmla="*/ 235878 h 496439"/>
                    <a:gd name="connsiteX67" fmla="*/ 183766 w 499183"/>
                    <a:gd name="connsiteY67" fmla="*/ 279762 h 496439"/>
                    <a:gd name="connsiteX68" fmla="*/ 150852 w 499183"/>
                    <a:gd name="connsiteY68" fmla="*/ 320903 h 496439"/>
                    <a:gd name="connsiteX69" fmla="*/ 131654 w 499183"/>
                    <a:gd name="connsiteY69" fmla="*/ 320903 h 496439"/>
                    <a:gd name="connsiteX70" fmla="*/ 98741 w 499183"/>
                    <a:gd name="connsiteY70" fmla="*/ 279762 h 496439"/>
                    <a:gd name="connsiteX71" fmla="*/ 139882 w 499183"/>
                    <a:gd name="connsiteY71" fmla="*/ 235878 h 496439"/>
                    <a:gd name="connsiteX72" fmla="*/ 139882 w 499183"/>
                    <a:gd name="connsiteY72" fmla="*/ 235878 h 496439"/>
                    <a:gd name="connsiteX73" fmla="*/ 112454 w 499183"/>
                    <a:gd name="connsiteY73" fmla="*/ 351074 h 496439"/>
                    <a:gd name="connsiteX74" fmla="*/ 167310 w 499183"/>
                    <a:gd name="connsiteY74" fmla="*/ 351074 h 496439"/>
                    <a:gd name="connsiteX75" fmla="*/ 233135 w 499183"/>
                    <a:gd name="connsiteY75" fmla="*/ 416900 h 496439"/>
                    <a:gd name="connsiteX76" fmla="*/ 233135 w 499183"/>
                    <a:gd name="connsiteY76" fmla="*/ 463527 h 496439"/>
                    <a:gd name="connsiteX77" fmla="*/ 68569 w 499183"/>
                    <a:gd name="connsiteY77" fmla="*/ 370273 h 496439"/>
                    <a:gd name="connsiteX78" fmla="*/ 112454 w 499183"/>
                    <a:gd name="connsiteY78" fmla="*/ 351074 h 496439"/>
                    <a:gd name="connsiteX79" fmla="*/ 112454 w 499183"/>
                    <a:gd name="connsiteY79" fmla="*/ 351074 h 49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99183" h="496439">
                      <a:moveTo>
                        <a:pt x="35657" y="375758"/>
                      </a:moveTo>
                      <a:cubicBezTo>
                        <a:pt x="79541" y="449813"/>
                        <a:pt x="159082" y="496440"/>
                        <a:pt x="249593" y="496440"/>
                      </a:cubicBezTo>
                      <a:cubicBezTo>
                        <a:pt x="337362" y="496440"/>
                        <a:pt x="416901" y="449813"/>
                        <a:pt x="463528" y="375758"/>
                      </a:cubicBezTo>
                      <a:cubicBezTo>
                        <a:pt x="463528" y="375758"/>
                        <a:pt x="463528" y="375758"/>
                        <a:pt x="463528" y="375758"/>
                      </a:cubicBezTo>
                      <a:cubicBezTo>
                        <a:pt x="485470" y="337360"/>
                        <a:pt x="499184" y="296218"/>
                        <a:pt x="499184" y="249591"/>
                      </a:cubicBezTo>
                      <a:cubicBezTo>
                        <a:pt x="499184" y="112453"/>
                        <a:pt x="386731" y="0"/>
                        <a:pt x="249593" y="0"/>
                      </a:cubicBezTo>
                      <a:cubicBezTo>
                        <a:pt x="197480" y="0"/>
                        <a:pt x="148110" y="16457"/>
                        <a:pt x="106969" y="43884"/>
                      </a:cubicBezTo>
                      <a:cubicBezTo>
                        <a:pt x="98741" y="49370"/>
                        <a:pt x="98741" y="57598"/>
                        <a:pt x="104227" y="65826"/>
                      </a:cubicBezTo>
                      <a:cubicBezTo>
                        <a:pt x="109711" y="74054"/>
                        <a:pt x="117940" y="74054"/>
                        <a:pt x="126168" y="68569"/>
                      </a:cubicBezTo>
                      <a:cubicBezTo>
                        <a:pt x="161824" y="43884"/>
                        <a:pt x="205708" y="30170"/>
                        <a:pt x="249593" y="30170"/>
                      </a:cubicBezTo>
                      <a:cubicBezTo>
                        <a:pt x="370274" y="30170"/>
                        <a:pt x="466270" y="128910"/>
                        <a:pt x="466270" y="246849"/>
                      </a:cubicBezTo>
                      <a:cubicBezTo>
                        <a:pt x="466270" y="279762"/>
                        <a:pt x="458042" y="312675"/>
                        <a:pt x="444329" y="340103"/>
                      </a:cubicBezTo>
                      <a:cubicBezTo>
                        <a:pt x="436101" y="331874"/>
                        <a:pt x="425129" y="326389"/>
                        <a:pt x="414159" y="323646"/>
                      </a:cubicBezTo>
                      <a:cubicBezTo>
                        <a:pt x="425129" y="309932"/>
                        <a:pt x="430615" y="293475"/>
                        <a:pt x="430615" y="277019"/>
                      </a:cubicBezTo>
                      <a:cubicBezTo>
                        <a:pt x="430615" y="235878"/>
                        <a:pt x="397701" y="202964"/>
                        <a:pt x="356560" y="202964"/>
                      </a:cubicBezTo>
                      <a:cubicBezTo>
                        <a:pt x="353818" y="202964"/>
                        <a:pt x="351076" y="202964"/>
                        <a:pt x="348332" y="202964"/>
                      </a:cubicBezTo>
                      <a:cubicBezTo>
                        <a:pt x="337362" y="189251"/>
                        <a:pt x="323648" y="181022"/>
                        <a:pt x="307190" y="175537"/>
                      </a:cubicBezTo>
                      <a:cubicBezTo>
                        <a:pt x="318162" y="161823"/>
                        <a:pt x="323648" y="145366"/>
                        <a:pt x="323648" y="128910"/>
                      </a:cubicBezTo>
                      <a:cubicBezTo>
                        <a:pt x="323648" y="87768"/>
                        <a:pt x="290734" y="54855"/>
                        <a:pt x="249593" y="54855"/>
                      </a:cubicBezTo>
                      <a:cubicBezTo>
                        <a:pt x="208451" y="54855"/>
                        <a:pt x="175538" y="87768"/>
                        <a:pt x="175538" y="128910"/>
                      </a:cubicBezTo>
                      <a:cubicBezTo>
                        <a:pt x="175538" y="145366"/>
                        <a:pt x="181024" y="161823"/>
                        <a:pt x="191994" y="175537"/>
                      </a:cubicBezTo>
                      <a:cubicBezTo>
                        <a:pt x="175538" y="181022"/>
                        <a:pt x="161824" y="189251"/>
                        <a:pt x="150852" y="202964"/>
                      </a:cubicBezTo>
                      <a:cubicBezTo>
                        <a:pt x="148110" y="202964"/>
                        <a:pt x="145368" y="202964"/>
                        <a:pt x="142624" y="202964"/>
                      </a:cubicBezTo>
                      <a:cubicBezTo>
                        <a:pt x="101483" y="202964"/>
                        <a:pt x="68569" y="235878"/>
                        <a:pt x="68569" y="277019"/>
                      </a:cubicBezTo>
                      <a:cubicBezTo>
                        <a:pt x="68569" y="293475"/>
                        <a:pt x="74055" y="309932"/>
                        <a:pt x="85027" y="323646"/>
                      </a:cubicBezTo>
                      <a:cubicBezTo>
                        <a:pt x="74055" y="326389"/>
                        <a:pt x="65827" y="331874"/>
                        <a:pt x="54855" y="340103"/>
                      </a:cubicBezTo>
                      <a:cubicBezTo>
                        <a:pt x="41142" y="312675"/>
                        <a:pt x="32914" y="279762"/>
                        <a:pt x="32914" y="246849"/>
                      </a:cubicBezTo>
                      <a:cubicBezTo>
                        <a:pt x="32914" y="200222"/>
                        <a:pt x="46627" y="156337"/>
                        <a:pt x="74055" y="117939"/>
                      </a:cubicBezTo>
                      <a:cubicBezTo>
                        <a:pt x="79541" y="109710"/>
                        <a:pt x="76799" y="101482"/>
                        <a:pt x="71313" y="95997"/>
                      </a:cubicBezTo>
                      <a:cubicBezTo>
                        <a:pt x="63085" y="90511"/>
                        <a:pt x="54855" y="93254"/>
                        <a:pt x="49371" y="98739"/>
                      </a:cubicBezTo>
                      <a:cubicBezTo>
                        <a:pt x="16458" y="142624"/>
                        <a:pt x="0" y="191993"/>
                        <a:pt x="0" y="246849"/>
                      </a:cubicBezTo>
                      <a:cubicBezTo>
                        <a:pt x="0" y="293475"/>
                        <a:pt x="10972" y="337360"/>
                        <a:pt x="35657" y="375758"/>
                      </a:cubicBezTo>
                      <a:cubicBezTo>
                        <a:pt x="35657" y="375758"/>
                        <a:pt x="35657" y="375758"/>
                        <a:pt x="35657" y="375758"/>
                      </a:cubicBezTo>
                      <a:lnTo>
                        <a:pt x="35657" y="375758"/>
                      </a:lnTo>
                      <a:close/>
                      <a:moveTo>
                        <a:pt x="263307" y="463527"/>
                      </a:moveTo>
                      <a:lnTo>
                        <a:pt x="263307" y="416900"/>
                      </a:lnTo>
                      <a:cubicBezTo>
                        <a:pt x="263307" y="381244"/>
                        <a:pt x="293476" y="351074"/>
                        <a:pt x="329132" y="351074"/>
                      </a:cubicBezTo>
                      <a:lnTo>
                        <a:pt x="383987" y="351074"/>
                      </a:lnTo>
                      <a:cubicBezTo>
                        <a:pt x="400445" y="351074"/>
                        <a:pt x="416901" y="356559"/>
                        <a:pt x="427873" y="367530"/>
                      </a:cubicBezTo>
                      <a:cubicBezTo>
                        <a:pt x="392217" y="422385"/>
                        <a:pt x="331876" y="458041"/>
                        <a:pt x="263307" y="463527"/>
                      </a:cubicBezTo>
                      <a:lnTo>
                        <a:pt x="263307" y="463527"/>
                      </a:lnTo>
                      <a:close/>
                      <a:moveTo>
                        <a:pt x="397701" y="279762"/>
                      </a:moveTo>
                      <a:cubicBezTo>
                        <a:pt x="397701" y="298961"/>
                        <a:pt x="383987" y="315418"/>
                        <a:pt x="364789" y="320903"/>
                      </a:cubicBezTo>
                      <a:lnTo>
                        <a:pt x="345590" y="320903"/>
                      </a:lnTo>
                      <a:cubicBezTo>
                        <a:pt x="326390" y="315418"/>
                        <a:pt x="312676" y="298961"/>
                        <a:pt x="312676" y="279762"/>
                      </a:cubicBezTo>
                      <a:cubicBezTo>
                        <a:pt x="312676" y="255077"/>
                        <a:pt x="331876" y="235878"/>
                        <a:pt x="356560" y="235878"/>
                      </a:cubicBezTo>
                      <a:cubicBezTo>
                        <a:pt x="378503" y="235878"/>
                        <a:pt x="397701" y="255077"/>
                        <a:pt x="397701" y="279762"/>
                      </a:cubicBezTo>
                      <a:lnTo>
                        <a:pt x="397701" y="279762"/>
                      </a:lnTo>
                      <a:close/>
                      <a:moveTo>
                        <a:pt x="246849" y="87768"/>
                      </a:moveTo>
                      <a:cubicBezTo>
                        <a:pt x="271535" y="87768"/>
                        <a:pt x="290734" y="106968"/>
                        <a:pt x="290734" y="131653"/>
                      </a:cubicBezTo>
                      <a:cubicBezTo>
                        <a:pt x="290734" y="150852"/>
                        <a:pt x="277021" y="167308"/>
                        <a:pt x="257821" y="172794"/>
                      </a:cubicBezTo>
                      <a:lnTo>
                        <a:pt x="238621" y="172794"/>
                      </a:lnTo>
                      <a:cubicBezTo>
                        <a:pt x="219421" y="167308"/>
                        <a:pt x="205708" y="150852"/>
                        <a:pt x="205708" y="131653"/>
                      </a:cubicBezTo>
                      <a:cubicBezTo>
                        <a:pt x="205708" y="106968"/>
                        <a:pt x="224907" y="87768"/>
                        <a:pt x="246849" y="87768"/>
                      </a:cubicBezTo>
                      <a:lnTo>
                        <a:pt x="246849" y="87768"/>
                      </a:lnTo>
                      <a:close/>
                      <a:moveTo>
                        <a:pt x="219421" y="205707"/>
                      </a:moveTo>
                      <a:lnTo>
                        <a:pt x="274277" y="205707"/>
                      </a:lnTo>
                      <a:cubicBezTo>
                        <a:pt x="287991" y="205707"/>
                        <a:pt x="301704" y="211193"/>
                        <a:pt x="312676" y="219421"/>
                      </a:cubicBezTo>
                      <a:cubicBezTo>
                        <a:pt x="293476" y="233135"/>
                        <a:pt x="279763" y="255077"/>
                        <a:pt x="279763" y="279762"/>
                      </a:cubicBezTo>
                      <a:cubicBezTo>
                        <a:pt x="279763" y="296218"/>
                        <a:pt x="285248" y="312675"/>
                        <a:pt x="296220" y="326389"/>
                      </a:cubicBezTo>
                      <a:cubicBezTo>
                        <a:pt x="274277" y="334617"/>
                        <a:pt x="257821" y="348331"/>
                        <a:pt x="246849" y="364787"/>
                      </a:cubicBezTo>
                      <a:cubicBezTo>
                        <a:pt x="235879" y="345588"/>
                        <a:pt x="216679" y="331874"/>
                        <a:pt x="197480" y="326389"/>
                      </a:cubicBezTo>
                      <a:cubicBezTo>
                        <a:pt x="208451" y="312675"/>
                        <a:pt x="213937" y="296218"/>
                        <a:pt x="213937" y="279762"/>
                      </a:cubicBezTo>
                      <a:cubicBezTo>
                        <a:pt x="213937" y="255077"/>
                        <a:pt x="200223" y="230392"/>
                        <a:pt x="181024" y="219421"/>
                      </a:cubicBezTo>
                      <a:cubicBezTo>
                        <a:pt x="191994" y="208450"/>
                        <a:pt x="205708" y="205707"/>
                        <a:pt x="219421" y="205707"/>
                      </a:cubicBezTo>
                      <a:lnTo>
                        <a:pt x="219421" y="205707"/>
                      </a:lnTo>
                      <a:close/>
                      <a:moveTo>
                        <a:pt x="139882" y="235878"/>
                      </a:moveTo>
                      <a:cubicBezTo>
                        <a:pt x="164566" y="235878"/>
                        <a:pt x="183766" y="255077"/>
                        <a:pt x="183766" y="279762"/>
                      </a:cubicBezTo>
                      <a:cubicBezTo>
                        <a:pt x="183766" y="298961"/>
                        <a:pt x="170052" y="315418"/>
                        <a:pt x="150852" y="320903"/>
                      </a:cubicBezTo>
                      <a:lnTo>
                        <a:pt x="131654" y="320903"/>
                      </a:lnTo>
                      <a:cubicBezTo>
                        <a:pt x="112454" y="315418"/>
                        <a:pt x="98741" y="298961"/>
                        <a:pt x="98741" y="279762"/>
                      </a:cubicBezTo>
                      <a:cubicBezTo>
                        <a:pt x="95997" y="255077"/>
                        <a:pt x="115197" y="235878"/>
                        <a:pt x="139882" y="235878"/>
                      </a:cubicBezTo>
                      <a:lnTo>
                        <a:pt x="139882" y="235878"/>
                      </a:lnTo>
                      <a:close/>
                      <a:moveTo>
                        <a:pt x="112454" y="351074"/>
                      </a:moveTo>
                      <a:cubicBezTo>
                        <a:pt x="112454" y="351074"/>
                        <a:pt x="167310" y="351074"/>
                        <a:pt x="167310" y="351074"/>
                      </a:cubicBezTo>
                      <a:cubicBezTo>
                        <a:pt x="202965" y="351074"/>
                        <a:pt x="233135" y="381244"/>
                        <a:pt x="233135" y="416900"/>
                      </a:cubicBezTo>
                      <a:lnTo>
                        <a:pt x="233135" y="463527"/>
                      </a:lnTo>
                      <a:cubicBezTo>
                        <a:pt x="164566" y="458041"/>
                        <a:pt x="106969" y="422385"/>
                        <a:pt x="68569" y="370273"/>
                      </a:cubicBezTo>
                      <a:cubicBezTo>
                        <a:pt x="79541" y="359302"/>
                        <a:pt x="95997" y="351074"/>
                        <a:pt x="112454" y="351074"/>
                      </a:cubicBezTo>
                      <a:lnTo>
                        <a:pt x="112454" y="351074"/>
                      </a:lnTo>
                      <a:close/>
                    </a:path>
                  </a:pathLst>
                </a:custGeom>
                <a:grpFill/>
                <a:ln w="27426" cap="flat">
                  <a:noFill/>
                  <a:prstDash val="solid"/>
                  <a:miter/>
                </a:ln>
              </p:spPr>
              <p:txBody>
                <a:bodyPr rtlCol="0" anchor="ctr"/>
                <a:lstStyle/>
                <a:p>
                  <a:endParaRPr lang="en-US" sz="1396"/>
                </a:p>
              </p:txBody>
            </p:sp>
            <p:sp>
              <p:nvSpPr>
                <p:cNvPr id="65" name="Freeform 64">
                  <a:extLst>
                    <a:ext uri="{FF2B5EF4-FFF2-40B4-BE49-F238E27FC236}">
                      <a16:creationId xmlns:a16="http://schemas.microsoft.com/office/drawing/2014/main" id="{49165833-43AE-9BB6-D31B-E977AE84A33C}"/>
                    </a:ext>
                  </a:extLst>
                </p:cNvPr>
                <p:cNvSpPr/>
                <p:nvPr/>
              </p:nvSpPr>
              <p:spPr>
                <a:xfrm>
                  <a:off x="2694219" y="1044474"/>
                  <a:ext cx="1090872" cy="478673"/>
                </a:xfrm>
                <a:custGeom>
                  <a:avLst/>
                  <a:gdLst>
                    <a:gd name="connsiteX0" fmla="*/ 1038759 w 1090872"/>
                    <a:gd name="connsiteY0" fmla="*/ 0 h 478673"/>
                    <a:gd name="connsiteX1" fmla="*/ 978420 w 1090872"/>
                    <a:gd name="connsiteY1" fmla="*/ 0 h 478673"/>
                    <a:gd name="connsiteX2" fmla="*/ 926306 w 1090872"/>
                    <a:gd name="connsiteY2" fmla="*/ 52113 h 478673"/>
                    <a:gd name="connsiteX3" fmla="*/ 926306 w 1090872"/>
                    <a:gd name="connsiteY3" fmla="*/ 74054 h 478673"/>
                    <a:gd name="connsiteX4" fmla="*/ 896137 w 1090872"/>
                    <a:gd name="connsiteY4" fmla="*/ 74054 h 478673"/>
                    <a:gd name="connsiteX5" fmla="*/ 706885 w 1090872"/>
                    <a:gd name="connsiteY5" fmla="*/ 126167 h 478673"/>
                    <a:gd name="connsiteX6" fmla="*/ 446322 w 1090872"/>
                    <a:gd name="connsiteY6" fmla="*/ 191993 h 478673"/>
                    <a:gd name="connsiteX7" fmla="*/ 353067 w 1090872"/>
                    <a:gd name="connsiteY7" fmla="*/ 285247 h 478673"/>
                    <a:gd name="connsiteX8" fmla="*/ 309184 w 1090872"/>
                    <a:gd name="connsiteY8" fmla="*/ 285247 h 478673"/>
                    <a:gd name="connsiteX9" fmla="*/ 270784 w 1090872"/>
                    <a:gd name="connsiteY9" fmla="*/ 274276 h 478673"/>
                    <a:gd name="connsiteX10" fmla="*/ 111704 w 1090872"/>
                    <a:gd name="connsiteY10" fmla="*/ 164566 h 478673"/>
                    <a:gd name="connsiteX11" fmla="*/ 18451 w 1090872"/>
                    <a:gd name="connsiteY11" fmla="*/ 175537 h 478673"/>
                    <a:gd name="connsiteX12" fmla="*/ 29421 w 1090872"/>
                    <a:gd name="connsiteY12" fmla="*/ 279762 h 478673"/>
                    <a:gd name="connsiteX13" fmla="*/ 396953 w 1090872"/>
                    <a:gd name="connsiteY13" fmla="*/ 471755 h 478673"/>
                    <a:gd name="connsiteX14" fmla="*/ 778196 w 1090872"/>
                    <a:gd name="connsiteY14" fmla="*/ 452556 h 478673"/>
                    <a:gd name="connsiteX15" fmla="*/ 778196 w 1090872"/>
                    <a:gd name="connsiteY15" fmla="*/ 452556 h 478673"/>
                    <a:gd name="connsiteX16" fmla="*/ 926306 w 1090872"/>
                    <a:gd name="connsiteY16" fmla="*/ 408672 h 478673"/>
                    <a:gd name="connsiteX17" fmla="*/ 978420 w 1090872"/>
                    <a:gd name="connsiteY17" fmla="*/ 455298 h 478673"/>
                    <a:gd name="connsiteX18" fmla="*/ 1038759 w 1090872"/>
                    <a:gd name="connsiteY18" fmla="*/ 455298 h 478673"/>
                    <a:gd name="connsiteX19" fmla="*/ 1090873 w 1090872"/>
                    <a:gd name="connsiteY19" fmla="*/ 403186 h 478673"/>
                    <a:gd name="connsiteX20" fmla="*/ 1090873 w 1090872"/>
                    <a:gd name="connsiteY20" fmla="*/ 52113 h 478673"/>
                    <a:gd name="connsiteX21" fmla="*/ 1038759 w 1090872"/>
                    <a:gd name="connsiteY21" fmla="*/ 0 h 478673"/>
                    <a:gd name="connsiteX22" fmla="*/ 1038759 w 1090872"/>
                    <a:gd name="connsiteY22" fmla="*/ 0 h 478673"/>
                    <a:gd name="connsiteX23" fmla="*/ 1057959 w 1090872"/>
                    <a:gd name="connsiteY23" fmla="*/ 400443 h 478673"/>
                    <a:gd name="connsiteX24" fmla="*/ 1038759 w 1090872"/>
                    <a:gd name="connsiteY24" fmla="*/ 419643 h 478673"/>
                    <a:gd name="connsiteX25" fmla="*/ 978420 w 1090872"/>
                    <a:gd name="connsiteY25" fmla="*/ 419643 h 478673"/>
                    <a:gd name="connsiteX26" fmla="*/ 959220 w 1090872"/>
                    <a:gd name="connsiteY26" fmla="*/ 400443 h 478673"/>
                    <a:gd name="connsiteX27" fmla="*/ 959220 w 1090872"/>
                    <a:gd name="connsiteY27" fmla="*/ 383987 h 478673"/>
                    <a:gd name="connsiteX28" fmla="*/ 959220 w 1090872"/>
                    <a:gd name="connsiteY28" fmla="*/ 383987 h 478673"/>
                    <a:gd name="connsiteX29" fmla="*/ 959220 w 1090872"/>
                    <a:gd name="connsiteY29" fmla="*/ 216678 h 478673"/>
                    <a:gd name="connsiteX30" fmla="*/ 942762 w 1090872"/>
                    <a:gd name="connsiteY30" fmla="*/ 200222 h 478673"/>
                    <a:gd name="connsiteX31" fmla="*/ 926306 w 1090872"/>
                    <a:gd name="connsiteY31" fmla="*/ 216678 h 478673"/>
                    <a:gd name="connsiteX32" fmla="*/ 926306 w 1090872"/>
                    <a:gd name="connsiteY32" fmla="*/ 373016 h 478673"/>
                    <a:gd name="connsiteX33" fmla="*/ 769968 w 1090872"/>
                    <a:gd name="connsiteY33" fmla="*/ 419643 h 478673"/>
                    <a:gd name="connsiteX34" fmla="*/ 399695 w 1090872"/>
                    <a:gd name="connsiteY34" fmla="*/ 436099 h 478673"/>
                    <a:gd name="connsiteX35" fmla="*/ 51363 w 1090872"/>
                    <a:gd name="connsiteY35" fmla="*/ 252334 h 478673"/>
                    <a:gd name="connsiteX36" fmla="*/ 45879 w 1090872"/>
                    <a:gd name="connsiteY36" fmla="*/ 194736 h 478673"/>
                    <a:gd name="connsiteX37" fmla="*/ 97990 w 1090872"/>
                    <a:gd name="connsiteY37" fmla="*/ 189251 h 478673"/>
                    <a:gd name="connsiteX38" fmla="*/ 257071 w 1090872"/>
                    <a:gd name="connsiteY38" fmla="*/ 298961 h 478673"/>
                    <a:gd name="connsiteX39" fmla="*/ 311926 w 1090872"/>
                    <a:gd name="connsiteY39" fmla="*/ 315418 h 478673"/>
                    <a:gd name="connsiteX40" fmla="*/ 690429 w 1090872"/>
                    <a:gd name="connsiteY40" fmla="*/ 315418 h 478673"/>
                    <a:gd name="connsiteX41" fmla="*/ 690429 w 1090872"/>
                    <a:gd name="connsiteY41" fmla="*/ 315418 h 478673"/>
                    <a:gd name="connsiteX42" fmla="*/ 745284 w 1090872"/>
                    <a:gd name="connsiteY42" fmla="*/ 252334 h 478673"/>
                    <a:gd name="connsiteX43" fmla="*/ 728827 w 1090872"/>
                    <a:gd name="connsiteY43" fmla="*/ 238620 h 478673"/>
                    <a:gd name="connsiteX44" fmla="*/ 715113 w 1090872"/>
                    <a:gd name="connsiteY44" fmla="*/ 255077 h 478673"/>
                    <a:gd name="connsiteX45" fmla="*/ 690429 w 1090872"/>
                    <a:gd name="connsiteY45" fmla="*/ 285247 h 478673"/>
                    <a:gd name="connsiteX46" fmla="*/ 388725 w 1090872"/>
                    <a:gd name="connsiteY46" fmla="*/ 285247 h 478673"/>
                    <a:gd name="connsiteX47" fmla="*/ 454550 w 1090872"/>
                    <a:gd name="connsiteY47" fmla="*/ 224906 h 478673"/>
                    <a:gd name="connsiteX48" fmla="*/ 454550 w 1090872"/>
                    <a:gd name="connsiteY48" fmla="*/ 224906 h 478673"/>
                    <a:gd name="connsiteX49" fmla="*/ 726085 w 1090872"/>
                    <a:gd name="connsiteY49" fmla="*/ 153595 h 478673"/>
                    <a:gd name="connsiteX50" fmla="*/ 898879 w 1090872"/>
                    <a:gd name="connsiteY50" fmla="*/ 106968 h 478673"/>
                    <a:gd name="connsiteX51" fmla="*/ 929049 w 1090872"/>
                    <a:gd name="connsiteY51" fmla="*/ 106968 h 478673"/>
                    <a:gd name="connsiteX52" fmla="*/ 929049 w 1090872"/>
                    <a:gd name="connsiteY52" fmla="*/ 142624 h 478673"/>
                    <a:gd name="connsiteX53" fmla="*/ 945506 w 1090872"/>
                    <a:gd name="connsiteY53" fmla="*/ 159080 h 478673"/>
                    <a:gd name="connsiteX54" fmla="*/ 961962 w 1090872"/>
                    <a:gd name="connsiteY54" fmla="*/ 142624 h 478673"/>
                    <a:gd name="connsiteX55" fmla="*/ 961962 w 1090872"/>
                    <a:gd name="connsiteY55" fmla="*/ 54855 h 478673"/>
                    <a:gd name="connsiteX56" fmla="*/ 981162 w 1090872"/>
                    <a:gd name="connsiteY56" fmla="*/ 35656 h 478673"/>
                    <a:gd name="connsiteX57" fmla="*/ 1041503 w 1090872"/>
                    <a:gd name="connsiteY57" fmla="*/ 35656 h 478673"/>
                    <a:gd name="connsiteX58" fmla="*/ 1060703 w 1090872"/>
                    <a:gd name="connsiteY58" fmla="*/ 54855 h 478673"/>
                    <a:gd name="connsiteX59" fmla="*/ 1057959 w 1090872"/>
                    <a:gd name="connsiteY59" fmla="*/ 400443 h 478673"/>
                    <a:gd name="connsiteX60" fmla="*/ 1057959 w 1090872"/>
                    <a:gd name="connsiteY60" fmla="*/ 400443 h 47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90872" h="478673">
                      <a:moveTo>
                        <a:pt x="1038759" y="0"/>
                      </a:moveTo>
                      <a:lnTo>
                        <a:pt x="978420" y="0"/>
                      </a:lnTo>
                      <a:cubicBezTo>
                        <a:pt x="950992" y="0"/>
                        <a:pt x="926306" y="21942"/>
                        <a:pt x="926306" y="52113"/>
                      </a:cubicBezTo>
                      <a:lnTo>
                        <a:pt x="926306" y="74054"/>
                      </a:lnTo>
                      <a:lnTo>
                        <a:pt x="896137" y="74054"/>
                      </a:lnTo>
                      <a:cubicBezTo>
                        <a:pt x="830310" y="74054"/>
                        <a:pt x="764482" y="90511"/>
                        <a:pt x="706885" y="126167"/>
                      </a:cubicBezTo>
                      <a:cubicBezTo>
                        <a:pt x="627344" y="172794"/>
                        <a:pt x="577975" y="167308"/>
                        <a:pt x="446322" y="191993"/>
                      </a:cubicBezTo>
                      <a:cubicBezTo>
                        <a:pt x="396953" y="200222"/>
                        <a:pt x="358553" y="235878"/>
                        <a:pt x="353067" y="285247"/>
                      </a:cubicBezTo>
                      <a:lnTo>
                        <a:pt x="309184" y="285247"/>
                      </a:lnTo>
                      <a:cubicBezTo>
                        <a:pt x="295470" y="285247"/>
                        <a:pt x="281756" y="282504"/>
                        <a:pt x="270784" y="274276"/>
                      </a:cubicBezTo>
                      <a:lnTo>
                        <a:pt x="111704" y="164566"/>
                      </a:lnTo>
                      <a:cubicBezTo>
                        <a:pt x="81534" y="145366"/>
                        <a:pt x="43135" y="148109"/>
                        <a:pt x="18451" y="175537"/>
                      </a:cubicBezTo>
                      <a:cubicBezTo>
                        <a:pt x="-8977" y="205707"/>
                        <a:pt x="-6234" y="255077"/>
                        <a:pt x="29421" y="279762"/>
                      </a:cubicBezTo>
                      <a:cubicBezTo>
                        <a:pt x="152846" y="359302"/>
                        <a:pt x="226901" y="463527"/>
                        <a:pt x="396953" y="471755"/>
                      </a:cubicBezTo>
                      <a:cubicBezTo>
                        <a:pt x="490206" y="471755"/>
                        <a:pt x="619116" y="496440"/>
                        <a:pt x="778196" y="452556"/>
                      </a:cubicBezTo>
                      <a:cubicBezTo>
                        <a:pt x="778196" y="452556"/>
                        <a:pt x="778196" y="452556"/>
                        <a:pt x="778196" y="452556"/>
                      </a:cubicBezTo>
                      <a:lnTo>
                        <a:pt x="926306" y="408672"/>
                      </a:lnTo>
                      <a:cubicBezTo>
                        <a:pt x="929049" y="436099"/>
                        <a:pt x="950992" y="455298"/>
                        <a:pt x="978420" y="455298"/>
                      </a:cubicBezTo>
                      <a:lnTo>
                        <a:pt x="1038759" y="455298"/>
                      </a:lnTo>
                      <a:cubicBezTo>
                        <a:pt x="1066187" y="455298"/>
                        <a:pt x="1090873" y="433356"/>
                        <a:pt x="1090873" y="403186"/>
                      </a:cubicBezTo>
                      <a:lnTo>
                        <a:pt x="1090873" y="52113"/>
                      </a:lnTo>
                      <a:cubicBezTo>
                        <a:pt x="1090873" y="24685"/>
                        <a:pt x="1066187" y="0"/>
                        <a:pt x="1038759" y="0"/>
                      </a:cubicBezTo>
                      <a:lnTo>
                        <a:pt x="1038759" y="0"/>
                      </a:lnTo>
                      <a:close/>
                      <a:moveTo>
                        <a:pt x="1057959" y="400443"/>
                      </a:moveTo>
                      <a:cubicBezTo>
                        <a:pt x="1057959" y="411414"/>
                        <a:pt x="1049731" y="419643"/>
                        <a:pt x="1038759" y="419643"/>
                      </a:cubicBezTo>
                      <a:lnTo>
                        <a:pt x="978420" y="419643"/>
                      </a:lnTo>
                      <a:cubicBezTo>
                        <a:pt x="967448" y="419643"/>
                        <a:pt x="959220" y="411414"/>
                        <a:pt x="959220" y="400443"/>
                      </a:cubicBezTo>
                      <a:lnTo>
                        <a:pt x="959220" y="383987"/>
                      </a:lnTo>
                      <a:cubicBezTo>
                        <a:pt x="959220" y="383987"/>
                        <a:pt x="959220" y="383987"/>
                        <a:pt x="959220" y="383987"/>
                      </a:cubicBezTo>
                      <a:lnTo>
                        <a:pt x="959220" y="216678"/>
                      </a:lnTo>
                      <a:cubicBezTo>
                        <a:pt x="959220" y="208450"/>
                        <a:pt x="950992" y="200222"/>
                        <a:pt x="942762" y="200222"/>
                      </a:cubicBezTo>
                      <a:cubicBezTo>
                        <a:pt x="934534" y="200222"/>
                        <a:pt x="926306" y="208450"/>
                        <a:pt x="926306" y="216678"/>
                      </a:cubicBezTo>
                      <a:lnTo>
                        <a:pt x="926306" y="373016"/>
                      </a:lnTo>
                      <a:lnTo>
                        <a:pt x="769968" y="419643"/>
                      </a:lnTo>
                      <a:cubicBezTo>
                        <a:pt x="616374" y="463527"/>
                        <a:pt x="495692" y="438842"/>
                        <a:pt x="399695" y="436099"/>
                      </a:cubicBezTo>
                      <a:cubicBezTo>
                        <a:pt x="243357" y="427871"/>
                        <a:pt x="174787" y="331874"/>
                        <a:pt x="51363" y="252334"/>
                      </a:cubicBezTo>
                      <a:cubicBezTo>
                        <a:pt x="32165" y="238620"/>
                        <a:pt x="29421" y="211193"/>
                        <a:pt x="45879" y="194736"/>
                      </a:cubicBezTo>
                      <a:cubicBezTo>
                        <a:pt x="59593" y="181022"/>
                        <a:pt x="81534" y="178280"/>
                        <a:pt x="97990" y="189251"/>
                      </a:cubicBezTo>
                      <a:lnTo>
                        <a:pt x="257071" y="298961"/>
                      </a:lnTo>
                      <a:cubicBezTo>
                        <a:pt x="273528" y="309932"/>
                        <a:pt x="292728" y="315418"/>
                        <a:pt x="311926" y="315418"/>
                      </a:cubicBezTo>
                      <a:cubicBezTo>
                        <a:pt x="726085" y="315418"/>
                        <a:pt x="687685" y="315418"/>
                        <a:pt x="690429" y="315418"/>
                      </a:cubicBezTo>
                      <a:cubicBezTo>
                        <a:pt x="690429" y="315418"/>
                        <a:pt x="690429" y="315418"/>
                        <a:pt x="690429" y="315418"/>
                      </a:cubicBezTo>
                      <a:cubicBezTo>
                        <a:pt x="720599" y="315418"/>
                        <a:pt x="748027" y="285247"/>
                        <a:pt x="745284" y="252334"/>
                      </a:cubicBezTo>
                      <a:cubicBezTo>
                        <a:pt x="745284" y="244106"/>
                        <a:pt x="737055" y="235878"/>
                        <a:pt x="728827" y="238620"/>
                      </a:cubicBezTo>
                      <a:cubicBezTo>
                        <a:pt x="720599" y="238620"/>
                        <a:pt x="712371" y="246849"/>
                        <a:pt x="715113" y="255077"/>
                      </a:cubicBezTo>
                      <a:cubicBezTo>
                        <a:pt x="715113" y="268791"/>
                        <a:pt x="706885" y="282504"/>
                        <a:pt x="690429" y="285247"/>
                      </a:cubicBezTo>
                      <a:lnTo>
                        <a:pt x="388725" y="285247"/>
                      </a:lnTo>
                      <a:cubicBezTo>
                        <a:pt x="394209" y="252334"/>
                        <a:pt x="421637" y="227649"/>
                        <a:pt x="454550" y="224906"/>
                      </a:cubicBezTo>
                      <a:cubicBezTo>
                        <a:pt x="454550" y="224906"/>
                        <a:pt x="454550" y="224906"/>
                        <a:pt x="454550" y="224906"/>
                      </a:cubicBezTo>
                      <a:cubicBezTo>
                        <a:pt x="575233" y="200222"/>
                        <a:pt x="638316" y="205707"/>
                        <a:pt x="726085" y="153595"/>
                      </a:cubicBezTo>
                      <a:cubicBezTo>
                        <a:pt x="778196" y="123424"/>
                        <a:pt x="838538" y="106968"/>
                        <a:pt x="898879" y="106968"/>
                      </a:cubicBezTo>
                      <a:lnTo>
                        <a:pt x="929049" y="106968"/>
                      </a:lnTo>
                      <a:lnTo>
                        <a:pt x="929049" y="142624"/>
                      </a:lnTo>
                      <a:cubicBezTo>
                        <a:pt x="929049" y="150852"/>
                        <a:pt x="937278" y="159080"/>
                        <a:pt x="945506" y="159080"/>
                      </a:cubicBezTo>
                      <a:cubicBezTo>
                        <a:pt x="953734" y="159080"/>
                        <a:pt x="961962" y="150852"/>
                        <a:pt x="961962" y="142624"/>
                      </a:cubicBezTo>
                      <a:lnTo>
                        <a:pt x="961962" y="54855"/>
                      </a:lnTo>
                      <a:cubicBezTo>
                        <a:pt x="961962" y="43884"/>
                        <a:pt x="970190" y="35656"/>
                        <a:pt x="981162" y="35656"/>
                      </a:cubicBezTo>
                      <a:lnTo>
                        <a:pt x="1041503" y="35656"/>
                      </a:lnTo>
                      <a:cubicBezTo>
                        <a:pt x="1052473" y="35656"/>
                        <a:pt x="1060703" y="43884"/>
                        <a:pt x="1060703" y="54855"/>
                      </a:cubicBezTo>
                      <a:lnTo>
                        <a:pt x="1057959" y="400443"/>
                      </a:lnTo>
                      <a:lnTo>
                        <a:pt x="1057959" y="400443"/>
                      </a:lnTo>
                      <a:close/>
                    </a:path>
                  </a:pathLst>
                </a:custGeom>
                <a:grpFill/>
                <a:ln w="27426" cap="flat">
                  <a:noFill/>
                  <a:prstDash val="solid"/>
                  <a:miter/>
                </a:ln>
              </p:spPr>
              <p:txBody>
                <a:bodyPr rtlCol="0" anchor="ctr"/>
                <a:lstStyle/>
                <a:p>
                  <a:endParaRPr lang="en-US" sz="1396"/>
                </a:p>
              </p:txBody>
            </p:sp>
          </p:grpSp>
        </p:grpSp>
      </p:grpSp>
      <p:sp>
        <p:nvSpPr>
          <p:cNvPr id="66" name="Freeform 65">
            <a:extLst>
              <a:ext uri="{FF2B5EF4-FFF2-40B4-BE49-F238E27FC236}">
                <a16:creationId xmlns:a16="http://schemas.microsoft.com/office/drawing/2014/main" id="{68E88536-5B42-CC68-95F7-1F26EB252712}"/>
              </a:ext>
            </a:extLst>
          </p:cNvPr>
          <p:cNvSpPr/>
          <p:nvPr/>
        </p:nvSpPr>
        <p:spPr>
          <a:xfrm>
            <a:off x="6103145" y="1159846"/>
            <a:ext cx="386013" cy="169732"/>
          </a:xfrm>
          <a:custGeom>
            <a:avLst/>
            <a:gdLst>
              <a:gd name="connsiteX0" fmla="*/ 0 w 668437"/>
              <a:gd name="connsiteY0" fmla="*/ 0 h 194261"/>
              <a:gd name="connsiteX1" fmla="*/ 668437 w 668437"/>
              <a:gd name="connsiteY1" fmla="*/ 0 h 194261"/>
              <a:gd name="connsiteX2" fmla="*/ 668437 w 668437"/>
              <a:gd name="connsiteY2" fmla="*/ 194262 h 194261"/>
              <a:gd name="connsiteX3" fmla="*/ 0 w 668437"/>
              <a:gd name="connsiteY3" fmla="*/ 194262 h 194261"/>
            </a:gdLst>
            <a:ahLst/>
            <a:cxnLst>
              <a:cxn ang="0">
                <a:pos x="connsiteX0" y="connsiteY0"/>
              </a:cxn>
              <a:cxn ang="0">
                <a:pos x="connsiteX1" y="connsiteY1"/>
              </a:cxn>
              <a:cxn ang="0">
                <a:pos x="connsiteX2" y="connsiteY2"/>
              </a:cxn>
              <a:cxn ang="0">
                <a:pos x="connsiteX3" y="connsiteY3"/>
              </a:cxn>
            </a:cxnLst>
            <a:rect l="l" t="t" r="r" b="b"/>
            <a:pathLst>
              <a:path w="668437" h="194261">
                <a:moveTo>
                  <a:pt x="0" y="0"/>
                </a:moveTo>
                <a:lnTo>
                  <a:pt x="668437" y="0"/>
                </a:lnTo>
                <a:lnTo>
                  <a:pt x="668437" y="194262"/>
                </a:lnTo>
                <a:lnTo>
                  <a:pt x="0" y="194262"/>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67" name="Freeform 66">
            <a:extLst>
              <a:ext uri="{FF2B5EF4-FFF2-40B4-BE49-F238E27FC236}">
                <a16:creationId xmlns:a16="http://schemas.microsoft.com/office/drawing/2014/main" id="{E5A68B29-402C-7B15-D904-A01116E9A1C7}"/>
              </a:ext>
            </a:extLst>
          </p:cNvPr>
          <p:cNvSpPr/>
          <p:nvPr/>
        </p:nvSpPr>
        <p:spPr>
          <a:xfrm>
            <a:off x="8437102" y="1157029"/>
            <a:ext cx="425338" cy="189702"/>
          </a:xfrm>
          <a:custGeom>
            <a:avLst/>
            <a:gdLst>
              <a:gd name="connsiteX0" fmla="*/ 0 w 680357"/>
              <a:gd name="connsiteY0" fmla="*/ 0 h 173952"/>
              <a:gd name="connsiteX1" fmla="*/ 680358 w 680357"/>
              <a:gd name="connsiteY1" fmla="*/ 0 h 173952"/>
              <a:gd name="connsiteX2" fmla="*/ 680358 w 680357"/>
              <a:gd name="connsiteY2" fmla="*/ 173953 h 173952"/>
              <a:gd name="connsiteX3" fmla="*/ 0 w 680357"/>
              <a:gd name="connsiteY3" fmla="*/ 173953 h 173952"/>
            </a:gdLst>
            <a:ahLst/>
            <a:cxnLst>
              <a:cxn ang="0">
                <a:pos x="connsiteX0" y="connsiteY0"/>
              </a:cxn>
              <a:cxn ang="0">
                <a:pos x="connsiteX1" y="connsiteY1"/>
              </a:cxn>
              <a:cxn ang="0">
                <a:pos x="connsiteX2" y="connsiteY2"/>
              </a:cxn>
              <a:cxn ang="0">
                <a:pos x="connsiteX3" y="connsiteY3"/>
              </a:cxn>
            </a:cxnLst>
            <a:rect l="l" t="t" r="r" b="b"/>
            <a:pathLst>
              <a:path w="680357" h="173952">
                <a:moveTo>
                  <a:pt x="0" y="0"/>
                </a:moveTo>
                <a:lnTo>
                  <a:pt x="680358" y="0"/>
                </a:lnTo>
                <a:lnTo>
                  <a:pt x="680358" y="173953"/>
                </a:lnTo>
                <a:lnTo>
                  <a:pt x="0" y="173953"/>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68" name="Freeform 67">
            <a:extLst>
              <a:ext uri="{FF2B5EF4-FFF2-40B4-BE49-F238E27FC236}">
                <a16:creationId xmlns:a16="http://schemas.microsoft.com/office/drawing/2014/main" id="{87C12DB3-0DF8-3623-8B19-1C953E5C49A8}"/>
              </a:ext>
            </a:extLst>
          </p:cNvPr>
          <p:cNvSpPr/>
          <p:nvPr/>
        </p:nvSpPr>
        <p:spPr>
          <a:xfrm rot="1291588">
            <a:off x="10462527" y="1785138"/>
            <a:ext cx="364892" cy="88620"/>
          </a:xfrm>
          <a:custGeom>
            <a:avLst/>
            <a:gdLst>
              <a:gd name="connsiteX0" fmla="*/ 0 w 479914"/>
              <a:gd name="connsiteY0" fmla="*/ 0 h 116557"/>
              <a:gd name="connsiteX1" fmla="*/ 479915 w 479914"/>
              <a:gd name="connsiteY1" fmla="*/ 0 h 116557"/>
              <a:gd name="connsiteX2" fmla="*/ 479915 w 479914"/>
              <a:gd name="connsiteY2" fmla="*/ 116557 h 116557"/>
              <a:gd name="connsiteX3" fmla="*/ 0 w 479914"/>
              <a:gd name="connsiteY3" fmla="*/ 116557 h 116557"/>
            </a:gdLst>
            <a:ahLst/>
            <a:cxnLst>
              <a:cxn ang="0">
                <a:pos x="connsiteX0" y="connsiteY0"/>
              </a:cxn>
              <a:cxn ang="0">
                <a:pos x="connsiteX1" y="connsiteY1"/>
              </a:cxn>
              <a:cxn ang="0">
                <a:pos x="connsiteX2" y="connsiteY2"/>
              </a:cxn>
              <a:cxn ang="0">
                <a:pos x="connsiteX3" y="connsiteY3"/>
              </a:cxn>
            </a:cxnLst>
            <a:rect l="l" t="t" r="r" b="b"/>
            <a:pathLst>
              <a:path w="479914" h="116557">
                <a:moveTo>
                  <a:pt x="0" y="0"/>
                </a:moveTo>
                <a:lnTo>
                  <a:pt x="479915" y="0"/>
                </a:lnTo>
                <a:lnTo>
                  <a:pt x="479915" y="116557"/>
                </a:lnTo>
                <a:lnTo>
                  <a:pt x="0" y="116557"/>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nvGrpSpPr>
          <p:cNvPr id="69" name="Graphic 4">
            <a:extLst>
              <a:ext uri="{FF2B5EF4-FFF2-40B4-BE49-F238E27FC236}">
                <a16:creationId xmlns:a16="http://schemas.microsoft.com/office/drawing/2014/main" id="{2E3B01AF-0F72-83B7-56F8-C9FCC67ABDB2}"/>
              </a:ext>
            </a:extLst>
          </p:cNvPr>
          <p:cNvGrpSpPr/>
          <p:nvPr/>
        </p:nvGrpSpPr>
        <p:grpSpPr>
          <a:xfrm>
            <a:off x="6143668" y="991824"/>
            <a:ext cx="329399" cy="364228"/>
            <a:chOff x="6307703" y="4546157"/>
            <a:chExt cx="433233" cy="479040"/>
          </a:xfrm>
          <a:solidFill>
            <a:srgbClr val="083F59"/>
          </a:solidFill>
        </p:grpSpPr>
        <p:sp>
          <p:nvSpPr>
            <p:cNvPr id="70" name="Freeform 69">
              <a:extLst>
                <a:ext uri="{FF2B5EF4-FFF2-40B4-BE49-F238E27FC236}">
                  <a16:creationId xmlns:a16="http://schemas.microsoft.com/office/drawing/2014/main" id="{8EE4C40F-749F-CEDB-56FD-975E30E0F984}"/>
                </a:ext>
              </a:extLst>
            </p:cNvPr>
            <p:cNvSpPr/>
            <p:nvPr/>
          </p:nvSpPr>
          <p:spPr>
            <a:xfrm>
              <a:off x="6443585" y="4560295"/>
              <a:ext cx="168409" cy="140839"/>
            </a:xfrm>
            <a:custGeom>
              <a:avLst/>
              <a:gdLst>
                <a:gd name="connsiteX0" fmla="*/ 84082 w 168409"/>
                <a:gd name="connsiteY0" fmla="*/ 49007 h 140839"/>
                <a:gd name="connsiteX1" fmla="*/ 84082 w 168409"/>
                <a:gd name="connsiteY1" fmla="*/ 49448 h 140839"/>
                <a:gd name="connsiteX2" fmla="*/ 37283 w 168409"/>
                <a:gd name="connsiteY2" fmla="*/ 49448 h 140839"/>
                <a:gd name="connsiteX3" fmla="*/ 31984 w 168409"/>
                <a:gd name="connsiteY3" fmla="*/ 53863 h 140839"/>
                <a:gd name="connsiteX4" fmla="*/ 37283 w 168409"/>
                <a:gd name="connsiteY4" fmla="*/ 58278 h 140839"/>
                <a:gd name="connsiteX5" fmla="*/ 40373 w 168409"/>
                <a:gd name="connsiteY5" fmla="*/ 58278 h 140839"/>
                <a:gd name="connsiteX6" fmla="*/ 106599 w 168409"/>
                <a:gd name="connsiteY6" fmla="*/ 57837 h 140839"/>
                <a:gd name="connsiteX7" fmla="*/ 130440 w 168409"/>
                <a:gd name="connsiteY7" fmla="*/ 57837 h 140839"/>
                <a:gd name="connsiteX8" fmla="*/ 134855 w 168409"/>
                <a:gd name="connsiteY8" fmla="*/ 54747 h 140839"/>
                <a:gd name="connsiteX9" fmla="*/ 133530 w 168409"/>
                <a:gd name="connsiteY9" fmla="*/ 50332 h 140839"/>
                <a:gd name="connsiteX10" fmla="*/ 128232 w 168409"/>
                <a:gd name="connsiteY10" fmla="*/ 49007 h 140839"/>
                <a:gd name="connsiteX11" fmla="*/ 84082 w 168409"/>
                <a:gd name="connsiteY11" fmla="*/ 49007 h 140839"/>
                <a:gd name="connsiteX12" fmla="*/ 83641 w 168409"/>
                <a:gd name="connsiteY12" fmla="*/ 83444 h 140839"/>
                <a:gd name="connsiteX13" fmla="*/ 83641 w 168409"/>
                <a:gd name="connsiteY13" fmla="*/ 83002 h 140839"/>
                <a:gd name="connsiteX14" fmla="*/ 129115 w 168409"/>
                <a:gd name="connsiteY14" fmla="*/ 83002 h 140839"/>
                <a:gd name="connsiteX15" fmla="*/ 135738 w 168409"/>
                <a:gd name="connsiteY15" fmla="*/ 78587 h 140839"/>
                <a:gd name="connsiteX16" fmla="*/ 129115 w 168409"/>
                <a:gd name="connsiteY16" fmla="*/ 74172 h 140839"/>
                <a:gd name="connsiteX17" fmla="*/ 128232 w 168409"/>
                <a:gd name="connsiteY17" fmla="*/ 74172 h 140839"/>
                <a:gd name="connsiteX18" fmla="*/ 38607 w 168409"/>
                <a:gd name="connsiteY18" fmla="*/ 74172 h 140839"/>
                <a:gd name="connsiteX19" fmla="*/ 35075 w 168409"/>
                <a:gd name="connsiteY19" fmla="*/ 74614 h 140839"/>
                <a:gd name="connsiteX20" fmla="*/ 31984 w 168409"/>
                <a:gd name="connsiteY20" fmla="*/ 79029 h 140839"/>
                <a:gd name="connsiteX21" fmla="*/ 35075 w 168409"/>
                <a:gd name="connsiteY21" fmla="*/ 83444 h 140839"/>
                <a:gd name="connsiteX22" fmla="*/ 39049 w 168409"/>
                <a:gd name="connsiteY22" fmla="*/ 83886 h 140839"/>
                <a:gd name="connsiteX23" fmla="*/ 83641 w 168409"/>
                <a:gd name="connsiteY23" fmla="*/ 83444 h 140839"/>
                <a:gd name="connsiteX24" fmla="*/ 83199 w 168409"/>
                <a:gd name="connsiteY24" fmla="*/ 33996 h 140839"/>
                <a:gd name="connsiteX25" fmla="*/ 83199 w 168409"/>
                <a:gd name="connsiteY25" fmla="*/ 33996 h 140839"/>
                <a:gd name="connsiteX26" fmla="*/ 129557 w 168409"/>
                <a:gd name="connsiteY26" fmla="*/ 33554 h 140839"/>
                <a:gd name="connsiteX27" fmla="*/ 135296 w 168409"/>
                <a:gd name="connsiteY27" fmla="*/ 29139 h 140839"/>
                <a:gd name="connsiteX28" fmla="*/ 129115 w 168409"/>
                <a:gd name="connsiteY28" fmla="*/ 24283 h 140839"/>
                <a:gd name="connsiteX29" fmla="*/ 37724 w 168409"/>
                <a:gd name="connsiteY29" fmla="*/ 24724 h 140839"/>
                <a:gd name="connsiteX30" fmla="*/ 31984 w 168409"/>
                <a:gd name="connsiteY30" fmla="*/ 29139 h 140839"/>
                <a:gd name="connsiteX31" fmla="*/ 38165 w 168409"/>
                <a:gd name="connsiteY31" fmla="*/ 33996 h 140839"/>
                <a:gd name="connsiteX32" fmla="*/ 83199 w 168409"/>
                <a:gd name="connsiteY32" fmla="*/ 33996 h 140839"/>
                <a:gd name="connsiteX33" fmla="*/ 84523 w 168409"/>
                <a:gd name="connsiteY33" fmla="*/ 140840 h 140839"/>
                <a:gd name="connsiteX34" fmla="*/ 69512 w 168409"/>
                <a:gd name="connsiteY34" fmla="*/ 116557 h 140839"/>
                <a:gd name="connsiteX35" fmla="*/ 52735 w 168409"/>
                <a:gd name="connsiteY35" fmla="*/ 106844 h 140839"/>
                <a:gd name="connsiteX36" fmla="*/ 26686 w 168409"/>
                <a:gd name="connsiteY36" fmla="*/ 106844 h 140839"/>
                <a:gd name="connsiteX37" fmla="*/ 196 w 168409"/>
                <a:gd name="connsiteY37" fmla="*/ 79029 h 140839"/>
                <a:gd name="connsiteX38" fmla="*/ 196 w 168409"/>
                <a:gd name="connsiteY38" fmla="*/ 28698 h 140839"/>
                <a:gd name="connsiteX39" fmla="*/ 27128 w 168409"/>
                <a:gd name="connsiteY39" fmla="*/ 0 h 140839"/>
                <a:gd name="connsiteX40" fmla="*/ 141036 w 168409"/>
                <a:gd name="connsiteY40" fmla="*/ 0 h 140839"/>
                <a:gd name="connsiteX41" fmla="*/ 168409 w 168409"/>
                <a:gd name="connsiteY41" fmla="*/ 29139 h 140839"/>
                <a:gd name="connsiteX42" fmla="*/ 168409 w 168409"/>
                <a:gd name="connsiteY42" fmla="*/ 79912 h 140839"/>
                <a:gd name="connsiteX43" fmla="*/ 143244 w 168409"/>
                <a:gd name="connsiteY43" fmla="*/ 106844 h 140839"/>
                <a:gd name="connsiteX44" fmla="*/ 114987 w 168409"/>
                <a:gd name="connsiteY44" fmla="*/ 106844 h 140839"/>
                <a:gd name="connsiteX45" fmla="*/ 99976 w 168409"/>
                <a:gd name="connsiteY45" fmla="*/ 115674 h 140839"/>
                <a:gd name="connsiteX46" fmla="*/ 84523 w 168409"/>
                <a:gd name="connsiteY46" fmla="*/ 140840 h 140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8409" h="140839">
                  <a:moveTo>
                    <a:pt x="84082" y="49007"/>
                  </a:moveTo>
                  <a:cubicBezTo>
                    <a:pt x="84082" y="49007"/>
                    <a:pt x="84082" y="49448"/>
                    <a:pt x="84082" y="49448"/>
                  </a:cubicBezTo>
                  <a:cubicBezTo>
                    <a:pt x="68629" y="49448"/>
                    <a:pt x="53177" y="49448"/>
                    <a:pt x="37283" y="49448"/>
                  </a:cubicBezTo>
                  <a:cubicBezTo>
                    <a:pt x="34192" y="49448"/>
                    <a:pt x="31984" y="50332"/>
                    <a:pt x="31984" y="53863"/>
                  </a:cubicBezTo>
                  <a:cubicBezTo>
                    <a:pt x="31984" y="57396"/>
                    <a:pt x="34634" y="58278"/>
                    <a:pt x="37283" y="58278"/>
                  </a:cubicBezTo>
                  <a:cubicBezTo>
                    <a:pt x="38165" y="58278"/>
                    <a:pt x="39049" y="58278"/>
                    <a:pt x="40373" y="58278"/>
                  </a:cubicBezTo>
                  <a:cubicBezTo>
                    <a:pt x="62448" y="58278"/>
                    <a:pt x="84523" y="58278"/>
                    <a:pt x="106599" y="57837"/>
                  </a:cubicBezTo>
                  <a:cubicBezTo>
                    <a:pt x="114546" y="57837"/>
                    <a:pt x="122493" y="57837"/>
                    <a:pt x="130440" y="57837"/>
                  </a:cubicBezTo>
                  <a:cubicBezTo>
                    <a:pt x="132206" y="57837"/>
                    <a:pt x="133972" y="56071"/>
                    <a:pt x="134855" y="54747"/>
                  </a:cubicBezTo>
                  <a:cubicBezTo>
                    <a:pt x="135296" y="53863"/>
                    <a:pt x="134855" y="51214"/>
                    <a:pt x="133530" y="50332"/>
                  </a:cubicBezTo>
                  <a:cubicBezTo>
                    <a:pt x="132206" y="49448"/>
                    <a:pt x="129998" y="49007"/>
                    <a:pt x="128232" y="49007"/>
                  </a:cubicBezTo>
                  <a:cubicBezTo>
                    <a:pt x="114104" y="49007"/>
                    <a:pt x="99093" y="49007"/>
                    <a:pt x="84082" y="49007"/>
                  </a:cubicBezTo>
                  <a:close/>
                  <a:moveTo>
                    <a:pt x="83641" y="83444"/>
                  </a:moveTo>
                  <a:cubicBezTo>
                    <a:pt x="83641" y="83444"/>
                    <a:pt x="83641" y="83002"/>
                    <a:pt x="83641" y="83002"/>
                  </a:cubicBezTo>
                  <a:cubicBezTo>
                    <a:pt x="98652" y="83002"/>
                    <a:pt x="114104" y="83002"/>
                    <a:pt x="129115" y="83002"/>
                  </a:cubicBezTo>
                  <a:cubicBezTo>
                    <a:pt x="132206" y="83002"/>
                    <a:pt x="135738" y="83002"/>
                    <a:pt x="135738" y="78587"/>
                  </a:cubicBezTo>
                  <a:cubicBezTo>
                    <a:pt x="135738" y="74172"/>
                    <a:pt x="132206" y="73731"/>
                    <a:pt x="129115" y="74172"/>
                  </a:cubicBezTo>
                  <a:cubicBezTo>
                    <a:pt x="128674" y="74172"/>
                    <a:pt x="128674" y="74172"/>
                    <a:pt x="128232" y="74172"/>
                  </a:cubicBezTo>
                  <a:cubicBezTo>
                    <a:pt x="98652" y="74172"/>
                    <a:pt x="68629" y="74172"/>
                    <a:pt x="38607" y="74172"/>
                  </a:cubicBezTo>
                  <a:cubicBezTo>
                    <a:pt x="37283" y="74172"/>
                    <a:pt x="35958" y="73731"/>
                    <a:pt x="35075" y="74614"/>
                  </a:cubicBezTo>
                  <a:cubicBezTo>
                    <a:pt x="33750" y="75497"/>
                    <a:pt x="31984" y="77263"/>
                    <a:pt x="31984" y="79029"/>
                  </a:cubicBezTo>
                  <a:cubicBezTo>
                    <a:pt x="31984" y="80795"/>
                    <a:pt x="33750" y="82561"/>
                    <a:pt x="35075" y="83444"/>
                  </a:cubicBezTo>
                  <a:cubicBezTo>
                    <a:pt x="35958" y="84327"/>
                    <a:pt x="37724" y="83886"/>
                    <a:pt x="39049" y="83886"/>
                  </a:cubicBezTo>
                  <a:cubicBezTo>
                    <a:pt x="54059" y="83444"/>
                    <a:pt x="68629" y="83444"/>
                    <a:pt x="83641" y="83444"/>
                  </a:cubicBezTo>
                  <a:close/>
                  <a:moveTo>
                    <a:pt x="83199" y="33996"/>
                  </a:moveTo>
                  <a:cubicBezTo>
                    <a:pt x="83199" y="33554"/>
                    <a:pt x="83199" y="33554"/>
                    <a:pt x="83199" y="33996"/>
                  </a:cubicBezTo>
                  <a:cubicBezTo>
                    <a:pt x="98652" y="33554"/>
                    <a:pt x="114104" y="33554"/>
                    <a:pt x="129557" y="33554"/>
                  </a:cubicBezTo>
                  <a:cubicBezTo>
                    <a:pt x="132647" y="33554"/>
                    <a:pt x="135296" y="33113"/>
                    <a:pt x="135296" y="29139"/>
                  </a:cubicBezTo>
                  <a:cubicBezTo>
                    <a:pt x="135296" y="25166"/>
                    <a:pt x="132647" y="24283"/>
                    <a:pt x="129115" y="24283"/>
                  </a:cubicBezTo>
                  <a:cubicBezTo>
                    <a:pt x="98652" y="24283"/>
                    <a:pt x="67747" y="24283"/>
                    <a:pt x="37724" y="24724"/>
                  </a:cubicBezTo>
                  <a:cubicBezTo>
                    <a:pt x="34634" y="24724"/>
                    <a:pt x="31984" y="25166"/>
                    <a:pt x="31984" y="29139"/>
                  </a:cubicBezTo>
                  <a:cubicBezTo>
                    <a:pt x="31984" y="33554"/>
                    <a:pt x="34634" y="33996"/>
                    <a:pt x="38165" y="33996"/>
                  </a:cubicBezTo>
                  <a:cubicBezTo>
                    <a:pt x="53177" y="33996"/>
                    <a:pt x="68188" y="33996"/>
                    <a:pt x="83199" y="33996"/>
                  </a:cubicBezTo>
                  <a:close/>
                  <a:moveTo>
                    <a:pt x="84523" y="140840"/>
                  </a:moveTo>
                  <a:cubicBezTo>
                    <a:pt x="79226" y="132451"/>
                    <a:pt x="74369" y="124945"/>
                    <a:pt x="69512" y="116557"/>
                  </a:cubicBezTo>
                  <a:cubicBezTo>
                    <a:pt x="65539" y="109935"/>
                    <a:pt x="60241" y="106844"/>
                    <a:pt x="52735" y="106844"/>
                  </a:cubicBezTo>
                  <a:cubicBezTo>
                    <a:pt x="43905" y="107285"/>
                    <a:pt x="35075" y="106844"/>
                    <a:pt x="26686" y="106844"/>
                  </a:cubicBezTo>
                  <a:cubicBezTo>
                    <a:pt x="10792" y="106844"/>
                    <a:pt x="196" y="95806"/>
                    <a:pt x="196" y="79029"/>
                  </a:cubicBezTo>
                  <a:cubicBezTo>
                    <a:pt x="196" y="62252"/>
                    <a:pt x="-245" y="45475"/>
                    <a:pt x="196" y="28698"/>
                  </a:cubicBezTo>
                  <a:cubicBezTo>
                    <a:pt x="196" y="10154"/>
                    <a:pt x="10351" y="0"/>
                    <a:pt x="27128" y="0"/>
                  </a:cubicBezTo>
                  <a:cubicBezTo>
                    <a:pt x="65097" y="0"/>
                    <a:pt x="103067" y="0"/>
                    <a:pt x="141036" y="0"/>
                  </a:cubicBezTo>
                  <a:cubicBezTo>
                    <a:pt x="158255" y="0"/>
                    <a:pt x="168409" y="10596"/>
                    <a:pt x="168409" y="29139"/>
                  </a:cubicBezTo>
                  <a:cubicBezTo>
                    <a:pt x="168409" y="45917"/>
                    <a:pt x="168409" y="63135"/>
                    <a:pt x="168409" y="79912"/>
                  </a:cubicBezTo>
                  <a:cubicBezTo>
                    <a:pt x="168409" y="95365"/>
                    <a:pt x="157813" y="106844"/>
                    <a:pt x="143244" y="106844"/>
                  </a:cubicBezTo>
                  <a:cubicBezTo>
                    <a:pt x="133972" y="106844"/>
                    <a:pt x="124259" y="106844"/>
                    <a:pt x="114987" y="106844"/>
                  </a:cubicBezTo>
                  <a:cubicBezTo>
                    <a:pt x="108365" y="106844"/>
                    <a:pt x="103508" y="109493"/>
                    <a:pt x="99976" y="115674"/>
                  </a:cubicBezTo>
                  <a:cubicBezTo>
                    <a:pt x="95120" y="124063"/>
                    <a:pt x="89822" y="132451"/>
                    <a:pt x="84523" y="140840"/>
                  </a:cubicBezTo>
                  <a:close/>
                </a:path>
              </a:pathLst>
            </a:custGeom>
            <a:solidFill>
              <a:srgbClr val="DF4625"/>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1" name="Freeform 70">
              <a:extLst>
                <a:ext uri="{FF2B5EF4-FFF2-40B4-BE49-F238E27FC236}">
                  <a16:creationId xmlns:a16="http://schemas.microsoft.com/office/drawing/2014/main" id="{703E1218-AB50-4297-D186-B32437E9325F}"/>
                </a:ext>
              </a:extLst>
            </p:cNvPr>
            <p:cNvSpPr/>
            <p:nvPr/>
          </p:nvSpPr>
          <p:spPr>
            <a:xfrm>
              <a:off x="6610473" y="4615483"/>
              <a:ext cx="119402" cy="100662"/>
            </a:xfrm>
            <a:custGeom>
              <a:avLst/>
              <a:gdLst>
                <a:gd name="connsiteX0" fmla="*/ 59799 w 119402"/>
                <a:gd name="connsiteY0" fmla="*/ 100663 h 100662"/>
                <a:gd name="connsiteX1" fmla="*/ 50086 w 119402"/>
                <a:gd name="connsiteY1" fmla="*/ 84769 h 100662"/>
                <a:gd name="connsiteX2" fmla="*/ 37724 w 119402"/>
                <a:gd name="connsiteY2" fmla="*/ 77263 h 100662"/>
                <a:gd name="connsiteX3" fmla="*/ 18739 w 119402"/>
                <a:gd name="connsiteY3" fmla="*/ 77263 h 100662"/>
                <a:gd name="connsiteX4" fmla="*/ 196 w 119402"/>
                <a:gd name="connsiteY4" fmla="*/ 51214 h 100662"/>
                <a:gd name="connsiteX5" fmla="*/ 1962 w 119402"/>
                <a:gd name="connsiteY5" fmla="*/ 48124 h 100662"/>
                <a:gd name="connsiteX6" fmla="*/ 9468 w 119402"/>
                <a:gd name="connsiteY6" fmla="*/ 26490 h 100662"/>
                <a:gd name="connsiteX7" fmla="*/ 9468 w 119402"/>
                <a:gd name="connsiteY7" fmla="*/ 5739 h 100662"/>
                <a:gd name="connsiteX8" fmla="*/ 13883 w 119402"/>
                <a:gd name="connsiteY8" fmla="*/ 441 h 100662"/>
                <a:gd name="connsiteX9" fmla="*/ 19181 w 119402"/>
                <a:gd name="connsiteY9" fmla="*/ 0 h 100662"/>
                <a:gd name="connsiteX10" fmla="*/ 100417 w 119402"/>
                <a:gd name="connsiteY10" fmla="*/ 0 h 100662"/>
                <a:gd name="connsiteX11" fmla="*/ 119402 w 119402"/>
                <a:gd name="connsiteY11" fmla="*/ 20750 h 100662"/>
                <a:gd name="connsiteX12" fmla="*/ 119402 w 119402"/>
                <a:gd name="connsiteY12" fmla="*/ 57396 h 100662"/>
                <a:gd name="connsiteX13" fmla="*/ 101742 w 119402"/>
                <a:gd name="connsiteY13" fmla="*/ 77263 h 100662"/>
                <a:gd name="connsiteX14" fmla="*/ 81874 w 119402"/>
                <a:gd name="connsiteY14" fmla="*/ 77263 h 100662"/>
                <a:gd name="connsiteX15" fmla="*/ 69512 w 119402"/>
                <a:gd name="connsiteY15" fmla="*/ 84327 h 100662"/>
                <a:gd name="connsiteX16" fmla="*/ 59799 w 119402"/>
                <a:gd name="connsiteY16" fmla="*/ 100663 h 100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9402" h="100662">
                  <a:moveTo>
                    <a:pt x="59799" y="100663"/>
                  </a:moveTo>
                  <a:cubicBezTo>
                    <a:pt x="56267" y="94923"/>
                    <a:pt x="53177" y="89625"/>
                    <a:pt x="50086" y="84769"/>
                  </a:cubicBezTo>
                  <a:cubicBezTo>
                    <a:pt x="46995" y="79471"/>
                    <a:pt x="43463" y="76822"/>
                    <a:pt x="37724" y="77263"/>
                  </a:cubicBezTo>
                  <a:cubicBezTo>
                    <a:pt x="31543" y="77263"/>
                    <a:pt x="24920" y="77263"/>
                    <a:pt x="18739" y="77263"/>
                  </a:cubicBezTo>
                  <a:cubicBezTo>
                    <a:pt x="4169" y="77263"/>
                    <a:pt x="-1129" y="65784"/>
                    <a:pt x="196" y="51214"/>
                  </a:cubicBezTo>
                  <a:cubicBezTo>
                    <a:pt x="196" y="50332"/>
                    <a:pt x="1520" y="49007"/>
                    <a:pt x="1962" y="48124"/>
                  </a:cubicBezTo>
                  <a:cubicBezTo>
                    <a:pt x="6819" y="41943"/>
                    <a:pt x="9468" y="34879"/>
                    <a:pt x="9468" y="26490"/>
                  </a:cubicBezTo>
                  <a:cubicBezTo>
                    <a:pt x="9468" y="19426"/>
                    <a:pt x="9909" y="12804"/>
                    <a:pt x="9468" y="5739"/>
                  </a:cubicBezTo>
                  <a:cubicBezTo>
                    <a:pt x="9468" y="2208"/>
                    <a:pt x="10792" y="441"/>
                    <a:pt x="13883" y="441"/>
                  </a:cubicBezTo>
                  <a:cubicBezTo>
                    <a:pt x="15649" y="441"/>
                    <a:pt x="17414" y="0"/>
                    <a:pt x="19181" y="0"/>
                  </a:cubicBezTo>
                  <a:cubicBezTo>
                    <a:pt x="46112" y="0"/>
                    <a:pt x="73486" y="0"/>
                    <a:pt x="100417" y="0"/>
                  </a:cubicBezTo>
                  <a:cubicBezTo>
                    <a:pt x="112780" y="0"/>
                    <a:pt x="119402" y="7064"/>
                    <a:pt x="119402" y="20750"/>
                  </a:cubicBezTo>
                  <a:cubicBezTo>
                    <a:pt x="119402" y="33113"/>
                    <a:pt x="119402" y="45033"/>
                    <a:pt x="119402" y="57396"/>
                  </a:cubicBezTo>
                  <a:cubicBezTo>
                    <a:pt x="119402" y="68875"/>
                    <a:pt x="112338" y="76822"/>
                    <a:pt x="101742" y="77263"/>
                  </a:cubicBezTo>
                  <a:cubicBezTo>
                    <a:pt x="95120" y="77263"/>
                    <a:pt x="88497" y="77263"/>
                    <a:pt x="81874" y="77263"/>
                  </a:cubicBezTo>
                  <a:cubicBezTo>
                    <a:pt x="76576" y="77263"/>
                    <a:pt x="72602" y="79471"/>
                    <a:pt x="69512" y="84327"/>
                  </a:cubicBezTo>
                  <a:cubicBezTo>
                    <a:pt x="66422" y="89625"/>
                    <a:pt x="63331" y="94923"/>
                    <a:pt x="59799" y="100663"/>
                  </a:cubicBezTo>
                  <a:close/>
                </a:path>
              </a:pathLst>
            </a:custGeom>
            <a:solidFill>
              <a:srgbClr val="DF4625"/>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2" name="Freeform 71">
              <a:extLst>
                <a:ext uri="{FF2B5EF4-FFF2-40B4-BE49-F238E27FC236}">
                  <a16:creationId xmlns:a16="http://schemas.microsoft.com/office/drawing/2014/main" id="{61EF525F-F567-4B7A-D18E-7C688BFF1467}"/>
                </a:ext>
              </a:extLst>
            </p:cNvPr>
            <p:cNvSpPr/>
            <p:nvPr/>
          </p:nvSpPr>
          <p:spPr>
            <a:xfrm>
              <a:off x="6324133" y="4615924"/>
              <a:ext cx="119292" cy="100221"/>
            </a:xfrm>
            <a:custGeom>
              <a:avLst/>
              <a:gdLst>
                <a:gd name="connsiteX0" fmla="*/ 59603 w 119292"/>
                <a:gd name="connsiteY0" fmla="*/ 100221 h 100221"/>
                <a:gd name="connsiteX1" fmla="*/ 49448 w 119292"/>
                <a:gd name="connsiteY1" fmla="*/ 83444 h 100221"/>
                <a:gd name="connsiteX2" fmla="*/ 38411 w 119292"/>
                <a:gd name="connsiteY2" fmla="*/ 76822 h 100221"/>
                <a:gd name="connsiteX3" fmla="*/ 18102 w 119292"/>
                <a:gd name="connsiteY3" fmla="*/ 76822 h 100221"/>
                <a:gd name="connsiteX4" fmla="*/ 0 w 119292"/>
                <a:gd name="connsiteY4" fmla="*/ 56954 h 100221"/>
                <a:gd name="connsiteX5" fmla="*/ 0 w 119292"/>
                <a:gd name="connsiteY5" fmla="*/ 19426 h 100221"/>
                <a:gd name="connsiteX6" fmla="*/ 17219 w 119292"/>
                <a:gd name="connsiteY6" fmla="*/ 0 h 100221"/>
                <a:gd name="connsiteX7" fmla="*/ 102429 w 119292"/>
                <a:gd name="connsiteY7" fmla="*/ 0 h 100221"/>
                <a:gd name="connsiteX8" fmla="*/ 109493 w 119292"/>
                <a:gd name="connsiteY8" fmla="*/ 7947 h 100221"/>
                <a:gd name="connsiteX9" fmla="*/ 110817 w 119292"/>
                <a:gd name="connsiteY9" fmla="*/ 33996 h 100221"/>
                <a:gd name="connsiteX10" fmla="*/ 116115 w 119292"/>
                <a:gd name="connsiteY10" fmla="*/ 46358 h 100221"/>
                <a:gd name="connsiteX11" fmla="*/ 105961 w 119292"/>
                <a:gd name="connsiteY11" fmla="*/ 75938 h 100221"/>
                <a:gd name="connsiteX12" fmla="*/ 86093 w 119292"/>
                <a:gd name="connsiteY12" fmla="*/ 76822 h 100221"/>
                <a:gd name="connsiteX13" fmla="*/ 66667 w 119292"/>
                <a:gd name="connsiteY13" fmla="*/ 88301 h 100221"/>
                <a:gd name="connsiteX14" fmla="*/ 59603 w 119292"/>
                <a:gd name="connsiteY14" fmla="*/ 100221 h 10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292" h="100221">
                  <a:moveTo>
                    <a:pt x="59603" y="100221"/>
                  </a:moveTo>
                  <a:cubicBezTo>
                    <a:pt x="56071" y="94041"/>
                    <a:pt x="52539" y="88742"/>
                    <a:pt x="49448" y="83444"/>
                  </a:cubicBezTo>
                  <a:cubicBezTo>
                    <a:pt x="46799" y="79029"/>
                    <a:pt x="43267" y="76822"/>
                    <a:pt x="38411" y="76822"/>
                  </a:cubicBezTo>
                  <a:cubicBezTo>
                    <a:pt x="31788" y="76822"/>
                    <a:pt x="24724" y="76822"/>
                    <a:pt x="18102" y="76822"/>
                  </a:cubicBezTo>
                  <a:cubicBezTo>
                    <a:pt x="7064" y="76822"/>
                    <a:pt x="0" y="68875"/>
                    <a:pt x="0" y="56954"/>
                  </a:cubicBezTo>
                  <a:cubicBezTo>
                    <a:pt x="0" y="44592"/>
                    <a:pt x="0" y="31788"/>
                    <a:pt x="0" y="19426"/>
                  </a:cubicBezTo>
                  <a:cubicBezTo>
                    <a:pt x="0" y="7947"/>
                    <a:pt x="6623" y="441"/>
                    <a:pt x="17219" y="0"/>
                  </a:cubicBezTo>
                  <a:cubicBezTo>
                    <a:pt x="45475" y="0"/>
                    <a:pt x="74172" y="0"/>
                    <a:pt x="102429" y="0"/>
                  </a:cubicBezTo>
                  <a:cubicBezTo>
                    <a:pt x="109051" y="0"/>
                    <a:pt x="109493" y="883"/>
                    <a:pt x="109493" y="7947"/>
                  </a:cubicBezTo>
                  <a:cubicBezTo>
                    <a:pt x="109935" y="16777"/>
                    <a:pt x="109935" y="25607"/>
                    <a:pt x="110817" y="33996"/>
                  </a:cubicBezTo>
                  <a:cubicBezTo>
                    <a:pt x="111259" y="38411"/>
                    <a:pt x="113908" y="42826"/>
                    <a:pt x="116115" y="46358"/>
                  </a:cubicBezTo>
                  <a:cubicBezTo>
                    <a:pt x="123180" y="56954"/>
                    <a:pt x="117881" y="73290"/>
                    <a:pt x="105961" y="75938"/>
                  </a:cubicBezTo>
                  <a:cubicBezTo>
                    <a:pt x="99338" y="77263"/>
                    <a:pt x="92716" y="77263"/>
                    <a:pt x="86093" y="76822"/>
                  </a:cubicBezTo>
                  <a:cubicBezTo>
                    <a:pt x="76822" y="75938"/>
                    <a:pt x="70641" y="79471"/>
                    <a:pt x="66667" y="88301"/>
                  </a:cubicBezTo>
                  <a:cubicBezTo>
                    <a:pt x="64901" y="92274"/>
                    <a:pt x="62252" y="95806"/>
                    <a:pt x="59603" y="100221"/>
                  </a:cubicBezTo>
                  <a:close/>
                </a:path>
              </a:pathLst>
            </a:custGeom>
            <a:solidFill>
              <a:srgbClr val="DF4625"/>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3" name="Freeform 72">
              <a:extLst>
                <a:ext uri="{FF2B5EF4-FFF2-40B4-BE49-F238E27FC236}">
                  <a16:creationId xmlns:a16="http://schemas.microsoft.com/office/drawing/2014/main" id="{AC178F89-C135-E75C-3316-11733FD63F65}"/>
                </a:ext>
              </a:extLst>
            </p:cNvPr>
            <p:cNvSpPr/>
            <p:nvPr/>
          </p:nvSpPr>
          <p:spPr>
            <a:xfrm>
              <a:off x="6307703" y="4713496"/>
              <a:ext cx="433233" cy="311701"/>
            </a:xfrm>
            <a:custGeom>
              <a:avLst/>
              <a:gdLst>
                <a:gd name="connsiteX0" fmla="*/ 399214 w 433233"/>
                <a:gd name="connsiteY0" fmla="*/ 105961 h 311701"/>
                <a:gd name="connsiteX1" fmla="*/ 406720 w 433233"/>
                <a:gd name="connsiteY1" fmla="*/ 96689 h 311701"/>
                <a:gd name="connsiteX2" fmla="*/ 399214 w 433233"/>
                <a:gd name="connsiteY2" fmla="*/ 87859 h 311701"/>
                <a:gd name="connsiteX3" fmla="*/ 399214 w 433233"/>
                <a:gd name="connsiteY3" fmla="*/ 105961 h 311701"/>
                <a:gd name="connsiteX4" fmla="*/ 318861 w 433233"/>
                <a:gd name="connsiteY4" fmla="*/ 87418 h 311701"/>
                <a:gd name="connsiteX5" fmla="*/ 310913 w 433233"/>
                <a:gd name="connsiteY5" fmla="*/ 97131 h 311701"/>
                <a:gd name="connsiteX6" fmla="*/ 318861 w 433233"/>
                <a:gd name="connsiteY6" fmla="*/ 105520 h 311701"/>
                <a:gd name="connsiteX7" fmla="*/ 318861 w 433233"/>
                <a:gd name="connsiteY7" fmla="*/ 87418 h 311701"/>
                <a:gd name="connsiteX8" fmla="*/ 261907 w 433233"/>
                <a:gd name="connsiteY8" fmla="*/ 100663 h 311701"/>
                <a:gd name="connsiteX9" fmla="*/ 273386 w 433233"/>
                <a:gd name="connsiteY9" fmla="*/ 86977 h 311701"/>
                <a:gd name="connsiteX10" fmla="*/ 261907 w 433233"/>
                <a:gd name="connsiteY10" fmla="*/ 73731 h 311701"/>
                <a:gd name="connsiteX11" fmla="*/ 261907 w 433233"/>
                <a:gd name="connsiteY11" fmla="*/ 100663 h 311701"/>
                <a:gd name="connsiteX12" fmla="*/ 167866 w 433233"/>
                <a:gd name="connsiteY12" fmla="*/ 101105 h 311701"/>
                <a:gd name="connsiteX13" fmla="*/ 167866 w 433233"/>
                <a:gd name="connsiteY13" fmla="*/ 73731 h 311701"/>
                <a:gd name="connsiteX14" fmla="*/ 156828 w 433233"/>
                <a:gd name="connsiteY14" fmla="*/ 87418 h 311701"/>
                <a:gd name="connsiteX15" fmla="*/ 167866 w 433233"/>
                <a:gd name="connsiteY15" fmla="*/ 101105 h 311701"/>
                <a:gd name="connsiteX16" fmla="*/ 348000 w 433233"/>
                <a:gd name="connsiteY16" fmla="*/ 148345 h 311701"/>
                <a:gd name="connsiteX17" fmla="*/ 351532 w 433233"/>
                <a:gd name="connsiteY17" fmla="*/ 159825 h 311701"/>
                <a:gd name="connsiteX18" fmla="*/ 354181 w 433233"/>
                <a:gd name="connsiteY18" fmla="*/ 163798 h 311701"/>
                <a:gd name="connsiteX19" fmla="*/ 364777 w 433233"/>
                <a:gd name="connsiteY19" fmla="*/ 162915 h 311701"/>
                <a:gd name="connsiteX20" fmla="*/ 370075 w 433233"/>
                <a:gd name="connsiteY20" fmla="*/ 148345 h 311701"/>
                <a:gd name="connsiteX21" fmla="*/ 348000 w 433233"/>
                <a:gd name="connsiteY21" fmla="*/ 148345 h 311701"/>
                <a:gd name="connsiteX22" fmla="*/ 61464 w 433233"/>
                <a:gd name="connsiteY22" fmla="*/ 146138 h 311701"/>
                <a:gd name="connsiteX23" fmla="*/ 63671 w 433233"/>
                <a:gd name="connsiteY23" fmla="*/ 155410 h 311701"/>
                <a:gd name="connsiteX24" fmla="*/ 74709 w 433233"/>
                <a:gd name="connsiteY24" fmla="*/ 163798 h 311701"/>
                <a:gd name="connsiteX25" fmla="*/ 78682 w 433233"/>
                <a:gd name="connsiteY25" fmla="*/ 162474 h 311701"/>
                <a:gd name="connsiteX26" fmla="*/ 83097 w 433233"/>
                <a:gd name="connsiteY26" fmla="*/ 146138 h 311701"/>
                <a:gd name="connsiteX27" fmla="*/ 61464 w 433233"/>
                <a:gd name="connsiteY27" fmla="*/ 146138 h 311701"/>
                <a:gd name="connsiteX28" fmla="*/ 230118 w 433233"/>
                <a:gd name="connsiteY28" fmla="*/ 150111 h 311701"/>
                <a:gd name="connsiteX29" fmla="*/ 200537 w 433233"/>
                <a:gd name="connsiteY29" fmla="*/ 150553 h 311701"/>
                <a:gd name="connsiteX30" fmla="*/ 206277 w 433233"/>
                <a:gd name="connsiteY30" fmla="*/ 176160 h 311701"/>
                <a:gd name="connsiteX31" fmla="*/ 209367 w 433233"/>
                <a:gd name="connsiteY31" fmla="*/ 177485 h 311701"/>
                <a:gd name="connsiteX32" fmla="*/ 221730 w 433233"/>
                <a:gd name="connsiteY32" fmla="*/ 177485 h 311701"/>
                <a:gd name="connsiteX33" fmla="*/ 224820 w 433233"/>
                <a:gd name="connsiteY33" fmla="*/ 175719 h 311701"/>
                <a:gd name="connsiteX34" fmla="*/ 230118 w 433233"/>
                <a:gd name="connsiteY34" fmla="*/ 150111 h 311701"/>
                <a:gd name="connsiteX35" fmla="*/ 399656 w 433233"/>
                <a:gd name="connsiteY35" fmla="*/ 77263 h 311701"/>
                <a:gd name="connsiteX36" fmla="*/ 381995 w 433233"/>
                <a:gd name="connsiteY36" fmla="*/ 34438 h 311701"/>
                <a:gd name="connsiteX37" fmla="*/ 333872 w 433233"/>
                <a:gd name="connsiteY37" fmla="*/ 36645 h 311701"/>
                <a:gd name="connsiteX38" fmla="*/ 318861 w 433233"/>
                <a:gd name="connsiteY38" fmla="*/ 77263 h 311701"/>
                <a:gd name="connsiteX39" fmla="*/ 329015 w 433233"/>
                <a:gd name="connsiteY39" fmla="*/ 65343 h 311701"/>
                <a:gd name="connsiteX40" fmla="*/ 342702 w 433233"/>
                <a:gd name="connsiteY40" fmla="*/ 54305 h 311701"/>
                <a:gd name="connsiteX41" fmla="*/ 372724 w 433233"/>
                <a:gd name="connsiteY41" fmla="*/ 54747 h 311701"/>
                <a:gd name="connsiteX42" fmla="*/ 389060 w 433233"/>
                <a:gd name="connsiteY42" fmla="*/ 67109 h 311701"/>
                <a:gd name="connsiteX43" fmla="*/ 399656 w 433233"/>
                <a:gd name="connsiteY43" fmla="*/ 77263 h 311701"/>
                <a:gd name="connsiteX44" fmla="*/ 73826 w 433233"/>
                <a:gd name="connsiteY44" fmla="*/ 79029 h 311701"/>
                <a:gd name="connsiteX45" fmla="*/ 54400 w 433233"/>
                <a:gd name="connsiteY45" fmla="*/ 90067 h 311701"/>
                <a:gd name="connsiteX46" fmla="*/ 44245 w 433233"/>
                <a:gd name="connsiteY46" fmla="*/ 93599 h 311701"/>
                <a:gd name="connsiteX47" fmla="*/ 43803 w 433233"/>
                <a:gd name="connsiteY47" fmla="*/ 105961 h 311701"/>
                <a:gd name="connsiteX48" fmla="*/ 43803 w 433233"/>
                <a:gd name="connsiteY48" fmla="*/ 106402 h 311701"/>
                <a:gd name="connsiteX49" fmla="*/ 63671 w 433233"/>
                <a:gd name="connsiteY49" fmla="*/ 135983 h 311701"/>
                <a:gd name="connsiteX50" fmla="*/ 94135 w 433233"/>
                <a:gd name="connsiteY50" fmla="*/ 124946 h 311701"/>
                <a:gd name="connsiteX51" fmla="*/ 99875 w 433233"/>
                <a:gd name="connsiteY51" fmla="*/ 93157 h 311701"/>
                <a:gd name="connsiteX52" fmla="*/ 97667 w 433233"/>
                <a:gd name="connsiteY52" fmla="*/ 90950 h 311701"/>
                <a:gd name="connsiteX53" fmla="*/ 73826 w 433233"/>
                <a:gd name="connsiteY53" fmla="*/ 79029 h 311701"/>
                <a:gd name="connsiteX54" fmla="*/ 97667 w 433233"/>
                <a:gd name="connsiteY54" fmla="*/ 136866 h 311701"/>
                <a:gd name="connsiteX55" fmla="*/ 110470 w 433233"/>
                <a:gd name="connsiteY55" fmla="*/ 129802 h 311701"/>
                <a:gd name="connsiteX56" fmla="*/ 113120 w 433233"/>
                <a:gd name="connsiteY56" fmla="*/ 115674 h 311701"/>
                <a:gd name="connsiteX57" fmla="*/ 113120 w 433233"/>
                <a:gd name="connsiteY57" fmla="*/ 79471 h 311701"/>
                <a:gd name="connsiteX58" fmla="*/ 71177 w 433233"/>
                <a:gd name="connsiteY58" fmla="*/ 34879 h 311701"/>
                <a:gd name="connsiteX59" fmla="*/ 29234 w 433233"/>
                <a:gd name="connsiteY59" fmla="*/ 79912 h 311701"/>
                <a:gd name="connsiteX60" fmla="*/ 29234 w 433233"/>
                <a:gd name="connsiteY60" fmla="*/ 115232 h 311701"/>
                <a:gd name="connsiteX61" fmla="*/ 31883 w 433233"/>
                <a:gd name="connsiteY61" fmla="*/ 130244 h 311701"/>
                <a:gd name="connsiteX62" fmla="*/ 46011 w 433233"/>
                <a:gd name="connsiteY62" fmla="*/ 137308 h 311701"/>
                <a:gd name="connsiteX63" fmla="*/ 38506 w 433233"/>
                <a:gd name="connsiteY63" fmla="*/ 124946 h 311701"/>
                <a:gd name="connsiteX64" fmla="*/ 35415 w 433233"/>
                <a:gd name="connsiteY64" fmla="*/ 89626 h 311701"/>
                <a:gd name="connsiteX65" fmla="*/ 42479 w 433233"/>
                <a:gd name="connsiteY65" fmla="*/ 83003 h 311701"/>
                <a:gd name="connsiteX66" fmla="*/ 66762 w 433233"/>
                <a:gd name="connsiteY66" fmla="*/ 71082 h 311701"/>
                <a:gd name="connsiteX67" fmla="*/ 78682 w 433233"/>
                <a:gd name="connsiteY67" fmla="*/ 70641 h 311701"/>
                <a:gd name="connsiteX68" fmla="*/ 102524 w 433233"/>
                <a:gd name="connsiteY68" fmla="*/ 82562 h 311701"/>
                <a:gd name="connsiteX69" fmla="*/ 109588 w 433233"/>
                <a:gd name="connsiteY69" fmla="*/ 90067 h 311701"/>
                <a:gd name="connsiteX70" fmla="*/ 109146 w 433233"/>
                <a:gd name="connsiteY70" fmla="*/ 113908 h 311701"/>
                <a:gd name="connsiteX71" fmla="*/ 97667 w 433233"/>
                <a:gd name="connsiteY71" fmla="*/ 136866 h 311701"/>
                <a:gd name="connsiteX72" fmla="*/ 389501 w 433233"/>
                <a:gd name="connsiteY72" fmla="*/ 99780 h 311701"/>
                <a:gd name="connsiteX73" fmla="*/ 389501 w 433233"/>
                <a:gd name="connsiteY73" fmla="*/ 99780 h 311701"/>
                <a:gd name="connsiteX74" fmla="*/ 389501 w 433233"/>
                <a:gd name="connsiteY74" fmla="*/ 87859 h 311701"/>
                <a:gd name="connsiteX75" fmla="*/ 386852 w 433233"/>
                <a:gd name="connsiteY75" fmla="*/ 81237 h 311701"/>
                <a:gd name="connsiteX76" fmla="*/ 379788 w 433233"/>
                <a:gd name="connsiteY76" fmla="*/ 67550 h 311701"/>
                <a:gd name="connsiteX77" fmla="*/ 375815 w 433233"/>
                <a:gd name="connsiteY77" fmla="*/ 64018 h 311701"/>
                <a:gd name="connsiteX78" fmla="*/ 341819 w 433233"/>
                <a:gd name="connsiteY78" fmla="*/ 64018 h 311701"/>
                <a:gd name="connsiteX79" fmla="*/ 337845 w 433233"/>
                <a:gd name="connsiteY79" fmla="*/ 67109 h 311701"/>
                <a:gd name="connsiteX80" fmla="*/ 330340 w 433233"/>
                <a:gd name="connsiteY80" fmla="*/ 81678 h 311701"/>
                <a:gd name="connsiteX81" fmla="*/ 328574 w 433233"/>
                <a:gd name="connsiteY81" fmla="*/ 84327 h 311701"/>
                <a:gd name="connsiteX82" fmla="*/ 329015 w 433233"/>
                <a:gd name="connsiteY82" fmla="*/ 114350 h 311701"/>
                <a:gd name="connsiteX83" fmla="*/ 357713 w 433233"/>
                <a:gd name="connsiteY83" fmla="*/ 138632 h 311701"/>
                <a:gd name="connsiteX84" fmla="*/ 389501 w 433233"/>
                <a:gd name="connsiteY84" fmla="*/ 107286 h 311701"/>
                <a:gd name="connsiteX85" fmla="*/ 389501 w 433233"/>
                <a:gd name="connsiteY85" fmla="*/ 99780 h 311701"/>
                <a:gd name="connsiteX86" fmla="*/ 164334 w 433233"/>
                <a:gd name="connsiteY86" fmla="*/ 64018 h 311701"/>
                <a:gd name="connsiteX87" fmla="*/ 169191 w 433233"/>
                <a:gd name="connsiteY87" fmla="*/ 61369 h 311701"/>
                <a:gd name="connsiteX88" fmla="*/ 178021 w 433233"/>
                <a:gd name="connsiteY88" fmla="*/ 58720 h 311701"/>
                <a:gd name="connsiteX89" fmla="*/ 216873 w 433233"/>
                <a:gd name="connsiteY89" fmla="*/ 45034 h 311701"/>
                <a:gd name="connsiteX90" fmla="*/ 228794 w 433233"/>
                <a:gd name="connsiteY90" fmla="*/ 44150 h 311701"/>
                <a:gd name="connsiteX91" fmla="*/ 252635 w 433233"/>
                <a:gd name="connsiteY91" fmla="*/ 53864 h 311701"/>
                <a:gd name="connsiteX92" fmla="*/ 262348 w 433233"/>
                <a:gd name="connsiteY92" fmla="*/ 63135 h 311701"/>
                <a:gd name="connsiteX93" fmla="*/ 267204 w 433233"/>
                <a:gd name="connsiteY93" fmla="*/ 64018 h 311701"/>
                <a:gd name="connsiteX94" fmla="*/ 267204 w 433233"/>
                <a:gd name="connsiteY94" fmla="*/ 40619 h 311701"/>
                <a:gd name="connsiteX95" fmla="*/ 238949 w 433233"/>
                <a:gd name="connsiteY95" fmla="*/ 21192 h 311701"/>
                <a:gd name="connsiteX96" fmla="*/ 230560 w 433233"/>
                <a:gd name="connsiteY96" fmla="*/ 18543 h 311701"/>
                <a:gd name="connsiteX97" fmla="*/ 218197 w 433233"/>
                <a:gd name="connsiteY97" fmla="*/ 10155 h 311701"/>
                <a:gd name="connsiteX98" fmla="*/ 202745 w 433233"/>
                <a:gd name="connsiteY98" fmla="*/ 9271 h 311701"/>
                <a:gd name="connsiteX99" fmla="*/ 176255 w 433233"/>
                <a:gd name="connsiteY99" fmla="*/ 21192 h 311701"/>
                <a:gd name="connsiteX100" fmla="*/ 164334 w 433233"/>
                <a:gd name="connsiteY100" fmla="*/ 64018 h 311701"/>
                <a:gd name="connsiteX101" fmla="*/ 177138 w 433233"/>
                <a:gd name="connsiteY101" fmla="*/ 69758 h 311701"/>
                <a:gd name="connsiteX102" fmla="*/ 177138 w 433233"/>
                <a:gd name="connsiteY102" fmla="*/ 102871 h 311701"/>
                <a:gd name="connsiteX103" fmla="*/ 200537 w 433233"/>
                <a:gd name="connsiteY103" fmla="*/ 139957 h 311701"/>
                <a:gd name="connsiteX104" fmla="*/ 252635 w 433233"/>
                <a:gd name="connsiteY104" fmla="*/ 102871 h 311701"/>
                <a:gd name="connsiteX105" fmla="*/ 252635 w 433233"/>
                <a:gd name="connsiteY105" fmla="*/ 72848 h 311701"/>
                <a:gd name="connsiteX106" fmla="*/ 252635 w 433233"/>
                <a:gd name="connsiteY106" fmla="*/ 64459 h 311701"/>
                <a:gd name="connsiteX107" fmla="*/ 237182 w 433233"/>
                <a:gd name="connsiteY107" fmla="*/ 60486 h 311701"/>
                <a:gd name="connsiteX108" fmla="*/ 223054 w 433233"/>
                <a:gd name="connsiteY108" fmla="*/ 53422 h 311701"/>
                <a:gd name="connsiteX109" fmla="*/ 177138 w 433233"/>
                <a:gd name="connsiteY109" fmla="*/ 69758 h 311701"/>
                <a:gd name="connsiteX110" fmla="*/ 376256 w 433233"/>
                <a:gd name="connsiteY110" fmla="*/ 159383 h 311701"/>
                <a:gd name="connsiteX111" fmla="*/ 373607 w 433233"/>
                <a:gd name="connsiteY111" fmla="*/ 167330 h 311701"/>
                <a:gd name="connsiteX112" fmla="*/ 365219 w 433233"/>
                <a:gd name="connsiteY112" fmla="*/ 173953 h 311701"/>
                <a:gd name="connsiteX113" fmla="*/ 351532 w 433233"/>
                <a:gd name="connsiteY113" fmla="*/ 173953 h 311701"/>
                <a:gd name="connsiteX114" fmla="*/ 343585 w 433233"/>
                <a:gd name="connsiteY114" fmla="*/ 167772 h 311701"/>
                <a:gd name="connsiteX115" fmla="*/ 340936 w 433233"/>
                <a:gd name="connsiteY115" fmla="*/ 159383 h 311701"/>
                <a:gd name="connsiteX116" fmla="*/ 317977 w 433233"/>
                <a:gd name="connsiteY116" fmla="*/ 166889 h 311701"/>
                <a:gd name="connsiteX117" fmla="*/ 302083 w 433233"/>
                <a:gd name="connsiteY117" fmla="*/ 179251 h 311701"/>
                <a:gd name="connsiteX118" fmla="*/ 301642 w 433233"/>
                <a:gd name="connsiteY118" fmla="*/ 184108 h 311701"/>
                <a:gd name="connsiteX119" fmla="*/ 304291 w 433233"/>
                <a:gd name="connsiteY119" fmla="*/ 194703 h 311701"/>
                <a:gd name="connsiteX120" fmla="*/ 306057 w 433233"/>
                <a:gd name="connsiteY120" fmla="*/ 230023 h 311701"/>
                <a:gd name="connsiteX121" fmla="*/ 307382 w 433233"/>
                <a:gd name="connsiteY121" fmla="*/ 258721 h 311701"/>
                <a:gd name="connsiteX122" fmla="*/ 314446 w 433233"/>
                <a:gd name="connsiteY122" fmla="*/ 258721 h 311701"/>
                <a:gd name="connsiteX123" fmla="*/ 314446 w 433233"/>
                <a:gd name="connsiteY123" fmla="*/ 252982 h 311701"/>
                <a:gd name="connsiteX124" fmla="*/ 314446 w 433233"/>
                <a:gd name="connsiteY124" fmla="*/ 212363 h 311701"/>
                <a:gd name="connsiteX125" fmla="*/ 318861 w 433233"/>
                <a:gd name="connsiteY125" fmla="*/ 207066 h 311701"/>
                <a:gd name="connsiteX126" fmla="*/ 323717 w 433233"/>
                <a:gd name="connsiteY126" fmla="*/ 212363 h 311701"/>
                <a:gd name="connsiteX127" fmla="*/ 323717 w 433233"/>
                <a:gd name="connsiteY127" fmla="*/ 215896 h 311701"/>
                <a:gd name="connsiteX128" fmla="*/ 323717 w 433233"/>
                <a:gd name="connsiteY128" fmla="*/ 254748 h 311701"/>
                <a:gd name="connsiteX129" fmla="*/ 323717 w 433233"/>
                <a:gd name="connsiteY129" fmla="*/ 259605 h 311701"/>
                <a:gd name="connsiteX130" fmla="*/ 391267 w 433233"/>
                <a:gd name="connsiteY130" fmla="*/ 259605 h 311701"/>
                <a:gd name="connsiteX131" fmla="*/ 391267 w 433233"/>
                <a:gd name="connsiteY131" fmla="*/ 254306 h 311701"/>
                <a:gd name="connsiteX132" fmla="*/ 391267 w 433233"/>
                <a:gd name="connsiteY132" fmla="*/ 214571 h 311701"/>
                <a:gd name="connsiteX133" fmla="*/ 395682 w 433233"/>
                <a:gd name="connsiteY133" fmla="*/ 207507 h 311701"/>
                <a:gd name="connsiteX134" fmla="*/ 400097 w 433233"/>
                <a:gd name="connsiteY134" fmla="*/ 214129 h 311701"/>
                <a:gd name="connsiteX135" fmla="*/ 400097 w 433233"/>
                <a:gd name="connsiteY135" fmla="*/ 254306 h 311701"/>
                <a:gd name="connsiteX136" fmla="*/ 400097 w 433233"/>
                <a:gd name="connsiteY136" fmla="*/ 259163 h 311701"/>
                <a:gd name="connsiteX137" fmla="*/ 403629 w 433233"/>
                <a:gd name="connsiteY137" fmla="*/ 259605 h 311701"/>
                <a:gd name="connsiteX138" fmla="*/ 416874 w 433233"/>
                <a:gd name="connsiteY138" fmla="*/ 259605 h 311701"/>
                <a:gd name="connsiteX139" fmla="*/ 422173 w 433233"/>
                <a:gd name="connsiteY139" fmla="*/ 252982 h 311701"/>
                <a:gd name="connsiteX140" fmla="*/ 419082 w 433233"/>
                <a:gd name="connsiteY140" fmla="*/ 195587 h 311701"/>
                <a:gd name="connsiteX141" fmla="*/ 399214 w 433233"/>
                <a:gd name="connsiteY141" fmla="*/ 167772 h 311701"/>
                <a:gd name="connsiteX142" fmla="*/ 376256 w 433233"/>
                <a:gd name="connsiteY142" fmla="*/ 159383 h 311701"/>
                <a:gd name="connsiteX143" fmla="*/ 54841 w 433233"/>
                <a:gd name="connsiteY143" fmla="*/ 159383 h 311701"/>
                <a:gd name="connsiteX144" fmla="*/ 29676 w 433233"/>
                <a:gd name="connsiteY144" fmla="*/ 167772 h 311701"/>
                <a:gd name="connsiteX145" fmla="*/ 11574 w 433233"/>
                <a:gd name="connsiteY145" fmla="*/ 189847 h 311701"/>
                <a:gd name="connsiteX146" fmla="*/ 10691 w 433233"/>
                <a:gd name="connsiteY146" fmla="*/ 200443 h 311701"/>
                <a:gd name="connsiteX147" fmla="*/ 8042 w 433233"/>
                <a:gd name="connsiteY147" fmla="*/ 252099 h 311701"/>
                <a:gd name="connsiteX148" fmla="*/ 12898 w 433233"/>
                <a:gd name="connsiteY148" fmla="*/ 259605 h 311701"/>
                <a:gd name="connsiteX149" fmla="*/ 29234 w 433233"/>
                <a:gd name="connsiteY149" fmla="*/ 259605 h 311701"/>
                <a:gd name="connsiteX150" fmla="*/ 29234 w 433233"/>
                <a:gd name="connsiteY150" fmla="*/ 253865 h 311701"/>
                <a:gd name="connsiteX151" fmla="*/ 29234 w 433233"/>
                <a:gd name="connsiteY151" fmla="*/ 214129 h 311701"/>
                <a:gd name="connsiteX152" fmla="*/ 33649 w 433233"/>
                <a:gd name="connsiteY152" fmla="*/ 207066 h 311701"/>
                <a:gd name="connsiteX153" fmla="*/ 38064 w 433233"/>
                <a:gd name="connsiteY153" fmla="*/ 214129 h 311701"/>
                <a:gd name="connsiteX154" fmla="*/ 38064 w 433233"/>
                <a:gd name="connsiteY154" fmla="*/ 252541 h 311701"/>
                <a:gd name="connsiteX155" fmla="*/ 38064 w 433233"/>
                <a:gd name="connsiteY155" fmla="*/ 259163 h 311701"/>
                <a:gd name="connsiteX156" fmla="*/ 106497 w 433233"/>
                <a:gd name="connsiteY156" fmla="*/ 259163 h 311701"/>
                <a:gd name="connsiteX157" fmla="*/ 106497 w 433233"/>
                <a:gd name="connsiteY157" fmla="*/ 245476 h 311701"/>
                <a:gd name="connsiteX158" fmla="*/ 106497 w 433233"/>
                <a:gd name="connsiteY158" fmla="*/ 212363 h 311701"/>
                <a:gd name="connsiteX159" fmla="*/ 110912 w 433233"/>
                <a:gd name="connsiteY159" fmla="*/ 207066 h 311701"/>
                <a:gd name="connsiteX160" fmla="*/ 115327 w 433233"/>
                <a:gd name="connsiteY160" fmla="*/ 212363 h 311701"/>
                <a:gd name="connsiteX161" fmla="*/ 115327 w 433233"/>
                <a:gd name="connsiteY161" fmla="*/ 215896 h 311701"/>
                <a:gd name="connsiteX162" fmla="*/ 115327 w 433233"/>
                <a:gd name="connsiteY162" fmla="*/ 254748 h 311701"/>
                <a:gd name="connsiteX163" fmla="*/ 115769 w 433233"/>
                <a:gd name="connsiteY163" fmla="*/ 259605 h 311701"/>
                <a:gd name="connsiteX164" fmla="*/ 123274 w 433233"/>
                <a:gd name="connsiteY164" fmla="*/ 259605 h 311701"/>
                <a:gd name="connsiteX165" fmla="*/ 123716 w 433233"/>
                <a:gd name="connsiteY165" fmla="*/ 256514 h 311701"/>
                <a:gd name="connsiteX166" fmla="*/ 126365 w 433233"/>
                <a:gd name="connsiteY166" fmla="*/ 204417 h 311701"/>
                <a:gd name="connsiteX167" fmla="*/ 129014 w 433233"/>
                <a:gd name="connsiteY167" fmla="*/ 187639 h 311701"/>
                <a:gd name="connsiteX168" fmla="*/ 126365 w 433233"/>
                <a:gd name="connsiteY168" fmla="*/ 174835 h 311701"/>
                <a:gd name="connsiteX169" fmla="*/ 118859 w 433233"/>
                <a:gd name="connsiteY169" fmla="*/ 169096 h 311701"/>
                <a:gd name="connsiteX170" fmla="*/ 90603 w 433233"/>
                <a:gd name="connsiteY170" fmla="*/ 158941 h 311701"/>
                <a:gd name="connsiteX171" fmla="*/ 77358 w 433233"/>
                <a:gd name="connsiteY171" fmla="*/ 173511 h 311701"/>
                <a:gd name="connsiteX172" fmla="*/ 77358 w 433233"/>
                <a:gd name="connsiteY172" fmla="*/ 187639 h 311701"/>
                <a:gd name="connsiteX173" fmla="*/ 72943 w 433233"/>
                <a:gd name="connsiteY173" fmla="*/ 194262 h 311701"/>
                <a:gd name="connsiteX174" fmla="*/ 68528 w 433233"/>
                <a:gd name="connsiteY174" fmla="*/ 187639 h 311701"/>
                <a:gd name="connsiteX175" fmla="*/ 68528 w 433233"/>
                <a:gd name="connsiteY175" fmla="*/ 173511 h 311701"/>
                <a:gd name="connsiteX176" fmla="*/ 54841 w 433233"/>
                <a:gd name="connsiteY176" fmla="*/ 159383 h 311701"/>
                <a:gd name="connsiteX177" fmla="*/ 269412 w 433233"/>
                <a:gd name="connsiteY177" fmla="*/ 302430 h 311701"/>
                <a:gd name="connsiteX178" fmla="*/ 292370 w 433233"/>
                <a:gd name="connsiteY178" fmla="*/ 302430 h 311701"/>
                <a:gd name="connsiteX179" fmla="*/ 301200 w 433233"/>
                <a:gd name="connsiteY179" fmla="*/ 292276 h 311701"/>
                <a:gd name="connsiteX180" fmla="*/ 299434 w 433233"/>
                <a:gd name="connsiteY180" fmla="*/ 264461 h 311701"/>
                <a:gd name="connsiteX181" fmla="*/ 295902 w 433233"/>
                <a:gd name="connsiteY181" fmla="*/ 199560 h 311701"/>
                <a:gd name="connsiteX182" fmla="*/ 283099 w 433233"/>
                <a:gd name="connsiteY182" fmla="*/ 182783 h 311701"/>
                <a:gd name="connsiteX183" fmla="*/ 238949 w 433233"/>
                <a:gd name="connsiteY183" fmla="*/ 167330 h 311701"/>
                <a:gd name="connsiteX184" fmla="*/ 237624 w 433233"/>
                <a:gd name="connsiteY184" fmla="*/ 167330 h 311701"/>
                <a:gd name="connsiteX185" fmla="*/ 233209 w 433233"/>
                <a:gd name="connsiteY185" fmla="*/ 181017 h 311701"/>
                <a:gd name="connsiteX186" fmla="*/ 224820 w 433233"/>
                <a:gd name="connsiteY186" fmla="*/ 187639 h 311701"/>
                <a:gd name="connsiteX187" fmla="*/ 206719 w 433233"/>
                <a:gd name="connsiteY187" fmla="*/ 187639 h 311701"/>
                <a:gd name="connsiteX188" fmla="*/ 197888 w 433233"/>
                <a:gd name="connsiteY188" fmla="*/ 181017 h 311701"/>
                <a:gd name="connsiteX189" fmla="*/ 193473 w 433233"/>
                <a:gd name="connsiteY189" fmla="*/ 168213 h 311701"/>
                <a:gd name="connsiteX190" fmla="*/ 163451 w 433233"/>
                <a:gd name="connsiteY190" fmla="*/ 178809 h 311701"/>
                <a:gd name="connsiteX191" fmla="*/ 146233 w 433233"/>
                <a:gd name="connsiteY191" fmla="*/ 183666 h 311701"/>
                <a:gd name="connsiteX192" fmla="*/ 135195 w 433233"/>
                <a:gd name="connsiteY192" fmla="*/ 197794 h 311701"/>
                <a:gd name="connsiteX193" fmla="*/ 134312 w 433233"/>
                <a:gd name="connsiteY193" fmla="*/ 218103 h 311701"/>
                <a:gd name="connsiteX194" fmla="*/ 131663 w 433233"/>
                <a:gd name="connsiteY194" fmla="*/ 261371 h 311701"/>
                <a:gd name="connsiteX195" fmla="*/ 129897 w 433233"/>
                <a:gd name="connsiteY195" fmla="*/ 294042 h 311701"/>
                <a:gd name="connsiteX196" fmla="*/ 134753 w 433233"/>
                <a:gd name="connsiteY196" fmla="*/ 302430 h 311701"/>
                <a:gd name="connsiteX197" fmla="*/ 160361 w 433233"/>
                <a:gd name="connsiteY197" fmla="*/ 302430 h 311701"/>
                <a:gd name="connsiteX198" fmla="*/ 160361 w 433233"/>
                <a:gd name="connsiteY198" fmla="*/ 273733 h 311701"/>
                <a:gd name="connsiteX199" fmla="*/ 160361 w 433233"/>
                <a:gd name="connsiteY199" fmla="*/ 240620 h 311701"/>
                <a:gd name="connsiteX200" fmla="*/ 164334 w 433233"/>
                <a:gd name="connsiteY200" fmla="*/ 234880 h 311701"/>
                <a:gd name="connsiteX201" fmla="*/ 168749 w 433233"/>
                <a:gd name="connsiteY201" fmla="*/ 240620 h 311701"/>
                <a:gd name="connsiteX202" fmla="*/ 168749 w 433233"/>
                <a:gd name="connsiteY202" fmla="*/ 243269 h 311701"/>
                <a:gd name="connsiteX203" fmla="*/ 168749 w 433233"/>
                <a:gd name="connsiteY203" fmla="*/ 297132 h 311701"/>
                <a:gd name="connsiteX204" fmla="*/ 168749 w 433233"/>
                <a:gd name="connsiteY204" fmla="*/ 301989 h 311701"/>
                <a:gd name="connsiteX205" fmla="*/ 260140 w 433233"/>
                <a:gd name="connsiteY205" fmla="*/ 301989 h 311701"/>
                <a:gd name="connsiteX206" fmla="*/ 260140 w 433233"/>
                <a:gd name="connsiteY206" fmla="*/ 296691 h 311701"/>
                <a:gd name="connsiteX207" fmla="*/ 260140 w 433233"/>
                <a:gd name="connsiteY207" fmla="*/ 242386 h 311701"/>
                <a:gd name="connsiteX208" fmla="*/ 260140 w 433233"/>
                <a:gd name="connsiteY208" fmla="*/ 237971 h 311701"/>
                <a:gd name="connsiteX209" fmla="*/ 263673 w 433233"/>
                <a:gd name="connsiteY209" fmla="*/ 234439 h 311701"/>
                <a:gd name="connsiteX210" fmla="*/ 268088 w 433233"/>
                <a:gd name="connsiteY210" fmla="*/ 237971 h 311701"/>
                <a:gd name="connsiteX211" fmla="*/ 268529 w 433233"/>
                <a:gd name="connsiteY211" fmla="*/ 242386 h 311701"/>
                <a:gd name="connsiteX212" fmla="*/ 268529 w 433233"/>
                <a:gd name="connsiteY212" fmla="*/ 296249 h 311701"/>
                <a:gd name="connsiteX213" fmla="*/ 269412 w 433233"/>
                <a:gd name="connsiteY213" fmla="*/ 302430 h 311701"/>
                <a:gd name="connsiteX214" fmla="*/ 133870 w 433233"/>
                <a:gd name="connsiteY214" fmla="*/ 311702 h 311701"/>
                <a:gd name="connsiteX215" fmla="*/ 121950 w 433233"/>
                <a:gd name="connsiteY215" fmla="*/ 290068 h 311701"/>
                <a:gd name="connsiteX216" fmla="*/ 123274 w 433233"/>
                <a:gd name="connsiteY216" fmla="*/ 269759 h 311701"/>
                <a:gd name="connsiteX217" fmla="*/ 117976 w 433233"/>
                <a:gd name="connsiteY217" fmla="*/ 269759 h 311701"/>
                <a:gd name="connsiteX218" fmla="*/ 16430 w 433233"/>
                <a:gd name="connsiteY218" fmla="*/ 269759 h 311701"/>
                <a:gd name="connsiteX219" fmla="*/ 94 w 433233"/>
                <a:gd name="connsiteY219" fmla="*/ 251216 h 311701"/>
                <a:gd name="connsiteX220" fmla="*/ 2744 w 433233"/>
                <a:gd name="connsiteY220" fmla="*/ 194703 h 311701"/>
                <a:gd name="connsiteX221" fmla="*/ 31883 w 433233"/>
                <a:gd name="connsiteY221" fmla="*/ 157617 h 311701"/>
                <a:gd name="connsiteX222" fmla="*/ 53075 w 433233"/>
                <a:gd name="connsiteY222" fmla="*/ 147021 h 311701"/>
                <a:gd name="connsiteX223" fmla="*/ 47336 w 433233"/>
                <a:gd name="connsiteY223" fmla="*/ 146580 h 311701"/>
                <a:gd name="connsiteX224" fmla="*/ 21728 w 433233"/>
                <a:gd name="connsiteY224" fmla="*/ 123180 h 311701"/>
                <a:gd name="connsiteX225" fmla="*/ 20845 w 433233"/>
                <a:gd name="connsiteY225" fmla="*/ 86093 h 311701"/>
                <a:gd name="connsiteX226" fmla="*/ 22612 w 433233"/>
                <a:gd name="connsiteY226" fmla="*/ 65343 h 311701"/>
                <a:gd name="connsiteX227" fmla="*/ 75592 w 433233"/>
                <a:gd name="connsiteY227" fmla="*/ 24283 h 311701"/>
                <a:gd name="connsiteX228" fmla="*/ 121950 w 433233"/>
                <a:gd name="connsiteY228" fmla="*/ 70641 h 311701"/>
                <a:gd name="connsiteX229" fmla="*/ 121508 w 433233"/>
                <a:gd name="connsiteY229" fmla="*/ 126270 h 311701"/>
                <a:gd name="connsiteX230" fmla="*/ 119742 w 433233"/>
                <a:gd name="connsiteY230" fmla="*/ 132893 h 311701"/>
                <a:gd name="connsiteX231" fmla="*/ 102082 w 433233"/>
                <a:gd name="connsiteY231" fmla="*/ 146138 h 311701"/>
                <a:gd name="connsiteX232" fmla="*/ 92810 w 433233"/>
                <a:gd name="connsiteY232" fmla="*/ 146138 h 311701"/>
                <a:gd name="connsiteX233" fmla="*/ 92369 w 433233"/>
                <a:gd name="connsiteY233" fmla="*/ 147904 h 311701"/>
                <a:gd name="connsiteX234" fmla="*/ 107380 w 433233"/>
                <a:gd name="connsiteY234" fmla="*/ 154968 h 311701"/>
                <a:gd name="connsiteX235" fmla="*/ 138727 w 433233"/>
                <a:gd name="connsiteY235" fmla="*/ 175719 h 311701"/>
                <a:gd name="connsiteX236" fmla="*/ 170073 w 433233"/>
                <a:gd name="connsiteY236" fmla="*/ 167330 h 311701"/>
                <a:gd name="connsiteX237" fmla="*/ 190824 w 433233"/>
                <a:gd name="connsiteY237" fmla="*/ 158059 h 311701"/>
                <a:gd name="connsiteX238" fmla="*/ 191266 w 433233"/>
                <a:gd name="connsiteY238" fmla="*/ 144372 h 311701"/>
                <a:gd name="connsiteX239" fmla="*/ 170515 w 433233"/>
                <a:gd name="connsiteY239" fmla="*/ 112584 h 311701"/>
                <a:gd name="connsiteX240" fmla="*/ 167425 w 433233"/>
                <a:gd name="connsiteY240" fmla="*/ 109935 h 311701"/>
                <a:gd name="connsiteX241" fmla="*/ 154621 w 433233"/>
                <a:gd name="connsiteY241" fmla="*/ 71524 h 311701"/>
                <a:gd name="connsiteX242" fmla="*/ 155946 w 433233"/>
                <a:gd name="connsiteY242" fmla="*/ 66226 h 311701"/>
                <a:gd name="connsiteX243" fmla="*/ 157712 w 433233"/>
                <a:gd name="connsiteY243" fmla="*/ 38853 h 311701"/>
                <a:gd name="connsiteX244" fmla="*/ 202745 w 433233"/>
                <a:gd name="connsiteY244" fmla="*/ 0 h 311701"/>
                <a:gd name="connsiteX245" fmla="*/ 216431 w 433233"/>
                <a:gd name="connsiteY245" fmla="*/ 0 h 311701"/>
                <a:gd name="connsiteX246" fmla="*/ 235858 w 433233"/>
                <a:gd name="connsiteY246" fmla="*/ 8830 h 311701"/>
                <a:gd name="connsiteX247" fmla="*/ 241156 w 433233"/>
                <a:gd name="connsiteY247" fmla="*/ 10596 h 311701"/>
                <a:gd name="connsiteX248" fmla="*/ 277801 w 433233"/>
                <a:gd name="connsiteY248" fmla="*/ 39735 h 311701"/>
                <a:gd name="connsiteX249" fmla="*/ 277801 w 433233"/>
                <a:gd name="connsiteY249" fmla="*/ 68875 h 311701"/>
                <a:gd name="connsiteX250" fmla="*/ 279567 w 433233"/>
                <a:gd name="connsiteY250" fmla="*/ 74614 h 311701"/>
                <a:gd name="connsiteX251" fmla="*/ 264997 w 433233"/>
                <a:gd name="connsiteY251" fmla="*/ 109935 h 311701"/>
                <a:gd name="connsiteX252" fmla="*/ 261024 w 433233"/>
                <a:gd name="connsiteY252" fmla="*/ 113908 h 311701"/>
                <a:gd name="connsiteX253" fmla="*/ 242922 w 433233"/>
                <a:gd name="connsiteY253" fmla="*/ 142606 h 311701"/>
                <a:gd name="connsiteX254" fmla="*/ 244246 w 433233"/>
                <a:gd name="connsiteY254" fmla="*/ 158500 h 311701"/>
                <a:gd name="connsiteX255" fmla="*/ 285306 w 433233"/>
                <a:gd name="connsiteY255" fmla="*/ 173070 h 311701"/>
                <a:gd name="connsiteX256" fmla="*/ 299876 w 433233"/>
                <a:gd name="connsiteY256" fmla="*/ 168655 h 311701"/>
                <a:gd name="connsiteX257" fmla="*/ 319302 w 433233"/>
                <a:gd name="connsiteY257" fmla="*/ 156734 h 311701"/>
                <a:gd name="connsiteX258" fmla="*/ 337845 w 433233"/>
                <a:gd name="connsiteY258" fmla="*/ 149229 h 311701"/>
                <a:gd name="connsiteX259" fmla="*/ 338287 w 433233"/>
                <a:gd name="connsiteY259" fmla="*/ 141281 h 311701"/>
                <a:gd name="connsiteX260" fmla="*/ 321951 w 433233"/>
                <a:gd name="connsiteY260" fmla="*/ 117882 h 311701"/>
                <a:gd name="connsiteX261" fmla="*/ 318861 w 433233"/>
                <a:gd name="connsiteY261" fmla="*/ 114791 h 311701"/>
                <a:gd name="connsiteX262" fmla="*/ 309147 w 433233"/>
                <a:gd name="connsiteY262" fmla="*/ 82120 h 311701"/>
                <a:gd name="connsiteX263" fmla="*/ 310472 w 433233"/>
                <a:gd name="connsiteY263" fmla="*/ 77263 h 311701"/>
                <a:gd name="connsiteX264" fmla="*/ 311797 w 433233"/>
                <a:gd name="connsiteY264" fmla="*/ 56954 h 311701"/>
                <a:gd name="connsiteX265" fmla="*/ 365660 w 433233"/>
                <a:gd name="connsiteY265" fmla="*/ 18543 h 311701"/>
                <a:gd name="connsiteX266" fmla="*/ 408486 w 433233"/>
                <a:gd name="connsiteY266" fmla="*/ 56954 h 311701"/>
                <a:gd name="connsiteX267" fmla="*/ 409810 w 433233"/>
                <a:gd name="connsiteY267" fmla="*/ 77263 h 311701"/>
                <a:gd name="connsiteX268" fmla="*/ 411576 w 433233"/>
                <a:gd name="connsiteY268" fmla="*/ 82562 h 311701"/>
                <a:gd name="connsiteX269" fmla="*/ 402746 w 433233"/>
                <a:gd name="connsiteY269" fmla="*/ 114791 h 311701"/>
                <a:gd name="connsiteX270" fmla="*/ 398773 w 433233"/>
                <a:gd name="connsiteY270" fmla="*/ 118323 h 311701"/>
                <a:gd name="connsiteX271" fmla="*/ 381995 w 433233"/>
                <a:gd name="connsiteY271" fmla="*/ 141723 h 311701"/>
                <a:gd name="connsiteX272" fmla="*/ 379346 w 433233"/>
                <a:gd name="connsiteY272" fmla="*/ 145696 h 311701"/>
                <a:gd name="connsiteX273" fmla="*/ 382437 w 433233"/>
                <a:gd name="connsiteY273" fmla="*/ 149229 h 311701"/>
                <a:gd name="connsiteX274" fmla="*/ 400097 w 433233"/>
                <a:gd name="connsiteY274" fmla="*/ 156734 h 311701"/>
                <a:gd name="connsiteX275" fmla="*/ 430119 w 433233"/>
                <a:gd name="connsiteY275" fmla="*/ 195145 h 311701"/>
                <a:gd name="connsiteX276" fmla="*/ 433210 w 433233"/>
                <a:gd name="connsiteY276" fmla="*/ 251657 h 311701"/>
                <a:gd name="connsiteX277" fmla="*/ 417316 w 433233"/>
                <a:gd name="connsiteY277" fmla="*/ 268876 h 311701"/>
                <a:gd name="connsiteX278" fmla="*/ 315328 w 433233"/>
                <a:gd name="connsiteY278" fmla="*/ 268876 h 311701"/>
                <a:gd name="connsiteX279" fmla="*/ 309589 w 433233"/>
                <a:gd name="connsiteY279" fmla="*/ 268876 h 311701"/>
                <a:gd name="connsiteX280" fmla="*/ 310472 w 433233"/>
                <a:gd name="connsiteY280" fmla="*/ 287861 h 311701"/>
                <a:gd name="connsiteX281" fmla="*/ 298993 w 433233"/>
                <a:gd name="connsiteY281" fmla="*/ 311260 h 311701"/>
                <a:gd name="connsiteX282" fmla="*/ 133870 w 433233"/>
                <a:gd name="connsiteY282" fmla="*/ 311702 h 31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Lst>
              <a:rect l="l" t="t" r="r" b="b"/>
              <a:pathLst>
                <a:path w="433233" h="311701">
                  <a:moveTo>
                    <a:pt x="399214" y="105961"/>
                  </a:moveTo>
                  <a:cubicBezTo>
                    <a:pt x="404513" y="105078"/>
                    <a:pt x="407161" y="101546"/>
                    <a:pt x="406720" y="96689"/>
                  </a:cubicBezTo>
                  <a:cubicBezTo>
                    <a:pt x="406720" y="91833"/>
                    <a:pt x="404071" y="88742"/>
                    <a:pt x="399214" y="87859"/>
                  </a:cubicBezTo>
                  <a:cubicBezTo>
                    <a:pt x="399214" y="93599"/>
                    <a:pt x="399214" y="99780"/>
                    <a:pt x="399214" y="105961"/>
                  </a:cubicBezTo>
                  <a:close/>
                  <a:moveTo>
                    <a:pt x="318861" y="87418"/>
                  </a:moveTo>
                  <a:cubicBezTo>
                    <a:pt x="313562" y="87859"/>
                    <a:pt x="310913" y="91392"/>
                    <a:pt x="310913" y="97131"/>
                  </a:cubicBezTo>
                  <a:cubicBezTo>
                    <a:pt x="310913" y="101987"/>
                    <a:pt x="314004" y="105520"/>
                    <a:pt x="318861" y="105520"/>
                  </a:cubicBezTo>
                  <a:cubicBezTo>
                    <a:pt x="318861" y="99780"/>
                    <a:pt x="318861" y="93599"/>
                    <a:pt x="318861" y="87418"/>
                  </a:cubicBezTo>
                  <a:close/>
                  <a:moveTo>
                    <a:pt x="261907" y="100663"/>
                  </a:moveTo>
                  <a:cubicBezTo>
                    <a:pt x="268529" y="99780"/>
                    <a:pt x="273386" y="94041"/>
                    <a:pt x="273386" y="86977"/>
                  </a:cubicBezTo>
                  <a:cubicBezTo>
                    <a:pt x="273386" y="79912"/>
                    <a:pt x="268970" y="74173"/>
                    <a:pt x="261907" y="73731"/>
                  </a:cubicBezTo>
                  <a:cubicBezTo>
                    <a:pt x="261907" y="83003"/>
                    <a:pt x="261907" y="91833"/>
                    <a:pt x="261907" y="100663"/>
                  </a:cubicBezTo>
                  <a:close/>
                  <a:moveTo>
                    <a:pt x="167866" y="101105"/>
                  </a:moveTo>
                  <a:cubicBezTo>
                    <a:pt x="167866" y="91833"/>
                    <a:pt x="167866" y="82562"/>
                    <a:pt x="167866" y="73731"/>
                  </a:cubicBezTo>
                  <a:cubicBezTo>
                    <a:pt x="160361" y="75939"/>
                    <a:pt x="156828" y="80354"/>
                    <a:pt x="156828" y="87418"/>
                  </a:cubicBezTo>
                  <a:cubicBezTo>
                    <a:pt x="157270" y="94482"/>
                    <a:pt x="161243" y="99338"/>
                    <a:pt x="167866" y="101105"/>
                  </a:cubicBezTo>
                  <a:close/>
                  <a:moveTo>
                    <a:pt x="348000" y="148345"/>
                  </a:moveTo>
                  <a:cubicBezTo>
                    <a:pt x="349325" y="152319"/>
                    <a:pt x="350207" y="155851"/>
                    <a:pt x="351532" y="159825"/>
                  </a:cubicBezTo>
                  <a:cubicBezTo>
                    <a:pt x="351973" y="161149"/>
                    <a:pt x="352856" y="163356"/>
                    <a:pt x="354181" y="163798"/>
                  </a:cubicBezTo>
                  <a:cubicBezTo>
                    <a:pt x="358155" y="163798"/>
                    <a:pt x="363452" y="165123"/>
                    <a:pt x="364777" y="162915"/>
                  </a:cubicBezTo>
                  <a:cubicBezTo>
                    <a:pt x="367867" y="159383"/>
                    <a:pt x="368309" y="153202"/>
                    <a:pt x="370075" y="148345"/>
                  </a:cubicBezTo>
                  <a:cubicBezTo>
                    <a:pt x="362128" y="148345"/>
                    <a:pt x="355505" y="148345"/>
                    <a:pt x="348000" y="148345"/>
                  </a:cubicBezTo>
                  <a:close/>
                  <a:moveTo>
                    <a:pt x="61464" y="146138"/>
                  </a:moveTo>
                  <a:cubicBezTo>
                    <a:pt x="62347" y="149670"/>
                    <a:pt x="62788" y="152760"/>
                    <a:pt x="63671" y="155410"/>
                  </a:cubicBezTo>
                  <a:cubicBezTo>
                    <a:pt x="66320" y="163798"/>
                    <a:pt x="66320" y="163798"/>
                    <a:pt x="74709" y="163798"/>
                  </a:cubicBezTo>
                  <a:cubicBezTo>
                    <a:pt x="76033" y="163798"/>
                    <a:pt x="78682" y="163356"/>
                    <a:pt x="78682" y="162474"/>
                  </a:cubicBezTo>
                  <a:cubicBezTo>
                    <a:pt x="80448" y="156734"/>
                    <a:pt x="83539" y="151436"/>
                    <a:pt x="83097" y="146138"/>
                  </a:cubicBezTo>
                  <a:cubicBezTo>
                    <a:pt x="76033" y="146138"/>
                    <a:pt x="69411" y="146138"/>
                    <a:pt x="61464" y="146138"/>
                  </a:cubicBezTo>
                  <a:close/>
                  <a:moveTo>
                    <a:pt x="230118" y="150111"/>
                  </a:moveTo>
                  <a:cubicBezTo>
                    <a:pt x="219964" y="153644"/>
                    <a:pt x="210251" y="153644"/>
                    <a:pt x="200537" y="150553"/>
                  </a:cubicBezTo>
                  <a:cubicBezTo>
                    <a:pt x="199655" y="160708"/>
                    <a:pt x="204070" y="168213"/>
                    <a:pt x="206277" y="176160"/>
                  </a:cubicBezTo>
                  <a:cubicBezTo>
                    <a:pt x="206277" y="177043"/>
                    <a:pt x="208043" y="177485"/>
                    <a:pt x="209367" y="177485"/>
                  </a:cubicBezTo>
                  <a:cubicBezTo>
                    <a:pt x="213782" y="177485"/>
                    <a:pt x="217756" y="177485"/>
                    <a:pt x="221730" y="177485"/>
                  </a:cubicBezTo>
                  <a:cubicBezTo>
                    <a:pt x="223054" y="177485"/>
                    <a:pt x="224820" y="176602"/>
                    <a:pt x="224820" y="175719"/>
                  </a:cubicBezTo>
                  <a:cubicBezTo>
                    <a:pt x="227469" y="167330"/>
                    <a:pt x="232326" y="159825"/>
                    <a:pt x="230118" y="150111"/>
                  </a:cubicBezTo>
                  <a:close/>
                  <a:moveTo>
                    <a:pt x="399656" y="77263"/>
                  </a:moveTo>
                  <a:cubicBezTo>
                    <a:pt x="402746" y="59162"/>
                    <a:pt x="396124" y="43709"/>
                    <a:pt x="381995" y="34438"/>
                  </a:cubicBezTo>
                  <a:cubicBezTo>
                    <a:pt x="367426" y="24724"/>
                    <a:pt x="348000" y="25607"/>
                    <a:pt x="333872" y="36645"/>
                  </a:cubicBezTo>
                  <a:cubicBezTo>
                    <a:pt x="321951" y="45917"/>
                    <a:pt x="315770" y="63135"/>
                    <a:pt x="318861" y="77263"/>
                  </a:cubicBezTo>
                  <a:cubicBezTo>
                    <a:pt x="324600" y="76380"/>
                    <a:pt x="328132" y="71965"/>
                    <a:pt x="329015" y="65343"/>
                  </a:cubicBezTo>
                  <a:cubicBezTo>
                    <a:pt x="329898" y="57837"/>
                    <a:pt x="335637" y="52539"/>
                    <a:pt x="342702" y="54305"/>
                  </a:cubicBezTo>
                  <a:cubicBezTo>
                    <a:pt x="352856" y="56513"/>
                    <a:pt x="362570" y="56513"/>
                    <a:pt x="372724" y="54747"/>
                  </a:cubicBezTo>
                  <a:cubicBezTo>
                    <a:pt x="383320" y="52980"/>
                    <a:pt x="387294" y="55629"/>
                    <a:pt x="389060" y="67109"/>
                  </a:cubicBezTo>
                  <a:cubicBezTo>
                    <a:pt x="389943" y="72407"/>
                    <a:pt x="394358" y="76380"/>
                    <a:pt x="399656" y="77263"/>
                  </a:cubicBezTo>
                  <a:close/>
                  <a:moveTo>
                    <a:pt x="73826" y="79029"/>
                  </a:moveTo>
                  <a:cubicBezTo>
                    <a:pt x="66762" y="83003"/>
                    <a:pt x="61022" y="86977"/>
                    <a:pt x="54400" y="90067"/>
                  </a:cubicBezTo>
                  <a:cubicBezTo>
                    <a:pt x="51309" y="91833"/>
                    <a:pt x="46011" y="90950"/>
                    <a:pt x="44245" y="93599"/>
                  </a:cubicBezTo>
                  <a:cubicBezTo>
                    <a:pt x="42479" y="96689"/>
                    <a:pt x="43803" y="101546"/>
                    <a:pt x="43803" y="105961"/>
                  </a:cubicBezTo>
                  <a:cubicBezTo>
                    <a:pt x="43803" y="105961"/>
                    <a:pt x="43803" y="106402"/>
                    <a:pt x="43803" y="106402"/>
                  </a:cubicBezTo>
                  <a:cubicBezTo>
                    <a:pt x="44245" y="120531"/>
                    <a:pt x="52192" y="132010"/>
                    <a:pt x="63671" y="135983"/>
                  </a:cubicBezTo>
                  <a:cubicBezTo>
                    <a:pt x="74709" y="139957"/>
                    <a:pt x="86630" y="135542"/>
                    <a:pt x="94135" y="124946"/>
                  </a:cubicBezTo>
                  <a:cubicBezTo>
                    <a:pt x="101199" y="115232"/>
                    <a:pt x="99875" y="104195"/>
                    <a:pt x="99875" y="93157"/>
                  </a:cubicBezTo>
                  <a:cubicBezTo>
                    <a:pt x="99875" y="92274"/>
                    <a:pt x="98550" y="91392"/>
                    <a:pt x="97667" y="90950"/>
                  </a:cubicBezTo>
                  <a:cubicBezTo>
                    <a:pt x="87954" y="90508"/>
                    <a:pt x="79565" y="85652"/>
                    <a:pt x="73826" y="79029"/>
                  </a:cubicBezTo>
                  <a:close/>
                  <a:moveTo>
                    <a:pt x="97667" y="136866"/>
                  </a:moveTo>
                  <a:cubicBezTo>
                    <a:pt x="105614" y="138191"/>
                    <a:pt x="108263" y="136866"/>
                    <a:pt x="110470" y="129802"/>
                  </a:cubicBezTo>
                  <a:cubicBezTo>
                    <a:pt x="111795" y="125387"/>
                    <a:pt x="113120" y="120531"/>
                    <a:pt x="113120" y="115674"/>
                  </a:cubicBezTo>
                  <a:cubicBezTo>
                    <a:pt x="113561" y="103753"/>
                    <a:pt x="113120" y="91392"/>
                    <a:pt x="113120" y="79471"/>
                  </a:cubicBezTo>
                  <a:cubicBezTo>
                    <a:pt x="112678" y="54747"/>
                    <a:pt x="93694" y="34438"/>
                    <a:pt x="71177" y="34879"/>
                  </a:cubicBezTo>
                  <a:cubicBezTo>
                    <a:pt x="48660" y="34879"/>
                    <a:pt x="29234" y="55188"/>
                    <a:pt x="29234" y="79912"/>
                  </a:cubicBezTo>
                  <a:cubicBezTo>
                    <a:pt x="29234" y="91833"/>
                    <a:pt x="28792" y="103312"/>
                    <a:pt x="29234" y="115232"/>
                  </a:cubicBezTo>
                  <a:cubicBezTo>
                    <a:pt x="29234" y="120089"/>
                    <a:pt x="30558" y="125387"/>
                    <a:pt x="31883" y="130244"/>
                  </a:cubicBezTo>
                  <a:cubicBezTo>
                    <a:pt x="34091" y="137750"/>
                    <a:pt x="38506" y="139515"/>
                    <a:pt x="46011" y="137308"/>
                  </a:cubicBezTo>
                  <a:cubicBezTo>
                    <a:pt x="43362" y="132893"/>
                    <a:pt x="40713" y="129361"/>
                    <a:pt x="38506" y="124946"/>
                  </a:cubicBezTo>
                  <a:cubicBezTo>
                    <a:pt x="33207" y="113908"/>
                    <a:pt x="34532" y="101546"/>
                    <a:pt x="35415" y="89626"/>
                  </a:cubicBezTo>
                  <a:cubicBezTo>
                    <a:pt x="35415" y="85652"/>
                    <a:pt x="38506" y="83003"/>
                    <a:pt x="42479" y="83003"/>
                  </a:cubicBezTo>
                  <a:cubicBezTo>
                    <a:pt x="52192" y="83003"/>
                    <a:pt x="60139" y="79029"/>
                    <a:pt x="66762" y="71082"/>
                  </a:cubicBezTo>
                  <a:cubicBezTo>
                    <a:pt x="69852" y="67109"/>
                    <a:pt x="75592" y="66667"/>
                    <a:pt x="78682" y="70641"/>
                  </a:cubicBezTo>
                  <a:cubicBezTo>
                    <a:pt x="84864" y="78147"/>
                    <a:pt x="92810" y="82120"/>
                    <a:pt x="102524" y="82562"/>
                  </a:cubicBezTo>
                  <a:cubicBezTo>
                    <a:pt x="106497" y="82562"/>
                    <a:pt x="109588" y="85652"/>
                    <a:pt x="109588" y="90067"/>
                  </a:cubicBezTo>
                  <a:cubicBezTo>
                    <a:pt x="109588" y="98014"/>
                    <a:pt x="109588" y="105961"/>
                    <a:pt x="109146" y="113908"/>
                  </a:cubicBezTo>
                  <a:cubicBezTo>
                    <a:pt x="108263" y="122297"/>
                    <a:pt x="103848" y="129802"/>
                    <a:pt x="97667" y="136866"/>
                  </a:cubicBezTo>
                  <a:close/>
                  <a:moveTo>
                    <a:pt x="389501" y="99780"/>
                  </a:moveTo>
                  <a:lnTo>
                    <a:pt x="389501" y="99780"/>
                  </a:lnTo>
                  <a:cubicBezTo>
                    <a:pt x="389501" y="95807"/>
                    <a:pt x="389943" y="91833"/>
                    <a:pt x="389501" y="87859"/>
                  </a:cubicBezTo>
                  <a:cubicBezTo>
                    <a:pt x="389060" y="85652"/>
                    <a:pt x="388177" y="83003"/>
                    <a:pt x="386852" y="81237"/>
                  </a:cubicBezTo>
                  <a:cubicBezTo>
                    <a:pt x="383320" y="77263"/>
                    <a:pt x="380671" y="72848"/>
                    <a:pt x="379788" y="67550"/>
                  </a:cubicBezTo>
                  <a:cubicBezTo>
                    <a:pt x="379346" y="64459"/>
                    <a:pt x="378464" y="63135"/>
                    <a:pt x="375815" y="64018"/>
                  </a:cubicBezTo>
                  <a:cubicBezTo>
                    <a:pt x="364335" y="66667"/>
                    <a:pt x="352856" y="66667"/>
                    <a:pt x="341819" y="64018"/>
                  </a:cubicBezTo>
                  <a:cubicBezTo>
                    <a:pt x="339611" y="63577"/>
                    <a:pt x="337845" y="64018"/>
                    <a:pt x="337845" y="67109"/>
                  </a:cubicBezTo>
                  <a:cubicBezTo>
                    <a:pt x="337404" y="73290"/>
                    <a:pt x="334313" y="77705"/>
                    <a:pt x="330340" y="81678"/>
                  </a:cubicBezTo>
                  <a:cubicBezTo>
                    <a:pt x="329457" y="82562"/>
                    <a:pt x="328574" y="83444"/>
                    <a:pt x="328574" y="84327"/>
                  </a:cubicBezTo>
                  <a:cubicBezTo>
                    <a:pt x="328574" y="94482"/>
                    <a:pt x="327691" y="104637"/>
                    <a:pt x="329015" y="114350"/>
                  </a:cubicBezTo>
                  <a:cubicBezTo>
                    <a:pt x="331222" y="128478"/>
                    <a:pt x="343143" y="138191"/>
                    <a:pt x="357713" y="138632"/>
                  </a:cubicBezTo>
                  <a:cubicBezTo>
                    <a:pt x="375815" y="139515"/>
                    <a:pt x="390825" y="124946"/>
                    <a:pt x="389501" y="107286"/>
                  </a:cubicBezTo>
                  <a:cubicBezTo>
                    <a:pt x="389501" y="105078"/>
                    <a:pt x="389501" y="102429"/>
                    <a:pt x="389501" y="99780"/>
                  </a:cubicBezTo>
                  <a:close/>
                  <a:moveTo>
                    <a:pt x="164334" y="64018"/>
                  </a:moveTo>
                  <a:cubicBezTo>
                    <a:pt x="166100" y="63135"/>
                    <a:pt x="167866" y="62694"/>
                    <a:pt x="169191" y="61369"/>
                  </a:cubicBezTo>
                  <a:cubicBezTo>
                    <a:pt x="171840" y="58720"/>
                    <a:pt x="174930" y="57837"/>
                    <a:pt x="178021" y="58720"/>
                  </a:cubicBezTo>
                  <a:cubicBezTo>
                    <a:pt x="193032" y="61811"/>
                    <a:pt x="206277" y="57837"/>
                    <a:pt x="216873" y="45034"/>
                  </a:cubicBezTo>
                  <a:cubicBezTo>
                    <a:pt x="220846" y="40177"/>
                    <a:pt x="224379" y="40177"/>
                    <a:pt x="228794" y="44150"/>
                  </a:cubicBezTo>
                  <a:cubicBezTo>
                    <a:pt x="235858" y="50332"/>
                    <a:pt x="243805" y="52980"/>
                    <a:pt x="252635" y="53864"/>
                  </a:cubicBezTo>
                  <a:cubicBezTo>
                    <a:pt x="259699" y="54305"/>
                    <a:pt x="261024" y="55629"/>
                    <a:pt x="262348" y="63135"/>
                  </a:cubicBezTo>
                  <a:cubicBezTo>
                    <a:pt x="263673" y="63577"/>
                    <a:pt x="265439" y="64018"/>
                    <a:pt x="267204" y="64018"/>
                  </a:cubicBezTo>
                  <a:cubicBezTo>
                    <a:pt x="267204" y="56071"/>
                    <a:pt x="267204" y="48124"/>
                    <a:pt x="267204" y="40619"/>
                  </a:cubicBezTo>
                  <a:cubicBezTo>
                    <a:pt x="267204" y="23841"/>
                    <a:pt x="253076" y="14128"/>
                    <a:pt x="238949" y="21192"/>
                  </a:cubicBezTo>
                  <a:cubicBezTo>
                    <a:pt x="234975" y="22959"/>
                    <a:pt x="232767" y="22517"/>
                    <a:pt x="230560" y="18543"/>
                  </a:cubicBezTo>
                  <a:cubicBezTo>
                    <a:pt x="227469" y="14128"/>
                    <a:pt x="223496" y="10596"/>
                    <a:pt x="218197" y="10155"/>
                  </a:cubicBezTo>
                  <a:cubicBezTo>
                    <a:pt x="212900" y="9713"/>
                    <a:pt x="207601" y="9271"/>
                    <a:pt x="202745" y="9271"/>
                  </a:cubicBezTo>
                  <a:cubicBezTo>
                    <a:pt x="192591" y="9713"/>
                    <a:pt x="183761" y="13687"/>
                    <a:pt x="176255" y="21192"/>
                  </a:cubicBezTo>
                  <a:cubicBezTo>
                    <a:pt x="164776" y="32671"/>
                    <a:pt x="162568" y="47241"/>
                    <a:pt x="164334" y="64018"/>
                  </a:cubicBezTo>
                  <a:close/>
                  <a:moveTo>
                    <a:pt x="177138" y="69758"/>
                  </a:moveTo>
                  <a:cubicBezTo>
                    <a:pt x="177138" y="80795"/>
                    <a:pt x="177138" y="91833"/>
                    <a:pt x="177138" y="102871"/>
                  </a:cubicBezTo>
                  <a:cubicBezTo>
                    <a:pt x="177138" y="120089"/>
                    <a:pt x="185968" y="133776"/>
                    <a:pt x="200537" y="139957"/>
                  </a:cubicBezTo>
                  <a:cubicBezTo>
                    <a:pt x="225261" y="150995"/>
                    <a:pt x="252194" y="131568"/>
                    <a:pt x="252635" y="102871"/>
                  </a:cubicBezTo>
                  <a:cubicBezTo>
                    <a:pt x="252635" y="92716"/>
                    <a:pt x="252635" y="82562"/>
                    <a:pt x="252635" y="72848"/>
                  </a:cubicBezTo>
                  <a:cubicBezTo>
                    <a:pt x="252635" y="69758"/>
                    <a:pt x="252635" y="67109"/>
                    <a:pt x="252635" y="64459"/>
                  </a:cubicBezTo>
                  <a:cubicBezTo>
                    <a:pt x="246895" y="63135"/>
                    <a:pt x="242039" y="62252"/>
                    <a:pt x="237182" y="60486"/>
                  </a:cubicBezTo>
                  <a:cubicBezTo>
                    <a:pt x="232326" y="58720"/>
                    <a:pt x="227911" y="55629"/>
                    <a:pt x="223054" y="53422"/>
                  </a:cubicBezTo>
                  <a:cubicBezTo>
                    <a:pt x="206719" y="68433"/>
                    <a:pt x="205394" y="68875"/>
                    <a:pt x="177138" y="69758"/>
                  </a:cubicBezTo>
                  <a:close/>
                  <a:moveTo>
                    <a:pt x="376256" y="159383"/>
                  </a:moveTo>
                  <a:cubicBezTo>
                    <a:pt x="375815" y="161590"/>
                    <a:pt x="374490" y="164240"/>
                    <a:pt x="373607" y="167330"/>
                  </a:cubicBezTo>
                  <a:cubicBezTo>
                    <a:pt x="372283" y="171745"/>
                    <a:pt x="369634" y="173953"/>
                    <a:pt x="365219" y="173953"/>
                  </a:cubicBezTo>
                  <a:cubicBezTo>
                    <a:pt x="360804" y="173953"/>
                    <a:pt x="356388" y="173953"/>
                    <a:pt x="351532" y="173953"/>
                  </a:cubicBezTo>
                  <a:cubicBezTo>
                    <a:pt x="347558" y="173953"/>
                    <a:pt x="344909" y="172187"/>
                    <a:pt x="343585" y="167772"/>
                  </a:cubicBezTo>
                  <a:cubicBezTo>
                    <a:pt x="342702" y="164681"/>
                    <a:pt x="341819" y="162032"/>
                    <a:pt x="340936" y="159383"/>
                  </a:cubicBezTo>
                  <a:cubicBezTo>
                    <a:pt x="332989" y="162032"/>
                    <a:pt x="325483" y="164681"/>
                    <a:pt x="317977" y="166889"/>
                  </a:cubicBezTo>
                  <a:cubicBezTo>
                    <a:pt x="311355" y="169096"/>
                    <a:pt x="306057" y="173511"/>
                    <a:pt x="302083" y="179251"/>
                  </a:cubicBezTo>
                  <a:cubicBezTo>
                    <a:pt x="301200" y="180575"/>
                    <a:pt x="301642" y="182783"/>
                    <a:pt x="301642" y="184108"/>
                  </a:cubicBezTo>
                  <a:cubicBezTo>
                    <a:pt x="302525" y="187639"/>
                    <a:pt x="304291" y="191171"/>
                    <a:pt x="304291" y="194703"/>
                  </a:cubicBezTo>
                  <a:cubicBezTo>
                    <a:pt x="305174" y="206624"/>
                    <a:pt x="305616" y="218103"/>
                    <a:pt x="306057" y="230023"/>
                  </a:cubicBezTo>
                  <a:cubicBezTo>
                    <a:pt x="306498" y="239737"/>
                    <a:pt x="306940" y="249008"/>
                    <a:pt x="307382" y="258721"/>
                  </a:cubicBezTo>
                  <a:cubicBezTo>
                    <a:pt x="310031" y="258721"/>
                    <a:pt x="312238" y="258721"/>
                    <a:pt x="314446" y="258721"/>
                  </a:cubicBezTo>
                  <a:cubicBezTo>
                    <a:pt x="314446" y="256514"/>
                    <a:pt x="314446" y="254748"/>
                    <a:pt x="314446" y="252982"/>
                  </a:cubicBezTo>
                  <a:cubicBezTo>
                    <a:pt x="314446" y="239737"/>
                    <a:pt x="314446" y="226050"/>
                    <a:pt x="314446" y="212363"/>
                  </a:cubicBezTo>
                  <a:cubicBezTo>
                    <a:pt x="314446" y="209273"/>
                    <a:pt x="315770" y="207066"/>
                    <a:pt x="318861" y="207066"/>
                  </a:cubicBezTo>
                  <a:cubicBezTo>
                    <a:pt x="321951" y="207066"/>
                    <a:pt x="323717" y="208832"/>
                    <a:pt x="323717" y="212363"/>
                  </a:cubicBezTo>
                  <a:cubicBezTo>
                    <a:pt x="323717" y="213247"/>
                    <a:pt x="323717" y="214571"/>
                    <a:pt x="323717" y="215896"/>
                  </a:cubicBezTo>
                  <a:cubicBezTo>
                    <a:pt x="323717" y="228699"/>
                    <a:pt x="323717" y="241944"/>
                    <a:pt x="323717" y="254748"/>
                  </a:cubicBezTo>
                  <a:cubicBezTo>
                    <a:pt x="323717" y="256514"/>
                    <a:pt x="323717" y="258280"/>
                    <a:pt x="323717" y="259605"/>
                  </a:cubicBezTo>
                  <a:cubicBezTo>
                    <a:pt x="346234" y="259605"/>
                    <a:pt x="368750" y="259605"/>
                    <a:pt x="391267" y="259605"/>
                  </a:cubicBezTo>
                  <a:cubicBezTo>
                    <a:pt x="391267" y="257397"/>
                    <a:pt x="391267" y="256072"/>
                    <a:pt x="391267" y="254306"/>
                  </a:cubicBezTo>
                  <a:cubicBezTo>
                    <a:pt x="391267" y="241061"/>
                    <a:pt x="391267" y="227816"/>
                    <a:pt x="391267" y="214571"/>
                  </a:cubicBezTo>
                  <a:cubicBezTo>
                    <a:pt x="391267" y="211039"/>
                    <a:pt x="391709" y="207948"/>
                    <a:pt x="395682" y="207507"/>
                  </a:cubicBezTo>
                  <a:cubicBezTo>
                    <a:pt x="400097" y="207507"/>
                    <a:pt x="400097" y="211039"/>
                    <a:pt x="400097" y="214129"/>
                  </a:cubicBezTo>
                  <a:cubicBezTo>
                    <a:pt x="400097" y="227375"/>
                    <a:pt x="400097" y="241061"/>
                    <a:pt x="400097" y="254306"/>
                  </a:cubicBezTo>
                  <a:cubicBezTo>
                    <a:pt x="400097" y="256072"/>
                    <a:pt x="400097" y="257838"/>
                    <a:pt x="400097" y="259163"/>
                  </a:cubicBezTo>
                  <a:cubicBezTo>
                    <a:pt x="401863" y="259163"/>
                    <a:pt x="402746" y="259605"/>
                    <a:pt x="403629" y="259605"/>
                  </a:cubicBezTo>
                  <a:cubicBezTo>
                    <a:pt x="408044" y="259605"/>
                    <a:pt x="412459" y="259605"/>
                    <a:pt x="416874" y="259605"/>
                  </a:cubicBezTo>
                  <a:cubicBezTo>
                    <a:pt x="420848" y="259605"/>
                    <a:pt x="422614" y="256956"/>
                    <a:pt x="422173" y="252982"/>
                  </a:cubicBezTo>
                  <a:cubicBezTo>
                    <a:pt x="421289" y="233997"/>
                    <a:pt x="419965" y="215013"/>
                    <a:pt x="419082" y="195587"/>
                  </a:cubicBezTo>
                  <a:cubicBezTo>
                    <a:pt x="418640" y="182783"/>
                    <a:pt x="410252" y="171304"/>
                    <a:pt x="399214" y="167772"/>
                  </a:cubicBezTo>
                  <a:cubicBezTo>
                    <a:pt x="392150" y="165123"/>
                    <a:pt x="384645" y="162474"/>
                    <a:pt x="376256" y="159383"/>
                  </a:cubicBezTo>
                  <a:close/>
                  <a:moveTo>
                    <a:pt x="54841" y="159383"/>
                  </a:moveTo>
                  <a:cubicBezTo>
                    <a:pt x="46452" y="162032"/>
                    <a:pt x="38064" y="164681"/>
                    <a:pt x="29676" y="167772"/>
                  </a:cubicBezTo>
                  <a:cubicBezTo>
                    <a:pt x="19962" y="171304"/>
                    <a:pt x="13781" y="179251"/>
                    <a:pt x="11574" y="189847"/>
                  </a:cubicBezTo>
                  <a:cubicBezTo>
                    <a:pt x="10691" y="193379"/>
                    <a:pt x="10691" y="196911"/>
                    <a:pt x="10691" y="200443"/>
                  </a:cubicBezTo>
                  <a:cubicBezTo>
                    <a:pt x="9808" y="217662"/>
                    <a:pt x="8924" y="234880"/>
                    <a:pt x="8042" y="252099"/>
                  </a:cubicBezTo>
                  <a:cubicBezTo>
                    <a:pt x="8042" y="256072"/>
                    <a:pt x="8924" y="259163"/>
                    <a:pt x="12898" y="259605"/>
                  </a:cubicBezTo>
                  <a:cubicBezTo>
                    <a:pt x="18197" y="260046"/>
                    <a:pt x="23494" y="259605"/>
                    <a:pt x="29234" y="259605"/>
                  </a:cubicBezTo>
                  <a:cubicBezTo>
                    <a:pt x="29234" y="257397"/>
                    <a:pt x="29234" y="255631"/>
                    <a:pt x="29234" y="253865"/>
                  </a:cubicBezTo>
                  <a:cubicBezTo>
                    <a:pt x="29234" y="240620"/>
                    <a:pt x="29234" y="227375"/>
                    <a:pt x="29234" y="214129"/>
                  </a:cubicBezTo>
                  <a:cubicBezTo>
                    <a:pt x="29234" y="210598"/>
                    <a:pt x="29234" y="207066"/>
                    <a:pt x="33649" y="207066"/>
                  </a:cubicBezTo>
                  <a:cubicBezTo>
                    <a:pt x="38064" y="207066"/>
                    <a:pt x="38064" y="210598"/>
                    <a:pt x="38064" y="214129"/>
                  </a:cubicBezTo>
                  <a:cubicBezTo>
                    <a:pt x="38064" y="226933"/>
                    <a:pt x="38064" y="239737"/>
                    <a:pt x="38064" y="252541"/>
                  </a:cubicBezTo>
                  <a:cubicBezTo>
                    <a:pt x="38064" y="254748"/>
                    <a:pt x="38064" y="256956"/>
                    <a:pt x="38064" y="259163"/>
                  </a:cubicBezTo>
                  <a:cubicBezTo>
                    <a:pt x="61022" y="259163"/>
                    <a:pt x="83539" y="259163"/>
                    <a:pt x="106497" y="259163"/>
                  </a:cubicBezTo>
                  <a:cubicBezTo>
                    <a:pt x="106497" y="254306"/>
                    <a:pt x="106497" y="249891"/>
                    <a:pt x="106497" y="245476"/>
                  </a:cubicBezTo>
                  <a:cubicBezTo>
                    <a:pt x="106497" y="234439"/>
                    <a:pt x="106497" y="223401"/>
                    <a:pt x="106497" y="212363"/>
                  </a:cubicBezTo>
                  <a:cubicBezTo>
                    <a:pt x="106497" y="209273"/>
                    <a:pt x="107821" y="207066"/>
                    <a:pt x="110912" y="207066"/>
                  </a:cubicBezTo>
                  <a:cubicBezTo>
                    <a:pt x="114003" y="207066"/>
                    <a:pt x="115327" y="209273"/>
                    <a:pt x="115327" y="212363"/>
                  </a:cubicBezTo>
                  <a:cubicBezTo>
                    <a:pt x="115327" y="213247"/>
                    <a:pt x="115327" y="214571"/>
                    <a:pt x="115327" y="215896"/>
                  </a:cubicBezTo>
                  <a:cubicBezTo>
                    <a:pt x="115327" y="228699"/>
                    <a:pt x="115327" y="241944"/>
                    <a:pt x="115327" y="254748"/>
                  </a:cubicBezTo>
                  <a:cubicBezTo>
                    <a:pt x="115327" y="256514"/>
                    <a:pt x="115327" y="258280"/>
                    <a:pt x="115769" y="259605"/>
                  </a:cubicBezTo>
                  <a:cubicBezTo>
                    <a:pt x="118418" y="259605"/>
                    <a:pt x="120625" y="259605"/>
                    <a:pt x="123274" y="259605"/>
                  </a:cubicBezTo>
                  <a:cubicBezTo>
                    <a:pt x="123274" y="258721"/>
                    <a:pt x="123716" y="257838"/>
                    <a:pt x="123716" y="256514"/>
                  </a:cubicBezTo>
                  <a:cubicBezTo>
                    <a:pt x="124599" y="238854"/>
                    <a:pt x="125482" y="221635"/>
                    <a:pt x="126365" y="204417"/>
                  </a:cubicBezTo>
                  <a:cubicBezTo>
                    <a:pt x="126806" y="198677"/>
                    <a:pt x="127248" y="192938"/>
                    <a:pt x="129014" y="187639"/>
                  </a:cubicBezTo>
                  <a:cubicBezTo>
                    <a:pt x="130780" y="181017"/>
                    <a:pt x="131663" y="180134"/>
                    <a:pt x="126365" y="174835"/>
                  </a:cubicBezTo>
                  <a:cubicBezTo>
                    <a:pt x="124157" y="172628"/>
                    <a:pt x="121508" y="169979"/>
                    <a:pt x="118859" y="169096"/>
                  </a:cubicBezTo>
                  <a:cubicBezTo>
                    <a:pt x="109588" y="165564"/>
                    <a:pt x="99875" y="162474"/>
                    <a:pt x="90603" y="158941"/>
                  </a:cubicBezTo>
                  <a:cubicBezTo>
                    <a:pt x="87512" y="164681"/>
                    <a:pt x="88837" y="175277"/>
                    <a:pt x="77358" y="173511"/>
                  </a:cubicBezTo>
                  <a:cubicBezTo>
                    <a:pt x="77358" y="178368"/>
                    <a:pt x="77358" y="183224"/>
                    <a:pt x="77358" y="187639"/>
                  </a:cubicBezTo>
                  <a:cubicBezTo>
                    <a:pt x="77358" y="191171"/>
                    <a:pt x="76916" y="194262"/>
                    <a:pt x="72943" y="194262"/>
                  </a:cubicBezTo>
                  <a:cubicBezTo>
                    <a:pt x="68969" y="194262"/>
                    <a:pt x="68528" y="191171"/>
                    <a:pt x="68528" y="187639"/>
                  </a:cubicBezTo>
                  <a:cubicBezTo>
                    <a:pt x="68528" y="183224"/>
                    <a:pt x="68528" y="178368"/>
                    <a:pt x="68528" y="173511"/>
                  </a:cubicBezTo>
                  <a:cubicBezTo>
                    <a:pt x="56607" y="175719"/>
                    <a:pt x="57932" y="164681"/>
                    <a:pt x="54841" y="159383"/>
                  </a:cubicBezTo>
                  <a:close/>
                  <a:moveTo>
                    <a:pt x="269412" y="302430"/>
                  </a:moveTo>
                  <a:cubicBezTo>
                    <a:pt x="277359" y="302430"/>
                    <a:pt x="284865" y="302430"/>
                    <a:pt x="292370" y="302430"/>
                  </a:cubicBezTo>
                  <a:cubicBezTo>
                    <a:pt x="298993" y="302430"/>
                    <a:pt x="301642" y="299340"/>
                    <a:pt x="301200" y="292276"/>
                  </a:cubicBezTo>
                  <a:cubicBezTo>
                    <a:pt x="300759" y="283004"/>
                    <a:pt x="299876" y="273733"/>
                    <a:pt x="299434" y="264461"/>
                  </a:cubicBezTo>
                  <a:cubicBezTo>
                    <a:pt x="298110" y="242827"/>
                    <a:pt x="296785" y="221193"/>
                    <a:pt x="295902" y="199560"/>
                  </a:cubicBezTo>
                  <a:cubicBezTo>
                    <a:pt x="295461" y="189405"/>
                    <a:pt x="292370" y="185432"/>
                    <a:pt x="283099" y="182783"/>
                  </a:cubicBezTo>
                  <a:cubicBezTo>
                    <a:pt x="268088" y="178809"/>
                    <a:pt x="252635" y="176160"/>
                    <a:pt x="238949" y="167330"/>
                  </a:cubicBezTo>
                  <a:cubicBezTo>
                    <a:pt x="238507" y="167330"/>
                    <a:pt x="238065" y="167330"/>
                    <a:pt x="237624" y="167330"/>
                  </a:cubicBezTo>
                  <a:cubicBezTo>
                    <a:pt x="236299" y="171745"/>
                    <a:pt x="234533" y="176602"/>
                    <a:pt x="233209" y="181017"/>
                  </a:cubicBezTo>
                  <a:cubicBezTo>
                    <a:pt x="231884" y="185432"/>
                    <a:pt x="228794" y="187639"/>
                    <a:pt x="224820" y="187639"/>
                  </a:cubicBezTo>
                  <a:cubicBezTo>
                    <a:pt x="218639" y="187639"/>
                    <a:pt x="212900" y="187639"/>
                    <a:pt x="206719" y="187639"/>
                  </a:cubicBezTo>
                  <a:cubicBezTo>
                    <a:pt x="202303" y="187639"/>
                    <a:pt x="199213" y="185432"/>
                    <a:pt x="197888" y="181017"/>
                  </a:cubicBezTo>
                  <a:cubicBezTo>
                    <a:pt x="196564" y="176602"/>
                    <a:pt x="194798" y="172187"/>
                    <a:pt x="193473" y="168213"/>
                  </a:cubicBezTo>
                  <a:cubicBezTo>
                    <a:pt x="183319" y="171745"/>
                    <a:pt x="173606" y="175719"/>
                    <a:pt x="163451" y="178809"/>
                  </a:cubicBezTo>
                  <a:cubicBezTo>
                    <a:pt x="157712" y="180575"/>
                    <a:pt x="151972" y="181900"/>
                    <a:pt x="146233" y="183666"/>
                  </a:cubicBezTo>
                  <a:cubicBezTo>
                    <a:pt x="138727" y="185873"/>
                    <a:pt x="135636" y="189847"/>
                    <a:pt x="135195" y="197794"/>
                  </a:cubicBezTo>
                  <a:cubicBezTo>
                    <a:pt x="134753" y="204417"/>
                    <a:pt x="134753" y="211481"/>
                    <a:pt x="134312" y="218103"/>
                  </a:cubicBezTo>
                  <a:cubicBezTo>
                    <a:pt x="133429" y="232673"/>
                    <a:pt x="132546" y="246801"/>
                    <a:pt x="131663" y="261371"/>
                  </a:cubicBezTo>
                  <a:cubicBezTo>
                    <a:pt x="131221" y="272408"/>
                    <a:pt x="130338" y="283004"/>
                    <a:pt x="129897" y="294042"/>
                  </a:cubicBezTo>
                  <a:cubicBezTo>
                    <a:pt x="129897" y="298015"/>
                    <a:pt x="131221" y="301989"/>
                    <a:pt x="134753" y="302430"/>
                  </a:cubicBezTo>
                  <a:cubicBezTo>
                    <a:pt x="143142" y="303314"/>
                    <a:pt x="151531" y="302430"/>
                    <a:pt x="160361" y="302430"/>
                  </a:cubicBezTo>
                  <a:cubicBezTo>
                    <a:pt x="160361" y="292717"/>
                    <a:pt x="160361" y="283004"/>
                    <a:pt x="160361" y="273733"/>
                  </a:cubicBezTo>
                  <a:cubicBezTo>
                    <a:pt x="160361" y="262695"/>
                    <a:pt x="160361" y="251657"/>
                    <a:pt x="160361" y="240620"/>
                  </a:cubicBezTo>
                  <a:cubicBezTo>
                    <a:pt x="160361" y="237529"/>
                    <a:pt x="161243" y="234880"/>
                    <a:pt x="164334" y="234880"/>
                  </a:cubicBezTo>
                  <a:cubicBezTo>
                    <a:pt x="167866" y="234880"/>
                    <a:pt x="168749" y="237529"/>
                    <a:pt x="168749" y="240620"/>
                  </a:cubicBezTo>
                  <a:cubicBezTo>
                    <a:pt x="168749" y="241503"/>
                    <a:pt x="168749" y="242386"/>
                    <a:pt x="168749" y="243269"/>
                  </a:cubicBezTo>
                  <a:cubicBezTo>
                    <a:pt x="168749" y="260929"/>
                    <a:pt x="168749" y="279031"/>
                    <a:pt x="168749" y="297132"/>
                  </a:cubicBezTo>
                  <a:cubicBezTo>
                    <a:pt x="168749" y="298899"/>
                    <a:pt x="168749" y="300664"/>
                    <a:pt x="168749" y="301989"/>
                  </a:cubicBezTo>
                  <a:cubicBezTo>
                    <a:pt x="199213" y="301989"/>
                    <a:pt x="229676" y="301989"/>
                    <a:pt x="260140" y="301989"/>
                  </a:cubicBezTo>
                  <a:cubicBezTo>
                    <a:pt x="260140" y="300223"/>
                    <a:pt x="260140" y="298457"/>
                    <a:pt x="260140" y="296691"/>
                  </a:cubicBezTo>
                  <a:cubicBezTo>
                    <a:pt x="260140" y="278589"/>
                    <a:pt x="260140" y="260487"/>
                    <a:pt x="260140" y="242386"/>
                  </a:cubicBezTo>
                  <a:cubicBezTo>
                    <a:pt x="260140" y="241061"/>
                    <a:pt x="259699" y="239296"/>
                    <a:pt x="260140" y="237971"/>
                  </a:cubicBezTo>
                  <a:cubicBezTo>
                    <a:pt x="261024" y="236205"/>
                    <a:pt x="262789" y="233997"/>
                    <a:pt x="263673" y="234439"/>
                  </a:cubicBezTo>
                  <a:cubicBezTo>
                    <a:pt x="264997" y="234439"/>
                    <a:pt x="266763" y="236205"/>
                    <a:pt x="268088" y="237971"/>
                  </a:cubicBezTo>
                  <a:cubicBezTo>
                    <a:pt x="268529" y="238854"/>
                    <a:pt x="268529" y="241061"/>
                    <a:pt x="268529" y="242386"/>
                  </a:cubicBezTo>
                  <a:cubicBezTo>
                    <a:pt x="268529" y="260046"/>
                    <a:pt x="268529" y="278148"/>
                    <a:pt x="268529" y="296249"/>
                  </a:cubicBezTo>
                  <a:cubicBezTo>
                    <a:pt x="269412" y="298015"/>
                    <a:pt x="269412" y="299781"/>
                    <a:pt x="269412" y="302430"/>
                  </a:cubicBezTo>
                  <a:close/>
                  <a:moveTo>
                    <a:pt x="133870" y="311702"/>
                  </a:moveTo>
                  <a:cubicBezTo>
                    <a:pt x="123274" y="306845"/>
                    <a:pt x="121067" y="302430"/>
                    <a:pt x="121950" y="290068"/>
                  </a:cubicBezTo>
                  <a:cubicBezTo>
                    <a:pt x="122391" y="283446"/>
                    <a:pt x="122391" y="276823"/>
                    <a:pt x="123274" y="269759"/>
                  </a:cubicBezTo>
                  <a:cubicBezTo>
                    <a:pt x="121508" y="269759"/>
                    <a:pt x="119742" y="269759"/>
                    <a:pt x="117976" y="269759"/>
                  </a:cubicBezTo>
                  <a:cubicBezTo>
                    <a:pt x="83980" y="269759"/>
                    <a:pt x="50426" y="269759"/>
                    <a:pt x="16430" y="269759"/>
                  </a:cubicBezTo>
                  <a:cubicBezTo>
                    <a:pt x="4509" y="269759"/>
                    <a:pt x="-788" y="264020"/>
                    <a:pt x="94" y="251216"/>
                  </a:cubicBezTo>
                  <a:cubicBezTo>
                    <a:pt x="978" y="232231"/>
                    <a:pt x="1861" y="213688"/>
                    <a:pt x="2744" y="194703"/>
                  </a:cubicBezTo>
                  <a:cubicBezTo>
                    <a:pt x="4068" y="176160"/>
                    <a:pt x="15106" y="162032"/>
                    <a:pt x="31883" y="157617"/>
                  </a:cubicBezTo>
                  <a:cubicBezTo>
                    <a:pt x="39388" y="155851"/>
                    <a:pt x="46894" y="152760"/>
                    <a:pt x="53075" y="147021"/>
                  </a:cubicBezTo>
                  <a:cubicBezTo>
                    <a:pt x="51309" y="147021"/>
                    <a:pt x="49102" y="146580"/>
                    <a:pt x="47336" y="146580"/>
                  </a:cubicBezTo>
                  <a:cubicBezTo>
                    <a:pt x="33649" y="147462"/>
                    <a:pt x="24819" y="145255"/>
                    <a:pt x="21728" y="123180"/>
                  </a:cubicBezTo>
                  <a:cubicBezTo>
                    <a:pt x="19962" y="111259"/>
                    <a:pt x="20845" y="98897"/>
                    <a:pt x="20845" y="86093"/>
                  </a:cubicBezTo>
                  <a:cubicBezTo>
                    <a:pt x="20845" y="79029"/>
                    <a:pt x="20845" y="71965"/>
                    <a:pt x="22612" y="65343"/>
                  </a:cubicBezTo>
                  <a:cubicBezTo>
                    <a:pt x="28351" y="39294"/>
                    <a:pt x="49985" y="22959"/>
                    <a:pt x="75592" y="24283"/>
                  </a:cubicBezTo>
                  <a:cubicBezTo>
                    <a:pt x="98550" y="25607"/>
                    <a:pt x="119300" y="45475"/>
                    <a:pt x="121950" y="70641"/>
                  </a:cubicBezTo>
                  <a:cubicBezTo>
                    <a:pt x="123716" y="89184"/>
                    <a:pt x="124157" y="107727"/>
                    <a:pt x="121508" y="126270"/>
                  </a:cubicBezTo>
                  <a:cubicBezTo>
                    <a:pt x="121067" y="128478"/>
                    <a:pt x="120184" y="130685"/>
                    <a:pt x="119742" y="132893"/>
                  </a:cubicBezTo>
                  <a:cubicBezTo>
                    <a:pt x="116652" y="142165"/>
                    <a:pt x="111354" y="145696"/>
                    <a:pt x="102082" y="146138"/>
                  </a:cubicBezTo>
                  <a:cubicBezTo>
                    <a:pt x="98991" y="146138"/>
                    <a:pt x="95901" y="146138"/>
                    <a:pt x="92810" y="146138"/>
                  </a:cubicBezTo>
                  <a:cubicBezTo>
                    <a:pt x="92810" y="146580"/>
                    <a:pt x="92810" y="147021"/>
                    <a:pt x="92369" y="147904"/>
                  </a:cubicBezTo>
                  <a:cubicBezTo>
                    <a:pt x="97225" y="150553"/>
                    <a:pt x="102082" y="153644"/>
                    <a:pt x="107380" y="154968"/>
                  </a:cubicBezTo>
                  <a:cubicBezTo>
                    <a:pt x="120184" y="158059"/>
                    <a:pt x="131663" y="163356"/>
                    <a:pt x="138727" y="175719"/>
                  </a:cubicBezTo>
                  <a:cubicBezTo>
                    <a:pt x="149323" y="172628"/>
                    <a:pt x="159919" y="170420"/>
                    <a:pt x="170073" y="167330"/>
                  </a:cubicBezTo>
                  <a:cubicBezTo>
                    <a:pt x="177138" y="164681"/>
                    <a:pt x="184202" y="161590"/>
                    <a:pt x="190824" y="158059"/>
                  </a:cubicBezTo>
                  <a:cubicBezTo>
                    <a:pt x="193915" y="156734"/>
                    <a:pt x="193915" y="146580"/>
                    <a:pt x="191266" y="144372"/>
                  </a:cubicBezTo>
                  <a:cubicBezTo>
                    <a:pt x="180670" y="136866"/>
                    <a:pt x="173606" y="126270"/>
                    <a:pt x="170515" y="112584"/>
                  </a:cubicBezTo>
                  <a:cubicBezTo>
                    <a:pt x="170515" y="111701"/>
                    <a:pt x="168749" y="109935"/>
                    <a:pt x="167425" y="109935"/>
                  </a:cubicBezTo>
                  <a:cubicBezTo>
                    <a:pt x="151089" y="106844"/>
                    <a:pt x="143583" y="85652"/>
                    <a:pt x="154621" y="71524"/>
                  </a:cubicBezTo>
                  <a:cubicBezTo>
                    <a:pt x="155504" y="70199"/>
                    <a:pt x="155504" y="67992"/>
                    <a:pt x="155946" y="66226"/>
                  </a:cubicBezTo>
                  <a:cubicBezTo>
                    <a:pt x="156387" y="56954"/>
                    <a:pt x="155946" y="47683"/>
                    <a:pt x="157712" y="38853"/>
                  </a:cubicBezTo>
                  <a:cubicBezTo>
                    <a:pt x="162127" y="16336"/>
                    <a:pt x="181111" y="441"/>
                    <a:pt x="202745" y="0"/>
                  </a:cubicBezTo>
                  <a:cubicBezTo>
                    <a:pt x="207160" y="0"/>
                    <a:pt x="211575" y="0"/>
                    <a:pt x="216431" y="0"/>
                  </a:cubicBezTo>
                  <a:cubicBezTo>
                    <a:pt x="223937" y="0"/>
                    <a:pt x="230560" y="3091"/>
                    <a:pt x="235858" y="8830"/>
                  </a:cubicBezTo>
                  <a:cubicBezTo>
                    <a:pt x="237624" y="10596"/>
                    <a:pt x="238507" y="11038"/>
                    <a:pt x="241156" y="10596"/>
                  </a:cubicBezTo>
                  <a:cubicBezTo>
                    <a:pt x="259699" y="4856"/>
                    <a:pt x="277359" y="18985"/>
                    <a:pt x="277801" y="39735"/>
                  </a:cubicBezTo>
                  <a:cubicBezTo>
                    <a:pt x="277801" y="49449"/>
                    <a:pt x="277801" y="59162"/>
                    <a:pt x="277801" y="68875"/>
                  </a:cubicBezTo>
                  <a:cubicBezTo>
                    <a:pt x="277801" y="71082"/>
                    <a:pt x="278242" y="73290"/>
                    <a:pt x="279567" y="74614"/>
                  </a:cubicBezTo>
                  <a:cubicBezTo>
                    <a:pt x="287514" y="89184"/>
                    <a:pt x="280449" y="106844"/>
                    <a:pt x="264997" y="109935"/>
                  </a:cubicBezTo>
                  <a:cubicBezTo>
                    <a:pt x="262789" y="110376"/>
                    <a:pt x="261465" y="111259"/>
                    <a:pt x="261024" y="113908"/>
                  </a:cubicBezTo>
                  <a:cubicBezTo>
                    <a:pt x="258374" y="125829"/>
                    <a:pt x="252194" y="135542"/>
                    <a:pt x="242922" y="142606"/>
                  </a:cubicBezTo>
                  <a:cubicBezTo>
                    <a:pt x="238507" y="146138"/>
                    <a:pt x="239390" y="155851"/>
                    <a:pt x="244246" y="158500"/>
                  </a:cubicBezTo>
                  <a:cubicBezTo>
                    <a:pt x="257050" y="166447"/>
                    <a:pt x="271619" y="168655"/>
                    <a:pt x="285306" y="173070"/>
                  </a:cubicBezTo>
                  <a:cubicBezTo>
                    <a:pt x="291487" y="174835"/>
                    <a:pt x="295902" y="175719"/>
                    <a:pt x="299876" y="168655"/>
                  </a:cubicBezTo>
                  <a:cubicBezTo>
                    <a:pt x="304291" y="162032"/>
                    <a:pt x="311797" y="158941"/>
                    <a:pt x="319302" y="156734"/>
                  </a:cubicBezTo>
                  <a:cubicBezTo>
                    <a:pt x="325483" y="154968"/>
                    <a:pt x="331664" y="151877"/>
                    <a:pt x="337845" y="149229"/>
                  </a:cubicBezTo>
                  <a:cubicBezTo>
                    <a:pt x="341819" y="147462"/>
                    <a:pt x="341819" y="143930"/>
                    <a:pt x="338287" y="141281"/>
                  </a:cubicBezTo>
                  <a:cubicBezTo>
                    <a:pt x="330340" y="135542"/>
                    <a:pt x="324600" y="128036"/>
                    <a:pt x="321951" y="117882"/>
                  </a:cubicBezTo>
                  <a:cubicBezTo>
                    <a:pt x="321510" y="116557"/>
                    <a:pt x="320185" y="114791"/>
                    <a:pt x="318861" y="114791"/>
                  </a:cubicBezTo>
                  <a:cubicBezTo>
                    <a:pt x="302967" y="110817"/>
                    <a:pt x="298993" y="91833"/>
                    <a:pt x="309147" y="82120"/>
                  </a:cubicBezTo>
                  <a:cubicBezTo>
                    <a:pt x="310031" y="81237"/>
                    <a:pt x="310472" y="78588"/>
                    <a:pt x="310472" y="77263"/>
                  </a:cubicBezTo>
                  <a:cubicBezTo>
                    <a:pt x="310913" y="70641"/>
                    <a:pt x="310472" y="63577"/>
                    <a:pt x="311797" y="56954"/>
                  </a:cubicBezTo>
                  <a:cubicBezTo>
                    <a:pt x="317536" y="31789"/>
                    <a:pt x="341377" y="15011"/>
                    <a:pt x="365660" y="18543"/>
                  </a:cubicBezTo>
                  <a:cubicBezTo>
                    <a:pt x="387735" y="21634"/>
                    <a:pt x="403629" y="36204"/>
                    <a:pt x="408486" y="56954"/>
                  </a:cubicBezTo>
                  <a:cubicBezTo>
                    <a:pt x="409810" y="63577"/>
                    <a:pt x="409369" y="70641"/>
                    <a:pt x="409810" y="77263"/>
                  </a:cubicBezTo>
                  <a:cubicBezTo>
                    <a:pt x="409810" y="79029"/>
                    <a:pt x="410252" y="81237"/>
                    <a:pt x="411576" y="82562"/>
                  </a:cubicBezTo>
                  <a:cubicBezTo>
                    <a:pt x="421289" y="94482"/>
                    <a:pt x="416874" y="110817"/>
                    <a:pt x="402746" y="114791"/>
                  </a:cubicBezTo>
                  <a:cubicBezTo>
                    <a:pt x="401422" y="115232"/>
                    <a:pt x="399214" y="116557"/>
                    <a:pt x="398773" y="118323"/>
                  </a:cubicBezTo>
                  <a:cubicBezTo>
                    <a:pt x="396124" y="128478"/>
                    <a:pt x="389943" y="135983"/>
                    <a:pt x="381995" y="141723"/>
                  </a:cubicBezTo>
                  <a:cubicBezTo>
                    <a:pt x="380671" y="142606"/>
                    <a:pt x="379346" y="144372"/>
                    <a:pt x="379346" y="145696"/>
                  </a:cubicBezTo>
                  <a:cubicBezTo>
                    <a:pt x="379346" y="147021"/>
                    <a:pt x="381113" y="148787"/>
                    <a:pt x="382437" y="149229"/>
                  </a:cubicBezTo>
                  <a:cubicBezTo>
                    <a:pt x="388177" y="151877"/>
                    <a:pt x="394358" y="154526"/>
                    <a:pt x="400097" y="156734"/>
                  </a:cubicBezTo>
                  <a:cubicBezTo>
                    <a:pt x="418640" y="162474"/>
                    <a:pt x="428795" y="174835"/>
                    <a:pt x="430119" y="195145"/>
                  </a:cubicBezTo>
                  <a:cubicBezTo>
                    <a:pt x="431444" y="213688"/>
                    <a:pt x="432327" y="232673"/>
                    <a:pt x="433210" y="251657"/>
                  </a:cubicBezTo>
                  <a:cubicBezTo>
                    <a:pt x="433652" y="263136"/>
                    <a:pt x="427912" y="268876"/>
                    <a:pt x="417316" y="268876"/>
                  </a:cubicBezTo>
                  <a:cubicBezTo>
                    <a:pt x="383320" y="268876"/>
                    <a:pt x="349325" y="268876"/>
                    <a:pt x="315328" y="268876"/>
                  </a:cubicBezTo>
                  <a:cubicBezTo>
                    <a:pt x="313562" y="268876"/>
                    <a:pt x="311797" y="268876"/>
                    <a:pt x="309589" y="268876"/>
                  </a:cubicBezTo>
                  <a:cubicBezTo>
                    <a:pt x="310031" y="275499"/>
                    <a:pt x="309589" y="281680"/>
                    <a:pt x="310472" y="287861"/>
                  </a:cubicBezTo>
                  <a:cubicBezTo>
                    <a:pt x="311797" y="298899"/>
                    <a:pt x="308706" y="306845"/>
                    <a:pt x="298993" y="311260"/>
                  </a:cubicBezTo>
                  <a:cubicBezTo>
                    <a:pt x="242922" y="311702"/>
                    <a:pt x="188617" y="311702"/>
                    <a:pt x="133870" y="311702"/>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4" name="Freeform 73">
              <a:extLst>
                <a:ext uri="{FF2B5EF4-FFF2-40B4-BE49-F238E27FC236}">
                  <a16:creationId xmlns:a16="http://schemas.microsoft.com/office/drawing/2014/main" id="{4ED1E06A-8E95-D26A-9525-2521865B6AED}"/>
                </a:ext>
              </a:extLst>
            </p:cNvPr>
            <p:cNvSpPr/>
            <p:nvPr/>
          </p:nvSpPr>
          <p:spPr>
            <a:xfrm>
              <a:off x="6312212" y="4546157"/>
              <a:ext cx="421636" cy="177272"/>
            </a:xfrm>
            <a:custGeom>
              <a:avLst/>
              <a:gdLst>
                <a:gd name="connsiteX0" fmla="*/ 67550 w 421636"/>
                <a:gd name="connsiteY0" fmla="*/ 165132 h 177272"/>
                <a:gd name="connsiteX1" fmla="*/ 74614 w 421636"/>
                <a:gd name="connsiteY1" fmla="*/ 153211 h 177272"/>
                <a:gd name="connsiteX2" fmla="*/ 94482 w 421636"/>
                <a:gd name="connsiteY2" fmla="*/ 141732 h 177272"/>
                <a:gd name="connsiteX3" fmla="*/ 114350 w 421636"/>
                <a:gd name="connsiteY3" fmla="*/ 140849 h 177272"/>
                <a:gd name="connsiteX4" fmla="*/ 124504 w 421636"/>
                <a:gd name="connsiteY4" fmla="*/ 111710 h 177272"/>
                <a:gd name="connsiteX5" fmla="*/ 118765 w 421636"/>
                <a:gd name="connsiteY5" fmla="*/ 99347 h 177272"/>
                <a:gd name="connsiteX6" fmla="*/ 117440 w 421636"/>
                <a:gd name="connsiteY6" fmla="*/ 73299 h 177272"/>
                <a:gd name="connsiteX7" fmla="*/ 110376 w 421636"/>
                <a:gd name="connsiteY7" fmla="*/ 65793 h 177272"/>
                <a:gd name="connsiteX8" fmla="*/ 24725 w 421636"/>
                <a:gd name="connsiteY8" fmla="*/ 65793 h 177272"/>
                <a:gd name="connsiteX9" fmla="*/ 7506 w 421636"/>
                <a:gd name="connsiteY9" fmla="*/ 85219 h 177272"/>
                <a:gd name="connsiteX10" fmla="*/ 7506 w 421636"/>
                <a:gd name="connsiteY10" fmla="*/ 122747 h 177272"/>
                <a:gd name="connsiteX11" fmla="*/ 25607 w 421636"/>
                <a:gd name="connsiteY11" fmla="*/ 142174 h 177272"/>
                <a:gd name="connsiteX12" fmla="*/ 45917 w 421636"/>
                <a:gd name="connsiteY12" fmla="*/ 142174 h 177272"/>
                <a:gd name="connsiteX13" fmla="*/ 56954 w 421636"/>
                <a:gd name="connsiteY13" fmla="*/ 148796 h 177272"/>
                <a:gd name="connsiteX14" fmla="*/ 67550 w 421636"/>
                <a:gd name="connsiteY14" fmla="*/ 165132 h 177272"/>
                <a:gd name="connsiteX15" fmla="*/ 352762 w 421636"/>
                <a:gd name="connsiteY15" fmla="*/ 165132 h 177272"/>
                <a:gd name="connsiteX16" fmla="*/ 362475 w 421636"/>
                <a:gd name="connsiteY16" fmla="*/ 148796 h 177272"/>
                <a:gd name="connsiteX17" fmla="*/ 374837 w 421636"/>
                <a:gd name="connsiteY17" fmla="*/ 141732 h 177272"/>
                <a:gd name="connsiteX18" fmla="*/ 394705 w 421636"/>
                <a:gd name="connsiteY18" fmla="*/ 141732 h 177272"/>
                <a:gd name="connsiteX19" fmla="*/ 412806 w 421636"/>
                <a:gd name="connsiteY19" fmla="*/ 122306 h 177272"/>
                <a:gd name="connsiteX20" fmla="*/ 412806 w 421636"/>
                <a:gd name="connsiteY20" fmla="*/ 85661 h 177272"/>
                <a:gd name="connsiteX21" fmla="*/ 393822 w 421636"/>
                <a:gd name="connsiteY21" fmla="*/ 65352 h 177272"/>
                <a:gd name="connsiteX22" fmla="*/ 312144 w 421636"/>
                <a:gd name="connsiteY22" fmla="*/ 65352 h 177272"/>
                <a:gd name="connsiteX23" fmla="*/ 306845 w 421636"/>
                <a:gd name="connsiteY23" fmla="*/ 65793 h 177272"/>
                <a:gd name="connsiteX24" fmla="*/ 302430 w 421636"/>
                <a:gd name="connsiteY24" fmla="*/ 71092 h 177272"/>
                <a:gd name="connsiteX25" fmla="*/ 302430 w 421636"/>
                <a:gd name="connsiteY25" fmla="*/ 91401 h 177272"/>
                <a:gd name="connsiteX26" fmla="*/ 294925 w 421636"/>
                <a:gd name="connsiteY26" fmla="*/ 112592 h 177272"/>
                <a:gd name="connsiteX27" fmla="*/ 293159 w 421636"/>
                <a:gd name="connsiteY27" fmla="*/ 115683 h 177272"/>
                <a:gd name="connsiteX28" fmla="*/ 311702 w 421636"/>
                <a:gd name="connsiteY28" fmla="*/ 141290 h 177272"/>
                <a:gd name="connsiteX29" fmla="*/ 330687 w 421636"/>
                <a:gd name="connsiteY29" fmla="*/ 141290 h 177272"/>
                <a:gd name="connsiteX30" fmla="*/ 343049 w 421636"/>
                <a:gd name="connsiteY30" fmla="*/ 148796 h 177272"/>
                <a:gd name="connsiteX31" fmla="*/ 352762 w 421636"/>
                <a:gd name="connsiteY31" fmla="*/ 165132 h 177272"/>
                <a:gd name="connsiteX32" fmla="*/ 210156 w 421636"/>
                <a:gd name="connsiteY32" fmla="*/ 150120 h 177272"/>
                <a:gd name="connsiteX33" fmla="*/ 225167 w 421636"/>
                <a:gd name="connsiteY33" fmla="*/ 125396 h 177272"/>
                <a:gd name="connsiteX34" fmla="*/ 240178 w 421636"/>
                <a:gd name="connsiteY34" fmla="*/ 116566 h 177272"/>
                <a:gd name="connsiteX35" fmla="*/ 268435 w 421636"/>
                <a:gd name="connsiteY35" fmla="*/ 116566 h 177272"/>
                <a:gd name="connsiteX36" fmla="*/ 293159 w 421636"/>
                <a:gd name="connsiteY36" fmla="*/ 89193 h 177272"/>
                <a:gd name="connsiteX37" fmla="*/ 293159 w 421636"/>
                <a:gd name="connsiteY37" fmla="*/ 37979 h 177272"/>
                <a:gd name="connsiteX38" fmla="*/ 265786 w 421636"/>
                <a:gd name="connsiteY38" fmla="*/ 8839 h 177272"/>
                <a:gd name="connsiteX39" fmla="*/ 152319 w 421636"/>
                <a:gd name="connsiteY39" fmla="*/ 8839 h 177272"/>
                <a:gd name="connsiteX40" fmla="*/ 125387 w 421636"/>
                <a:gd name="connsiteY40" fmla="*/ 37979 h 177272"/>
                <a:gd name="connsiteX41" fmla="*/ 125387 w 421636"/>
                <a:gd name="connsiteY41" fmla="*/ 88310 h 177272"/>
                <a:gd name="connsiteX42" fmla="*/ 151436 w 421636"/>
                <a:gd name="connsiteY42" fmla="*/ 116566 h 177272"/>
                <a:gd name="connsiteX43" fmla="*/ 177485 w 421636"/>
                <a:gd name="connsiteY43" fmla="*/ 116566 h 177272"/>
                <a:gd name="connsiteX44" fmla="*/ 194262 w 421636"/>
                <a:gd name="connsiteY44" fmla="*/ 126280 h 177272"/>
                <a:gd name="connsiteX45" fmla="*/ 210156 w 421636"/>
                <a:gd name="connsiteY45" fmla="*/ 150120 h 177272"/>
                <a:gd name="connsiteX46" fmla="*/ 302430 w 421636"/>
                <a:gd name="connsiteY46" fmla="*/ 56080 h 177272"/>
                <a:gd name="connsiteX47" fmla="*/ 393381 w 421636"/>
                <a:gd name="connsiteY47" fmla="*/ 56080 h 177272"/>
                <a:gd name="connsiteX48" fmla="*/ 411482 w 421636"/>
                <a:gd name="connsiteY48" fmla="*/ 61820 h 177272"/>
                <a:gd name="connsiteX49" fmla="*/ 421636 w 421636"/>
                <a:gd name="connsiteY49" fmla="*/ 83012 h 177272"/>
                <a:gd name="connsiteX50" fmla="*/ 421636 w 421636"/>
                <a:gd name="connsiteY50" fmla="*/ 124072 h 177272"/>
                <a:gd name="connsiteX51" fmla="*/ 397354 w 421636"/>
                <a:gd name="connsiteY51" fmla="*/ 150562 h 177272"/>
                <a:gd name="connsiteX52" fmla="*/ 376162 w 421636"/>
                <a:gd name="connsiteY52" fmla="*/ 151004 h 177272"/>
                <a:gd name="connsiteX53" fmla="*/ 369981 w 421636"/>
                <a:gd name="connsiteY53" fmla="*/ 154535 h 177272"/>
                <a:gd name="connsiteX54" fmla="*/ 358943 w 421636"/>
                <a:gd name="connsiteY54" fmla="*/ 171754 h 177272"/>
                <a:gd name="connsiteX55" fmla="*/ 346581 w 421636"/>
                <a:gd name="connsiteY55" fmla="*/ 171754 h 177272"/>
                <a:gd name="connsiteX56" fmla="*/ 335543 w 421636"/>
                <a:gd name="connsiteY56" fmla="*/ 154535 h 177272"/>
                <a:gd name="connsiteX57" fmla="*/ 329804 w 421636"/>
                <a:gd name="connsiteY57" fmla="*/ 151004 h 177272"/>
                <a:gd name="connsiteX58" fmla="*/ 314351 w 421636"/>
                <a:gd name="connsiteY58" fmla="*/ 151004 h 177272"/>
                <a:gd name="connsiteX59" fmla="*/ 283887 w 421636"/>
                <a:gd name="connsiteY59" fmla="*/ 122747 h 177272"/>
                <a:gd name="connsiteX60" fmla="*/ 241944 w 421636"/>
                <a:gd name="connsiteY60" fmla="*/ 125838 h 177272"/>
                <a:gd name="connsiteX61" fmla="*/ 232232 w 421636"/>
                <a:gd name="connsiteY61" fmla="*/ 131577 h 177272"/>
                <a:gd name="connsiteX62" fmla="*/ 217662 w 421636"/>
                <a:gd name="connsiteY62" fmla="*/ 155419 h 177272"/>
                <a:gd name="connsiteX63" fmla="*/ 203534 w 421636"/>
                <a:gd name="connsiteY63" fmla="*/ 155419 h 177272"/>
                <a:gd name="connsiteX64" fmla="*/ 189405 w 421636"/>
                <a:gd name="connsiteY64" fmla="*/ 132019 h 177272"/>
                <a:gd name="connsiteX65" fmla="*/ 178809 w 421636"/>
                <a:gd name="connsiteY65" fmla="*/ 125838 h 177272"/>
                <a:gd name="connsiteX66" fmla="*/ 160708 w 421636"/>
                <a:gd name="connsiteY66" fmla="*/ 125838 h 177272"/>
                <a:gd name="connsiteX67" fmla="*/ 137308 w 421636"/>
                <a:gd name="connsiteY67" fmla="*/ 124072 h 177272"/>
                <a:gd name="connsiteX68" fmla="*/ 136425 w 421636"/>
                <a:gd name="connsiteY68" fmla="*/ 129811 h 177272"/>
                <a:gd name="connsiteX69" fmla="*/ 111259 w 421636"/>
                <a:gd name="connsiteY69" fmla="*/ 151445 h 177272"/>
                <a:gd name="connsiteX70" fmla="*/ 91833 w 421636"/>
                <a:gd name="connsiteY70" fmla="*/ 151445 h 177272"/>
                <a:gd name="connsiteX71" fmla="*/ 85210 w 421636"/>
                <a:gd name="connsiteY71" fmla="*/ 155419 h 177272"/>
                <a:gd name="connsiteX72" fmla="*/ 74614 w 421636"/>
                <a:gd name="connsiteY72" fmla="*/ 172637 h 177272"/>
                <a:gd name="connsiteX73" fmla="*/ 62252 w 421636"/>
                <a:gd name="connsiteY73" fmla="*/ 172637 h 177272"/>
                <a:gd name="connsiteX74" fmla="*/ 52098 w 421636"/>
                <a:gd name="connsiteY74" fmla="*/ 155860 h 177272"/>
                <a:gd name="connsiteX75" fmla="*/ 45034 w 421636"/>
                <a:gd name="connsiteY75" fmla="*/ 151445 h 177272"/>
                <a:gd name="connsiteX76" fmla="*/ 26490 w 421636"/>
                <a:gd name="connsiteY76" fmla="*/ 151445 h 177272"/>
                <a:gd name="connsiteX77" fmla="*/ 0 w 421636"/>
                <a:gd name="connsiteY77" fmla="*/ 122747 h 177272"/>
                <a:gd name="connsiteX78" fmla="*/ 0 w 421636"/>
                <a:gd name="connsiteY78" fmla="*/ 85219 h 177272"/>
                <a:gd name="connsiteX79" fmla="*/ 26049 w 421636"/>
                <a:gd name="connsiteY79" fmla="*/ 56963 h 177272"/>
                <a:gd name="connsiteX80" fmla="*/ 117440 w 421636"/>
                <a:gd name="connsiteY80" fmla="*/ 57404 h 177272"/>
                <a:gd name="connsiteX81" fmla="*/ 119206 w 421636"/>
                <a:gd name="connsiteY81" fmla="*/ 56963 h 177272"/>
                <a:gd name="connsiteX82" fmla="*/ 119206 w 421636"/>
                <a:gd name="connsiteY82" fmla="*/ 38862 h 177272"/>
                <a:gd name="connsiteX83" fmla="*/ 155410 w 421636"/>
                <a:gd name="connsiteY83" fmla="*/ 9 h 177272"/>
                <a:gd name="connsiteX84" fmla="*/ 268435 w 421636"/>
                <a:gd name="connsiteY84" fmla="*/ 9 h 177272"/>
                <a:gd name="connsiteX85" fmla="*/ 303755 w 421636"/>
                <a:gd name="connsiteY85" fmla="*/ 38420 h 177272"/>
                <a:gd name="connsiteX86" fmla="*/ 302430 w 421636"/>
                <a:gd name="connsiteY86" fmla="*/ 56080 h 177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21636" h="177272">
                  <a:moveTo>
                    <a:pt x="67550" y="165132"/>
                  </a:moveTo>
                  <a:cubicBezTo>
                    <a:pt x="70199" y="160717"/>
                    <a:pt x="72848" y="157185"/>
                    <a:pt x="74614" y="153211"/>
                  </a:cubicBezTo>
                  <a:cubicBezTo>
                    <a:pt x="79029" y="144381"/>
                    <a:pt x="85210" y="140849"/>
                    <a:pt x="94482" y="141732"/>
                  </a:cubicBezTo>
                  <a:cubicBezTo>
                    <a:pt x="101105" y="142174"/>
                    <a:pt x="107727" y="142174"/>
                    <a:pt x="114350" y="140849"/>
                  </a:cubicBezTo>
                  <a:cubicBezTo>
                    <a:pt x="126712" y="138200"/>
                    <a:pt x="131568" y="122306"/>
                    <a:pt x="124504" y="111710"/>
                  </a:cubicBezTo>
                  <a:cubicBezTo>
                    <a:pt x="121856" y="108177"/>
                    <a:pt x="119648" y="103762"/>
                    <a:pt x="118765" y="99347"/>
                  </a:cubicBezTo>
                  <a:cubicBezTo>
                    <a:pt x="117440" y="90959"/>
                    <a:pt x="117440" y="82129"/>
                    <a:pt x="117440" y="73299"/>
                  </a:cubicBezTo>
                  <a:cubicBezTo>
                    <a:pt x="117440" y="66677"/>
                    <a:pt x="116999" y="65793"/>
                    <a:pt x="110376" y="65793"/>
                  </a:cubicBezTo>
                  <a:cubicBezTo>
                    <a:pt x="82120" y="65793"/>
                    <a:pt x="53422" y="65793"/>
                    <a:pt x="24725" y="65793"/>
                  </a:cubicBezTo>
                  <a:cubicBezTo>
                    <a:pt x="14128" y="65793"/>
                    <a:pt x="7506" y="73740"/>
                    <a:pt x="7506" y="85219"/>
                  </a:cubicBezTo>
                  <a:cubicBezTo>
                    <a:pt x="7506" y="97582"/>
                    <a:pt x="7506" y="109944"/>
                    <a:pt x="7506" y="122747"/>
                  </a:cubicBezTo>
                  <a:cubicBezTo>
                    <a:pt x="7506" y="134668"/>
                    <a:pt x="14128" y="142174"/>
                    <a:pt x="25607" y="142174"/>
                  </a:cubicBezTo>
                  <a:cubicBezTo>
                    <a:pt x="32230" y="142174"/>
                    <a:pt x="39294" y="142174"/>
                    <a:pt x="45917" y="142174"/>
                  </a:cubicBezTo>
                  <a:cubicBezTo>
                    <a:pt x="50773" y="142174"/>
                    <a:pt x="54747" y="144381"/>
                    <a:pt x="56954" y="148796"/>
                  </a:cubicBezTo>
                  <a:cubicBezTo>
                    <a:pt x="60486" y="153653"/>
                    <a:pt x="63577" y="158950"/>
                    <a:pt x="67550" y="165132"/>
                  </a:cubicBezTo>
                  <a:close/>
                  <a:moveTo>
                    <a:pt x="352762" y="165132"/>
                  </a:moveTo>
                  <a:cubicBezTo>
                    <a:pt x="356294" y="159392"/>
                    <a:pt x="359384" y="154094"/>
                    <a:pt x="362475" y="148796"/>
                  </a:cubicBezTo>
                  <a:cubicBezTo>
                    <a:pt x="365566" y="143940"/>
                    <a:pt x="369098" y="141290"/>
                    <a:pt x="374837" y="141732"/>
                  </a:cubicBezTo>
                  <a:cubicBezTo>
                    <a:pt x="381460" y="141732"/>
                    <a:pt x="388082" y="141732"/>
                    <a:pt x="394705" y="141732"/>
                  </a:cubicBezTo>
                  <a:cubicBezTo>
                    <a:pt x="405301" y="141732"/>
                    <a:pt x="412365" y="133785"/>
                    <a:pt x="412806" y="122306"/>
                  </a:cubicBezTo>
                  <a:cubicBezTo>
                    <a:pt x="412806" y="110385"/>
                    <a:pt x="412806" y="98023"/>
                    <a:pt x="412806" y="85661"/>
                  </a:cubicBezTo>
                  <a:cubicBezTo>
                    <a:pt x="412806" y="72416"/>
                    <a:pt x="406184" y="65352"/>
                    <a:pt x="393822" y="65352"/>
                  </a:cubicBezTo>
                  <a:cubicBezTo>
                    <a:pt x="366448" y="65352"/>
                    <a:pt x="339517" y="65352"/>
                    <a:pt x="312144" y="65352"/>
                  </a:cubicBezTo>
                  <a:cubicBezTo>
                    <a:pt x="310378" y="65352"/>
                    <a:pt x="308611" y="65793"/>
                    <a:pt x="306845" y="65793"/>
                  </a:cubicBezTo>
                  <a:cubicBezTo>
                    <a:pt x="303755" y="65793"/>
                    <a:pt x="302430" y="67559"/>
                    <a:pt x="302430" y="71092"/>
                  </a:cubicBezTo>
                  <a:cubicBezTo>
                    <a:pt x="302430" y="77714"/>
                    <a:pt x="302430" y="84778"/>
                    <a:pt x="302430" y="91401"/>
                  </a:cubicBezTo>
                  <a:cubicBezTo>
                    <a:pt x="302430" y="99347"/>
                    <a:pt x="299340" y="106412"/>
                    <a:pt x="294925" y="112592"/>
                  </a:cubicBezTo>
                  <a:cubicBezTo>
                    <a:pt x="294484" y="113476"/>
                    <a:pt x="293159" y="114359"/>
                    <a:pt x="293159" y="115683"/>
                  </a:cubicBezTo>
                  <a:cubicBezTo>
                    <a:pt x="291393" y="130253"/>
                    <a:pt x="296691" y="141290"/>
                    <a:pt x="311702" y="141290"/>
                  </a:cubicBezTo>
                  <a:cubicBezTo>
                    <a:pt x="317883" y="141290"/>
                    <a:pt x="324505" y="141290"/>
                    <a:pt x="330687" y="141290"/>
                  </a:cubicBezTo>
                  <a:cubicBezTo>
                    <a:pt x="336426" y="141290"/>
                    <a:pt x="340400" y="143498"/>
                    <a:pt x="343049" y="148796"/>
                  </a:cubicBezTo>
                  <a:cubicBezTo>
                    <a:pt x="346139" y="154094"/>
                    <a:pt x="349230" y="159392"/>
                    <a:pt x="352762" y="165132"/>
                  </a:cubicBezTo>
                  <a:close/>
                  <a:moveTo>
                    <a:pt x="210156" y="150120"/>
                  </a:moveTo>
                  <a:cubicBezTo>
                    <a:pt x="215454" y="141290"/>
                    <a:pt x="220752" y="133344"/>
                    <a:pt x="225167" y="125396"/>
                  </a:cubicBezTo>
                  <a:cubicBezTo>
                    <a:pt x="228699" y="119215"/>
                    <a:pt x="233556" y="116566"/>
                    <a:pt x="240178" y="116566"/>
                  </a:cubicBezTo>
                  <a:cubicBezTo>
                    <a:pt x="249450" y="116566"/>
                    <a:pt x="259163" y="116566"/>
                    <a:pt x="268435" y="116566"/>
                  </a:cubicBezTo>
                  <a:cubicBezTo>
                    <a:pt x="283005" y="116566"/>
                    <a:pt x="293159" y="104646"/>
                    <a:pt x="293159" y="89193"/>
                  </a:cubicBezTo>
                  <a:cubicBezTo>
                    <a:pt x="293159" y="71974"/>
                    <a:pt x="293159" y="55197"/>
                    <a:pt x="293159" y="37979"/>
                  </a:cubicBezTo>
                  <a:cubicBezTo>
                    <a:pt x="293159" y="18994"/>
                    <a:pt x="283446" y="8839"/>
                    <a:pt x="265786" y="8839"/>
                  </a:cubicBezTo>
                  <a:cubicBezTo>
                    <a:pt x="228258" y="8839"/>
                    <a:pt x="190289" y="8839"/>
                    <a:pt x="152319" y="8839"/>
                  </a:cubicBezTo>
                  <a:cubicBezTo>
                    <a:pt x="135101" y="8839"/>
                    <a:pt x="125387" y="19435"/>
                    <a:pt x="125387" y="37979"/>
                  </a:cubicBezTo>
                  <a:cubicBezTo>
                    <a:pt x="125387" y="54756"/>
                    <a:pt x="125387" y="71533"/>
                    <a:pt x="125387" y="88310"/>
                  </a:cubicBezTo>
                  <a:cubicBezTo>
                    <a:pt x="125387" y="105529"/>
                    <a:pt x="135542" y="116125"/>
                    <a:pt x="151436" y="116566"/>
                  </a:cubicBezTo>
                  <a:cubicBezTo>
                    <a:pt x="160266" y="116566"/>
                    <a:pt x="168655" y="116566"/>
                    <a:pt x="177485" y="116566"/>
                  </a:cubicBezTo>
                  <a:cubicBezTo>
                    <a:pt x="184990" y="116125"/>
                    <a:pt x="190289" y="119215"/>
                    <a:pt x="194262" y="126280"/>
                  </a:cubicBezTo>
                  <a:cubicBezTo>
                    <a:pt x="200002" y="133785"/>
                    <a:pt x="204858" y="141290"/>
                    <a:pt x="210156" y="150120"/>
                  </a:cubicBezTo>
                  <a:close/>
                  <a:moveTo>
                    <a:pt x="302430" y="56080"/>
                  </a:moveTo>
                  <a:cubicBezTo>
                    <a:pt x="332894" y="56080"/>
                    <a:pt x="362917" y="56080"/>
                    <a:pt x="393381" y="56080"/>
                  </a:cubicBezTo>
                  <a:cubicBezTo>
                    <a:pt x="400003" y="56080"/>
                    <a:pt x="406184" y="57404"/>
                    <a:pt x="411482" y="61820"/>
                  </a:cubicBezTo>
                  <a:cubicBezTo>
                    <a:pt x="418105" y="67118"/>
                    <a:pt x="421636" y="74182"/>
                    <a:pt x="421636" y="83012"/>
                  </a:cubicBezTo>
                  <a:cubicBezTo>
                    <a:pt x="421636" y="96698"/>
                    <a:pt x="421636" y="110385"/>
                    <a:pt x="421636" y="124072"/>
                  </a:cubicBezTo>
                  <a:cubicBezTo>
                    <a:pt x="421636" y="138641"/>
                    <a:pt x="411041" y="149679"/>
                    <a:pt x="397354" y="150562"/>
                  </a:cubicBezTo>
                  <a:cubicBezTo>
                    <a:pt x="390290" y="151004"/>
                    <a:pt x="383226" y="150562"/>
                    <a:pt x="376162" y="151004"/>
                  </a:cubicBezTo>
                  <a:cubicBezTo>
                    <a:pt x="373954" y="151004"/>
                    <a:pt x="371305" y="152770"/>
                    <a:pt x="369981" y="154535"/>
                  </a:cubicBezTo>
                  <a:cubicBezTo>
                    <a:pt x="366007" y="160275"/>
                    <a:pt x="362475" y="166015"/>
                    <a:pt x="358943" y="171754"/>
                  </a:cubicBezTo>
                  <a:cubicBezTo>
                    <a:pt x="355411" y="177935"/>
                    <a:pt x="350113" y="177935"/>
                    <a:pt x="346581" y="171754"/>
                  </a:cubicBezTo>
                  <a:cubicBezTo>
                    <a:pt x="343049" y="166015"/>
                    <a:pt x="339517" y="159834"/>
                    <a:pt x="335543" y="154535"/>
                  </a:cubicBezTo>
                  <a:cubicBezTo>
                    <a:pt x="334219" y="152770"/>
                    <a:pt x="332011" y="151004"/>
                    <a:pt x="329804" y="151004"/>
                  </a:cubicBezTo>
                  <a:cubicBezTo>
                    <a:pt x="324505" y="150562"/>
                    <a:pt x="319208" y="150562"/>
                    <a:pt x="314351" y="151004"/>
                  </a:cubicBezTo>
                  <a:cubicBezTo>
                    <a:pt x="297574" y="152328"/>
                    <a:pt x="284770" y="141732"/>
                    <a:pt x="283887" y="122747"/>
                  </a:cubicBezTo>
                  <a:cubicBezTo>
                    <a:pt x="270201" y="128045"/>
                    <a:pt x="255631" y="125396"/>
                    <a:pt x="241944" y="125838"/>
                  </a:cubicBezTo>
                  <a:cubicBezTo>
                    <a:pt x="237529" y="125838"/>
                    <a:pt x="234439" y="127604"/>
                    <a:pt x="232232" y="131577"/>
                  </a:cubicBezTo>
                  <a:cubicBezTo>
                    <a:pt x="227817" y="139525"/>
                    <a:pt x="222518" y="147471"/>
                    <a:pt x="217662" y="155419"/>
                  </a:cubicBezTo>
                  <a:cubicBezTo>
                    <a:pt x="213247" y="162483"/>
                    <a:pt x="207949" y="162483"/>
                    <a:pt x="203534" y="155419"/>
                  </a:cubicBezTo>
                  <a:cubicBezTo>
                    <a:pt x="198677" y="147913"/>
                    <a:pt x="193820" y="139966"/>
                    <a:pt x="189405" y="132019"/>
                  </a:cubicBezTo>
                  <a:cubicBezTo>
                    <a:pt x="186756" y="127604"/>
                    <a:pt x="183666" y="125838"/>
                    <a:pt x="178809" y="125838"/>
                  </a:cubicBezTo>
                  <a:cubicBezTo>
                    <a:pt x="173070" y="126280"/>
                    <a:pt x="166889" y="126280"/>
                    <a:pt x="160708" y="125838"/>
                  </a:cubicBezTo>
                  <a:cubicBezTo>
                    <a:pt x="152761" y="125396"/>
                    <a:pt x="145255" y="124955"/>
                    <a:pt x="137308" y="124072"/>
                  </a:cubicBezTo>
                  <a:cubicBezTo>
                    <a:pt x="137308" y="124955"/>
                    <a:pt x="136866" y="127604"/>
                    <a:pt x="136425" y="129811"/>
                  </a:cubicBezTo>
                  <a:cubicBezTo>
                    <a:pt x="133776" y="142615"/>
                    <a:pt x="123621" y="151004"/>
                    <a:pt x="111259" y="151445"/>
                  </a:cubicBezTo>
                  <a:cubicBezTo>
                    <a:pt x="104637" y="151445"/>
                    <a:pt x="98456" y="151445"/>
                    <a:pt x="91833" y="151445"/>
                  </a:cubicBezTo>
                  <a:cubicBezTo>
                    <a:pt x="88743" y="151445"/>
                    <a:pt x="86535" y="152328"/>
                    <a:pt x="85210" y="155419"/>
                  </a:cubicBezTo>
                  <a:cubicBezTo>
                    <a:pt x="81678" y="161158"/>
                    <a:pt x="78147" y="166898"/>
                    <a:pt x="74614" y="172637"/>
                  </a:cubicBezTo>
                  <a:cubicBezTo>
                    <a:pt x="71083" y="178818"/>
                    <a:pt x="65784" y="178818"/>
                    <a:pt x="62252" y="172637"/>
                  </a:cubicBezTo>
                  <a:cubicBezTo>
                    <a:pt x="58720" y="166898"/>
                    <a:pt x="55188" y="161600"/>
                    <a:pt x="52098" y="155860"/>
                  </a:cubicBezTo>
                  <a:cubicBezTo>
                    <a:pt x="50332" y="152770"/>
                    <a:pt x="48565" y="151445"/>
                    <a:pt x="45034" y="151445"/>
                  </a:cubicBezTo>
                  <a:cubicBezTo>
                    <a:pt x="38853" y="151886"/>
                    <a:pt x="32671" y="151445"/>
                    <a:pt x="26490" y="151445"/>
                  </a:cubicBezTo>
                  <a:cubicBezTo>
                    <a:pt x="11038" y="151445"/>
                    <a:pt x="0" y="139525"/>
                    <a:pt x="0" y="122747"/>
                  </a:cubicBezTo>
                  <a:cubicBezTo>
                    <a:pt x="0" y="110385"/>
                    <a:pt x="0" y="97582"/>
                    <a:pt x="0" y="85219"/>
                  </a:cubicBezTo>
                  <a:cubicBezTo>
                    <a:pt x="0" y="68884"/>
                    <a:pt x="10596" y="56963"/>
                    <a:pt x="26049" y="56963"/>
                  </a:cubicBezTo>
                  <a:cubicBezTo>
                    <a:pt x="56513" y="56963"/>
                    <a:pt x="86977" y="56963"/>
                    <a:pt x="117440" y="57404"/>
                  </a:cubicBezTo>
                  <a:cubicBezTo>
                    <a:pt x="117882" y="57404"/>
                    <a:pt x="118323" y="57404"/>
                    <a:pt x="119206" y="56963"/>
                  </a:cubicBezTo>
                  <a:cubicBezTo>
                    <a:pt x="119206" y="50782"/>
                    <a:pt x="119648" y="45043"/>
                    <a:pt x="119206" y="38862"/>
                  </a:cubicBezTo>
                  <a:cubicBezTo>
                    <a:pt x="117882" y="15462"/>
                    <a:pt x="135101" y="-432"/>
                    <a:pt x="155410" y="9"/>
                  </a:cubicBezTo>
                  <a:cubicBezTo>
                    <a:pt x="192938" y="892"/>
                    <a:pt x="230907" y="9"/>
                    <a:pt x="268435" y="9"/>
                  </a:cubicBezTo>
                  <a:cubicBezTo>
                    <a:pt x="290068" y="9"/>
                    <a:pt x="303755" y="14579"/>
                    <a:pt x="303755" y="38420"/>
                  </a:cubicBezTo>
                  <a:cubicBezTo>
                    <a:pt x="302430" y="44159"/>
                    <a:pt x="302430" y="50341"/>
                    <a:pt x="302430" y="56080"/>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5" name="Freeform 74">
              <a:extLst>
                <a:ext uri="{FF2B5EF4-FFF2-40B4-BE49-F238E27FC236}">
                  <a16:creationId xmlns:a16="http://schemas.microsoft.com/office/drawing/2014/main" id="{7EDDBB4F-9EA9-D66C-AE38-5938E2BB9EC7}"/>
                </a:ext>
              </a:extLst>
            </p:cNvPr>
            <p:cNvSpPr/>
            <p:nvPr/>
          </p:nvSpPr>
          <p:spPr>
            <a:xfrm>
              <a:off x="6517954" y="4940381"/>
              <a:ext cx="11037" cy="8494"/>
            </a:xfrm>
            <a:custGeom>
              <a:avLst/>
              <a:gdLst>
                <a:gd name="connsiteX0" fmla="*/ 11038 w 11037"/>
                <a:gd name="connsiteY0" fmla="*/ 4464 h 8494"/>
                <a:gd name="connsiteX1" fmla="*/ 4415 w 11037"/>
                <a:gd name="connsiteY1" fmla="*/ 8437 h 8494"/>
                <a:gd name="connsiteX2" fmla="*/ 0 w 11037"/>
                <a:gd name="connsiteY2" fmla="*/ 4022 h 8494"/>
                <a:gd name="connsiteX3" fmla="*/ 4415 w 11037"/>
                <a:gd name="connsiteY3" fmla="*/ 49 h 8494"/>
                <a:gd name="connsiteX4" fmla="*/ 11038 w 11037"/>
                <a:gd name="connsiteY4" fmla="*/ 4464 h 8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37" h="8494">
                  <a:moveTo>
                    <a:pt x="11038" y="4464"/>
                  </a:moveTo>
                  <a:cubicBezTo>
                    <a:pt x="7947" y="6671"/>
                    <a:pt x="6181" y="8879"/>
                    <a:pt x="4415" y="8437"/>
                  </a:cubicBezTo>
                  <a:cubicBezTo>
                    <a:pt x="3090" y="8437"/>
                    <a:pt x="1324" y="5788"/>
                    <a:pt x="0" y="4022"/>
                  </a:cubicBezTo>
                  <a:cubicBezTo>
                    <a:pt x="1324" y="2698"/>
                    <a:pt x="3090" y="49"/>
                    <a:pt x="4415" y="49"/>
                  </a:cubicBezTo>
                  <a:cubicBezTo>
                    <a:pt x="6623" y="-393"/>
                    <a:pt x="8388" y="2256"/>
                    <a:pt x="11038" y="4464"/>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6" name="Freeform 75">
              <a:extLst>
                <a:ext uri="{FF2B5EF4-FFF2-40B4-BE49-F238E27FC236}">
                  <a16:creationId xmlns:a16="http://schemas.microsoft.com/office/drawing/2014/main" id="{DA9F57E3-8422-A4A8-34B7-9C6AB5048CC9}"/>
                </a:ext>
              </a:extLst>
            </p:cNvPr>
            <p:cNvSpPr/>
            <p:nvPr/>
          </p:nvSpPr>
          <p:spPr>
            <a:xfrm>
              <a:off x="6518395" y="4916833"/>
              <a:ext cx="8446" cy="8584"/>
            </a:xfrm>
            <a:custGeom>
              <a:avLst/>
              <a:gdLst>
                <a:gd name="connsiteX0" fmla="*/ 5298 w 8446"/>
                <a:gd name="connsiteY0" fmla="*/ 196 h 8584"/>
                <a:gd name="connsiteX1" fmla="*/ 8389 w 8446"/>
                <a:gd name="connsiteY1" fmla="*/ 4611 h 8584"/>
                <a:gd name="connsiteX2" fmla="*/ 3974 w 8446"/>
                <a:gd name="connsiteY2" fmla="*/ 8585 h 8584"/>
                <a:gd name="connsiteX3" fmla="*/ 0 w 8446"/>
                <a:gd name="connsiteY3" fmla="*/ 4611 h 8584"/>
                <a:gd name="connsiteX4" fmla="*/ 3090 w 8446"/>
                <a:gd name="connsiteY4" fmla="*/ 196 h 8584"/>
                <a:gd name="connsiteX5" fmla="*/ 5298 w 8446"/>
                <a:gd name="connsiteY5" fmla="*/ 196 h 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 h="8584">
                  <a:moveTo>
                    <a:pt x="5298" y="196"/>
                  </a:moveTo>
                  <a:cubicBezTo>
                    <a:pt x="6623" y="1962"/>
                    <a:pt x="8830" y="3287"/>
                    <a:pt x="8389" y="4611"/>
                  </a:cubicBezTo>
                  <a:cubicBezTo>
                    <a:pt x="7947" y="5936"/>
                    <a:pt x="5739" y="8585"/>
                    <a:pt x="3974" y="8585"/>
                  </a:cubicBezTo>
                  <a:cubicBezTo>
                    <a:pt x="2649" y="8585"/>
                    <a:pt x="0" y="5936"/>
                    <a:pt x="0" y="4611"/>
                  </a:cubicBezTo>
                  <a:cubicBezTo>
                    <a:pt x="0" y="3287"/>
                    <a:pt x="2208" y="1521"/>
                    <a:pt x="3090" y="196"/>
                  </a:cubicBezTo>
                  <a:cubicBezTo>
                    <a:pt x="3974" y="-245"/>
                    <a:pt x="4856" y="196"/>
                    <a:pt x="5298" y="196"/>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7" name="Freeform 76">
              <a:extLst>
                <a:ext uri="{FF2B5EF4-FFF2-40B4-BE49-F238E27FC236}">
                  <a16:creationId xmlns:a16="http://schemas.microsoft.com/office/drawing/2014/main" id="{C189B88F-F5C1-A88F-C41F-4C89AEA8BBB1}"/>
                </a:ext>
              </a:extLst>
            </p:cNvPr>
            <p:cNvSpPr/>
            <p:nvPr/>
          </p:nvSpPr>
          <p:spPr>
            <a:xfrm>
              <a:off x="6518395" y="4965595"/>
              <a:ext cx="8388" cy="8388"/>
            </a:xfrm>
            <a:custGeom>
              <a:avLst/>
              <a:gdLst>
                <a:gd name="connsiteX0" fmla="*/ 3090 w 8388"/>
                <a:gd name="connsiteY0" fmla="*/ 8389 h 8388"/>
                <a:gd name="connsiteX1" fmla="*/ 0 w 8388"/>
                <a:gd name="connsiteY1" fmla="*/ 3532 h 8388"/>
                <a:gd name="connsiteX2" fmla="*/ 4415 w 8388"/>
                <a:gd name="connsiteY2" fmla="*/ 0 h 8388"/>
                <a:gd name="connsiteX3" fmla="*/ 8389 w 8388"/>
                <a:gd name="connsiteY3" fmla="*/ 3974 h 8388"/>
                <a:gd name="connsiteX4" fmla="*/ 4856 w 8388"/>
                <a:gd name="connsiteY4" fmla="*/ 8389 h 8388"/>
                <a:gd name="connsiteX5" fmla="*/ 3090 w 8388"/>
                <a:gd name="connsiteY5" fmla="*/ 8389 h 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88" h="8388">
                  <a:moveTo>
                    <a:pt x="3090" y="8389"/>
                  </a:moveTo>
                  <a:cubicBezTo>
                    <a:pt x="2208" y="6623"/>
                    <a:pt x="0" y="4857"/>
                    <a:pt x="0" y="3532"/>
                  </a:cubicBezTo>
                  <a:cubicBezTo>
                    <a:pt x="441" y="2208"/>
                    <a:pt x="3090" y="0"/>
                    <a:pt x="4415" y="0"/>
                  </a:cubicBezTo>
                  <a:cubicBezTo>
                    <a:pt x="6181" y="0"/>
                    <a:pt x="8389" y="2208"/>
                    <a:pt x="8389" y="3974"/>
                  </a:cubicBezTo>
                  <a:cubicBezTo>
                    <a:pt x="8389" y="5298"/>
                    <a:pt x="6181" y="7064"/>
                    <a:pt x="4856" y="8389"/>
                  </a:cubicBezTo>
                  <a:cubicBezTo>
                    <a:pt x="4415" y="8389"/>
                    <a:pt x="3974" y="8389"/>
                    <a:pt x="3090" y="8389"/>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8" name="Freeform 77">
              <a:extLst>
                <a:ext uri="{FF2B5EF4-FFF2-40B4-BE49-F238E27FC236}">
                  <a16:creationId xmlns:a16="http://schemas.microsoft.com/office/drawing/2014/main" id="{61A68695-640F-410F-3030-4393C63DF444}"/>
                </a:ext>
              </a:extLst>
            </p:cNvPr>
            <p:cNvSpPr/>
            <p:nvPr/>
          </p:nvSpPr>
          <p:spPr>
            <a:xfrm>
              <a:off x="6518395" y="4989387"/>
              <a:ext cx="8830" cy="10645"/>
            </a:xfrm>
            <a:custGeom>
              <a:avLst/>
              <a:gdLst>
                <a:gd name="connsiteX0" fmla="*/ 3974 w 8830"/>
                <a:gd name="connsiteY0" fmla="*/ 10645 h 10645"/>
                <a:gd name="connsiteX1" fmla="*/ 0 w 8830"/>
                <a:gd name="connsiteY1" fmla="*/ 4022 h 10645"/>
                <a:gd name="connsiteX2" fmla="*/ 4415 w 8830"/>
                <a:gd name="connsiteY2" fmla="*/ 49 h 10645"/>
                <a:gd name="connsiteX3" fmla="*/ 8830 w 8830"/>
                <a:gd name="connsiteY3" fmla="*/ 4464 h 10645"/>
                <a:gd name="connsiteX4" fmla="*/ 3974 w 8830"/>
                <a:gd name="connsiteY4" fmla="*/ 10645 h 10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0" h="10645">
                  <a:moveTo>
                    <a:pt x="3974" y="10645"/>
                  </a:moveTo>
                  <a:cubicBezTo>
                    <a:pt x="2208" y="7555"/>
                    <a:pt x="0" y="5347"/>
                    <a:pt x="0" y="4022"/>
                  </a:cubicBezTo>
                  <a:cubicBezTo>
                    <a:pt x="441" y="2256"/>
                    <a:pt x="2649" y="-393"/>
                    <a:pt x="4415" y="49"/>
                  </a:cubicBezTo>
                  <a:cubicBezTo>
                    <a:pt x="6181" y="49"/>
                    <a:pt x="8389" y="2698"/>
                    <a:pt x="8830" y="4464"/>
                  </a:cubicBezTo>
                  <a:cubicBezTo>
                    <a:pt x="8830" y="5789"/>
                    <a:pt x="6181" y="7555"/>
                    <a:pt x="3974" y="10645"/>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9" name="Freeform 78">
              <a:extLst>
                <a:ext uri="{FF2B5EF4-FFF2-40B4-BE49-F238E27FC236}">
                  <a16:creationId xmlns:a16="http://schemas.microsoft.com/office/drawing/2014/main" id="{310B01A1-279D-B339-D9C2-4C062EC2FE19}"/>
                </a:ext>
              </a:extLst>
            </p:cNvPr>
            <p:cNvSpPr/>
            <p:nvPr/>
          </p:nvSpPr>
          <p:spPr>
            <a:xfrm>
              <a:off x="6672038" y="4916809"/>
              <a:ext cx="21248" cy="10571"/>
            </a:xfrm>
            <a:custGeom>
              <a:avLst/>
              <a:gdLst>
                <a:gd name="connsiteX0" fmla="*/ 10596 w 21248"/>
                <a:gd name="connsiteY0" fmla="*/ 10375 h 10571"/>
                <a:gd name="connsiteX1" fmla="*/ 4415 w 21248"/>
                <a:gd name="connsiteY1" fmla="*/ 10375 h 10571"/>
                <a:gd name="connsiteX2" fmla="*/ 0 w 21248"/>
                <a:gd name="connsiteY2" fmla="*/ 5519 h 10571"/>
                <a:gd name="connsiteX3" fmla="*/ 3974 w 21248"/>
                <a:gd name="connsiteY3" fmla="*/ 662 h 10571"/>
                <a:gd name="connsiteX4" fmla="*/ 16777 w 21248"/>
                <a:gd name="connsiteY4" fmla="*/ 662 h 10571"/>
                <a:gd name="connsiteX5" fmla="*/ 21192 w 21248"/>
                <a:gd name="connsiteY5" fmla="*/ 5519 h 10571"/>
                <a:gd name="connsiteX6" fmla="*/ 16777 w 21248"/>
                <a:gd name="connsiteY6" fmla="*/ 10375 h 10571"/>
                <a:gd name="connsiteX7" fmla="*/ 10596 w 21248"/>
                <a:gd name="connsiteY7" fmla="*/ 10375 h 1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48" h="10571">
                  <a:moveTo>
                    <a:pt x="10596" y="10375"/>
                  </a:moveTo>
                  <a:cubicBezTo>
                    <a:pt x="8830" y="10375"/>
                    <a:pt x="6181" y="10817"/>
                    <a:pt x="4415" y="10375"/>
                  </a:cubicBezTo>
                  <a:cubicBezTo>
                    <a:pt x="2649" y="9493"/>
                    <a:pt x="0" y="7285"/>
                    <a:pt x="0" y="5519"/>
                  </a:cubicBezTo>
                  <a:cubicBezTo>
                    <a:pt x="0" y="3753"/>
                    <a:pt x="2649" y="1104"/>
                    <a:pt x="3974" y="662"/>
                  </a:cubicBezTo>
                  <a:cubicBezTo>
                    <a:pt x="8389" y="-221"/>
                    <a:pt x="12804" y="-221"/>
                    <a:pt x="16777" y="662"/>
                  </a:cubicBezTo>
                  <a:cubicBezTo>
                    <a:pt x="18543" y="662"/>
                    <a:pt x="20751" y="3311"/>
                    <a:pt x="21192" y="5519"/>
                  </a:cubicBezTo>
                  <a:cubicBezTo>
                    <a:pt x="21634" y="8609"/>
                    <a:pt x="19426" y="10375"/>
                    <a:pt x="16777" y="10375"/>
                  </a:cubicBezTo>
                  <a:cubicBezTo>
                    <a:pt x="14570" y="10375"/>
                    <a:pt x="12362" y="10375"/>
                    <a:pt x="10596" y="10375"/>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80" name="Freeform 79">
              <a:extLst>
                <a:ext uri="{FF2B5EF4-FFF2-40B4-BE49-F238E27FC236}">
                  <a16:creationId xmlns:a16="http://schemas.microsoft.com/office/drawing/2014/main" id="{E68D19FA-C227-AF75-BA38-BF233579987A}"/>
                </a:ext>
              </a:extLst>
            </p:cNvPr>
            <p:cNvSpPr/>
            <p:nvPr/>
          </p:nvSpPr>
          <p:spPr>
            <a:xfrm>
              <a:off x="6646372" y="4820782"/>
              <a:ext cx="38587" cy="12582"/>
            </a:xfrm>
            <a:custGeom>
              <a:avLst/>
              <a:gdLst>
                <a:gd name="connsiteX0" fmla="*/ 12863 w 38587"/>
                <a:gd name="connsiteY0" fmla="*/ 0 h 12582"/>
                <a:gd name="connsiteX1" fmla="*/ 26108 w 38587"/>
                <a:gd name="connsiteY1" fmla="*/ 883 h 12582"/>
                <a:gd name="connsiteX2" fmla="*/ 37145 w 38587"/>
                <a:gd name="connsiteY2" fmla="*/ 4856 h 12582"/>
                <a:gd name="connsiteX3" fmla="*/ 38470 w 38587"/>
                <a:gd name="connsiteY3" fmla="*/ 9271 h 12582"/>
                <a:gd name="connsiteX4" fmla="*/ 34938 w 38587"/>
                <a:gd name="connsiteY4" fmla="*/ 12362 h 12582"/>
                <a:gd name="connsiteX5" fmla="*/ 30964 w 38587"/>
                <a:gd name="connsiteY5" fmla="*/ 11479 h 12582"/>
                <a:gd name="connsiteX6" fmla="*/ 23017 w 38587"/>
                <a:gd name="connsiteY6" fmla="*/ 11479 h 12582"/>
                <a:gd name="connsiteX7" fmla="*/ 16836 w 38587"/>
                <a:gd name="connsiteY7" fmla="*/ 11479 h 12582"/>
                <a:gd name="connsiteX8" fmla="*/ 7123 w 38587"/>
                <a:gd name="connsiteY8" fmla="*/ 11920 h 12582"/>
                <a:gd name="connsiteX9" fmla="*/ 1825 w 38587"/>
                <a:gd name="connsiteY9" fmla="*/ 11920 h 12582"/>
                <a:gd name="connsiteX10" fmla="*/ 1825 w 38587"/>
                <a:gd name="connsiteY10" fmla="*/ 5298 h 12582"/>
                <a:gd name="connsiteX11" fmla="*/ 12863 w 38587"/>
                <a:gd name="connsiteY11" fmla="*/ 0 h 12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87" h="12582">
                  <a:moveTo>
                    <a:pt x="12863" y="0"/>
                  </a:moveTo>
                  <a:cubicBezTo>
                    <a:pt x="17278" y="3974"/>
                    <a:pt x="21693" y="1324"/>
                    <a:pt x="26108" y="883"/>
                  </a:cubicBezTo>
                  <a:cubicBezTo>
                    <a:pt x="29640" y="883"/>
                    <a:pt x="33613" y="3090"/>
                    <a:pt x="37145" y="4856"/>
                  </a:cubicBezTo>
                  <a:cubicBezTo>
                    <a:pt x="38028" y="5298"/>
                    <a:pt x="38911" y="7947"/>
                    <a:pt x="38470" y="9271"/>
                  </a:cubicBezTo>
                  <a:cubicBezTo>
                    <a:pt x="38028" y="10596"/>
                    <a:pt x="36262" y="11920"/>
                    <a:pt x="34938" y="12362"/>
                  </a:cubicBezTo>
                  <a:cubicBezTo>
                    <a:pt x="33613" y="12804"/>
                    <a:pt x="32288" y="11920"/>
                    <a:pt x="30964" y="11479"/>
                  </a:cubicBezTo>
                  <a:cubicBezTo>
                    <a:pt x="28315" y="10154"/>
                    <a:pt x="26108" y="9271"/>
                    <a:pt x="23017" y="11479"/>
                  </a:cubicBezTo>
                  <a:cubicBezTo>
                    <a:pt x="21251" y="12362"/>
                    <a:pt x="18161" y="12804"/>
                    <a:pt x="16836" y="11479"/>
                  </a:cubicBezTo>
                  <a:cubicBezTo>
                    <a:pt x="13304" y="9271"/>
                    <a:pt x="10655" y="10596"/>
                    <a:pt x="7123" y="11920"/>
                  </a:cubicBezTo>
                  <a:cubicBezTo>
                    <a:pt x="5357" y="12804"/>
                    <a:pt x="3149" y="12804"/>
                    <a:pt x="1825" y="11920"/>
                  </a:cubicBezTo>
                  <a:cubicBezTo>
                    <a:pt x="-382" y="10154"/>
                    <a:pt x="-824" y="7064"/>
                    <a:pt x="1825" y="5298"/>
                  </a:cubicBezTo>
                  <a:cubicBezTo>
                    <a:pt x="4915" y="3090"/>
                    <a:pt x="8889" y="1766"/>
                    <a:pt x="12863" y="0"/>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81" name="Freeform 80">
              <a:extLst>
                <a:ext uri="{FF2B5EF4-FFF2-40B4-BE49-F238E27FC236}">
                  <a16:creationId xmlns:a16="http://schemas.microsoft.com/office/drawing/2014/main" id="{1D98CF84-0D49-42EA-1327-34193C715328}"/>
                </a:ext>
              </a:extLst>
            </p:cNvPr>
            <p:cNvSpPr/>
            <p:nvPr/>
          </p:nvSpPr>
          <p:spPr>
            <a:xfrm>
              <a:off x="6469388" y="4579721"/>
              <a:ext cx="104194" cy="8388"/>
            </a:xfrm>
            <a:custGeom>
              <a:avLst/>
              <a:gdLst>
                <a:gd name="connsiteX0" fmla="*/ 52097 w 104194"/>
                <a:gd name="connsiteY0" fmla="*/ 8388 h 8388"/>
                <a:gd name="connsiteX1" fmla="*/ 6181 w 104194"/>
                <a:gd name="connsiteY1" fmla="*/ 8388 h 8388"/>
                <a:gd name="connsiteX2" fmla="*/ 0 w 104194"/>
                <a:gd name="connsiteY2" fmla="*/ 4415 h 8388"/>
                <a:gd name="connsiteX3" fmla="*/ 5739 w 104194"/>
                <a:gd name="connsiteY3" fmla="*/ 441 h 8388"/>
                <a:gd name="connsiteX4" fmla="*/ 98014 w 104194"/>
                <a:gd name="connsiteY4" fmla="*/ 0 h 8388"/>
                <a:gd name="connsiteX5" fmla="*/ 104195 w 104194"/>
                <a:gd name="connsiteY5" fmla="*/ 3973 h 8388"/>
                <a:gd name="connsiteX6" fmla="*/ 98455 w 104194"/>
                <a:gd name="connsiteY6" fmla="*/ 7947 h 8388"/>
                <a:gd name="connsiteX7" fmla="*/ 52097 w 104194"/>
                <a:gd name="connsiteY7" fmla="*/ 8388 h 8388"/>
                <a:gd name="connsiteX8" fmla="*/ 52097 w 104194"/>
                <a:gd name="connsiteY8" fmla="*/ 8388 h 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94" h="8388">
                  <a:moveTo>
                    <a:pt x="52097" y="8388"/>
                  </a:moveTo>
                  <a:cubicBezTo>
                    <a:pt x="36645" y="8388"/>
                    <a:pt x="21633" y="8388"/>
                    <a:pt x="6181" y="8388"/>
                  </a:cubicBezTo>
                  <a:cubicBezTo>
                    <a:pt x="3090" y="8388"/>
                    <a:pt x="0" y="7947"/>
                    <a:pt x="0" y="4415"/>
                  </a:cubicBezTo>
                  <a:cubicBezTo>
                    <a:pt x="0" y="883"/>
                    <a:pt x="3090" y="441"/>
                    <a:pt x="5739" y="441"/>
                  </a:cubicBezTo>
                  <a:cubicBezTo>
                    <a:pt x="36645" y="441"/>
                    <a:pt x="67550" y="441"/>
                    <a:pt x="98014" y="0"/>
                  </a:cubicBezTo>
                  <a:cubicBezTo>
                    <a:pt x="101104" y="0"/>
                    <a:pt x="104195" y="441"/>
                    <a:pt x="104195" y="3973"/>
                  </a:cubicBezTo>
                  <a:cubicBezTo>
                    <a:pt x="104195" y="7505"/>
                    <a:pt x="101104" y="7947"/>
                    <a:pt x="98455" y="7947"/>
                  </a:cubicBezTo>
                  <a:cubicBezTo>
                    <a:pt x="83002" y="8388"/>
                    <a:pt x="67550" y="8388"/>
                    <a:pt x="52097" y="8388"/>
                  </a:cubicBezTo>
                  <a:cubicBezTo>
                    <a:pt x="52097" y="8388"/>
                    <a:pt x="52097" y="8388"/>
                    <a:pt x="52097" y="8388"/>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82" name="Freeform 81">
              <a:extLst>
                <a:ext uri="{FF2B5EF4-FFF2-40B4-BE49-F238E27FC236}">
                  <a16:creationId xmlns:a16="http://schemas.microsoft.com/office/drawing/2014/main" id="{30C49552-3985-1BA0-7957-23793D5E7921}"/>
                </a:ext>
              </a:extLst>
            </p:cNvPr>
            <p:cNvSpPr/>
            <p:nvPr/>
          </p:nvSpPr>
          <p:spPr>
            <a:xfrm>
              <a:off x="6468946" y="4628617"/>
              <a:ext cx="104636" cy="10816"/>
            </a:xfrm>
            <a:custGeom>
              <a:avLst/>
              <a:gdLst>
                <a:gd name="connsiteX0" fmla="*/ 52098 w 104636"/>
                <a:gd name="connsiteY0" fmla="*/ 10707 h 10816"/>
                <a:gd name="connsiteX1" fmla="*/ 7064 w 104636"/>
                <a:gd name="connsiteY1" fmla="*/ 10707 h 10816"/>
                <a:gd name="connsiteX2" fmla="*/ 3091 w 104636"/>
                <a:gd name="connsiteY2" fmla="*/ 10265 h 10816"/>
                <a:gd name="connsiteX3" fmla="*/ 0 w 104636"/>
                <a:gd name="connsiteY3" fmla="*/ 5408 h 10816"/>
                <a:gd name="connsiteX4" fmla="*/ 3091 w 104636"/>
                <a:gd name="connsiteY4" fmla="*/ 552 h 10816"/>
                <a:gd name="connsiteX5" fmla="*/ 6623 w 104636"/>
                <a:gd name="connsiteY5" fmla="*/ 110 h 10816"/>
                <a:gd name="connsiteX6" fmla="*/ 97131 w 104636"/>
                <a:gd name="connsiteY6" fmla="*/ 110 h 10816"/>
                <a:gd name="connsiteX7" fmla="*/ 98014 w 104636"/>
                <a:gd name="connsiteY7" fmla="*/ 110 h 10816"/>
                <a:gd name="connsiteX8" fmla="*/ 104637 w 104636"/>
                <a:gd name="connsiteY8" fmla="*/ 4967 h 10816"/>
                <a:gd name="connsiteX9" fmla="*/ 98014 w 104636"/>
                <a:gd name="connsiteY9" fmla="*/ 9823 h 10816"/>
                <a:gd name="connsiteX10" fmla="*/ 52098 w 104636"/>
                <a:gd name="connsiteY10" fmla="*/ 9823 h 10816"/>
                <a:gd name="connsiteX11" fmla="*/ 52098 w 104636"/>
                <a:gd name="connsiteY11" fmla="*/ 10707 h 10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636" h="10816">
                  <a:moveTo>
                    <a:pt x="52098" y="10707"/>
                  </a:moveTo>
                  <a:cubicBezTo>
                    <a:pt x="37086" y="10707"/>
                    <a:pt x="22075" y="10707"/>
                    <a:pt x="7064" y="10707"/>
                  </a:cubicBezTo>
                  <a:cubicBezTo>
                    <a:pt x="5740" y="10707"/>
                    <a:pt x="3974" y="11148"/>
                    <a:pt x="3091" y="10265"/>
                  </a:cubicBezTo>
                  <a:cubicBezTo>
                    <a:pt x="1766" y="8940"/>
                    <a:pt x="0" y="7174"/>
                    <a:pt x="0" y="5408"/>
                  </a:cubicBezTo>
                  <a:cubicBezTo>
                    <a:pt x="0" y="3642"/>
                    <a:pt x="1766" y="1876"/>
                    <a:pt x="3091" y="552"/>
                  </a:cubicBezTo>
                  <a:cubicBezTo>
                    <a:pt x="3974" y="-331"/>
                    <a:pt x="5298" y="110"/>
                    <a:pt x="6623" y="110"/>
                  </a:cubicBezTo>
                  <a:cubicBezTo>
                    <a:pt x="36645" y="110"/>
                    <a:pt x="67109" y="110"/>
                    <a:pt x="97131" y="110"/>
                  </a:cubicBezTo>
                  <a:cubicBezTo>
                    <a:pt x="97573" y="110"/>
                    <a:pt x="97573" y="110"/>
                    <a:pt x="98014" y="110"/>
                  </a:cubicBezTo>
                  <a:cubicBezTo>
                    <a:pt x="101105" y="110"/>
                    <a:pt x="104637" y="110"/>
                    <a:pt x="104637" y="4967"/>
                  </a:cubicBezTo>
                  <a:cubicBezTo>
                    <a:pt x="104637" y="9823"/>
                    <a:pt x="101105" y="9823"/>
                    <a:pt x="98014" y="9823"/>
                  </a:cubicBezTo>
                  <a:cubicBezTo>
                    <a:pt x="83003" y="9823"/>
                    <a:pt x="67550" y="9823"/>
                    <a:pt x="52098" y="9823"/>
                  </a:cubicBezTo>
                  <a:cubicBezTo>
                    <a:pt x="52098" y="10707"/>
                    <a:pt x="52098" y="10707"/>
                    <a:pt x="52098" y="10707"/>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83" name="Freeform 82">
              <a:extLst>
                <a:ext uri="{FF2B5EF4-FFF2-40B4-BE49-F238E27FC236}">
                  <a16:creationId xmlns:a16="http://schemas.microsoft.com/office/drawing/2014/main" id="{75A2730C-15F0-D901-CF9B-51E190A56011}"/>
                </a:ext>
              </a:extLst>
            </p:cNvPr>
            <p:cNvSpPr/>
            <p:nvPr/>
          </p:nvSpPr>
          <p:spPr>
            <a:xfrm>
              <a:off x="6469830" y="4603120"/>
              <a:ext cx="104312" cy="10596"/>
            </a:xfrm>
            <a:custGeom>
              <a:avLst/>
              <a:gdLst>
                <a:gd name="connsiteX0" fmla="*/ 52097 w 104312"/>
                <a:gd name="connsiteY0" fmla="*/ 0 h 10596"/>
                <a:gd name="connsiteX1" fmla="*/ 97572 w 104312"/>
                <a:gd name="connsiteY1" fmla="*/ 0 h 10596"/>
                <a:gd name="connsiteX2" fmla="*/ 102870 w 104312"/>
                <a:gd name="connsiteY2" fmla="*/ 1766 h 10596"/>
                <a:gd name="connsiteX3" fmla="*/ 104195 w 104312"/>
                <a:gd name="connsiteY3" fmla="*/ 6623 h 10596"/>
                <a:gd name="connsiteX4" fmla="*/ 99780 w 104312"/>
                <a:gd name="connsiteY4" fmla="*/ 10155 h 10596"/>
                <a:gd name="connsiteX5" fmla="*/ 75497 w 104312"/>
                <a:gd name="connsiteY5" fmla="*/ 10155 h 10596"/>
                <a:gd name="connsiteX6" fmla="*/ 8389 w 104312"/>
                <a:gd name="connsiteY6" fmla="*/ 10596 h 10596"/>
                <a:gd name="connsiteX7" fmla="*/ 5298 w 104312"/>
                <a:gd name="connsiteY7" fmla="*/ 10596 h 10596"/>
                <a:gd name="connsiteX8" fmla="*/ 0 w 104312"/>
                <a:gd name="connsiteY8" fmla="*/ 5298 h 10596"/>
                <a:gd name="connsiteX9" fmla="*/ 5298 w 104312"/>
                <a:gd name="connsiteY9" fmla="*/ 0 h 10596"/>
                <a:gd name="connsiteX10" fmla="*/ 52097 w 104312"/>
                <a:gd name="connsiteY10" fmla="*/ 0 h 10596"/>
                <a:gd name="connsiteX11" fmla="*/ 52097 w 104312"/>
                <a:gd name="connsiteY11" fmla="*/ 0 h 1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312" h="10596">
                  <a:moveTo>
                    <a:pt x="52097" y="0"/>
                  </a:moveTo>
                  <a:cubicBezTo>
                    <a:pt x="67108" y="0"/>
                    <a:pt x="82120" y="0"/>
                    <a:pt x="97572" y="0"/>
                  </a:cubicBezTo>
                  <a:cubicBezTo>
                    <a:pt x="99338" y="0"/>
                    <a:pt x="101546" y="441"/>
                    <a:pt x="102870" y="1766"/>
                  </a:cubicBezTo>
                  <a:cubicBezTo>
                    <a:pt x="103753" y="2649"/>
                    <a:pt x="104636" y="5740"/>
                    <a:pt x="104195" y="6623"/>
                  </a:cubicBezTo>
                  <a:cubicBezTo>
                    <a:pt x="103312" y="8389"/>
                    <a:pt x="101105" y="10155"/>
                    <a:pt x="99780" y="10155"/>
                  </a:cubicBezTo>
                  <a:cubicBezTo>
                    <a:pt x="91833" y="10596"/>
                    <a:pt x="83444" y="10155"/>
                    <a:pt x="75497" y="10155"/>
                  </a:cubicBezTo>
                  <a:cubicBezTo>
                    <a:pt x="53422" y="10155"/>
                    <a:pt x="30905" y="10155"/>
                    <a:pt x="8389" y="10596"/>
                  </a:cubicBezTo>
                  <a:cubicBezTo>
                    <a:pt x="7505" y="10596"/>
                    <a:pt x="6623" y="10596"/>
                    <a:pt x="5298" y="10596"/>
                  </a:cubicBezTo>
                  <a:cubicBezTo>
                    <a:pt x="2208" y="10596"/>
                    <a:pt x="0" y="9713"/>
                    <a:pt x="0" y="5298"/>
                  </a:cubicBezTo>
                  <a:cubicBezTo>
                    <a:pt x="0" y="883"/>
                    <a:pt x="2649" y="0"/>
                    <a:pt x="5298" y="0"/>
                  </a:cubicBezTo>
                  <a:cubicBezTo>
                    <a:pt x="20750" y="441"/>
                    <a:pt x="36203" y="441"/>
                    <a:pt x="52097" y="0"/>
                  </a:cubicBezTo>
                  <a:cubicBezTo>
                    <a:pt x="52097" y="441"/>
                    <a:pt x="52097" y="0"/>
                    <a:pt x="52097" y="0"/>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grpSp>
        <p:nvGrpSpPr>
          <p:cNvPr id="84" name="Group 83">
            <a:extLst>
              <a:ext uri="{FF2B5EF4-FFF2-40B4-BE49-F238E27FC236}">
                <a16:creationId xmlns:a16="http://schemas.microsoft.com/office/drawing/2014/main" id="{D25B1E8E-A9DC-83ED-39D1-3A5898D2736E}"/>
              </a:ext>
            </a:extLst>
          </p:cNvPr>
          <p:cNvGrpSpPr/>
          <p:nvPr/>
        </p:nvGrpSpPr>
        <p:grpSpPr>
          <a:xfrm>
            <a:off x="4048569" y="711913"/>
            <a:ext cx="1919062" cy="1927343"/>
            <a:chOff x="1093675" y="2484814"/>
            <a:chExt cx="2961160" cy="2973937"/>
          </a:xfrm>
        </p:grpSpPr>
        <p:sp>
          <p:nvSpPr>
            <p:cNvPr id="85" name="Freeform 84">
              <a:extLst>
                <a:ext uri="{FF2B5EF4-FFF2-40B4-BE49-F238E27FC236}">
                  <a16:creationId xmlns:a16="http://schemas.microsoft.com/office/drawing/2014/main" id="{2666D8C1-67CA-6111-D424-6EBBC5A3D8D1}"/>
                </a:ext>
              </a:extLst>
            </p:cNvPr>
            <p:cNvSpPr/>
            <p:nvPr/>
          </p:nvSpPr>
          <p:spPr>
            <a:xfrm rot="10800000">
              <a:off x="1093675" y="3017160"/>
              <a:ext cx="2912240" cy="45689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86" name="Group 85">
              <a:extLst>
                <a:ext uri="{FF2B5EF4-FFF2-40B4-BE49-F238E27FC236}">
                  <a16:creationId xmlns:a16="http://schemas.microsoft.com/office/drawing/2014/main" id="{C2C47AB5-C20B-7F83-391D-6D389958A922}"/>
                </a:ext>
              </a:extLst>
            </p:cNvPr>
            <p:cNvGrpSpPr/>
            <p:nvPr/>
          </p:nvGrpSpPr>
          <p:grpSpPr>
            <a:xfrm>
              <a:off x="1226198" y="2484814"/>
              <a:ext cx="2828637" cy="2973937"/>
              <a:chOff x="7601607" y="4218616"/>
              <a:chExt cx="2411035" cy="2534880"/>
            </a:xfrm>
          </p:grpSpPr>
          <p:sp>
            <p:nvSpPr>
              <p:cNvPr id="87" name="TextBox 86">
                <a:extLst>
                  <a:ext uri="{FF2B5EF4-FFF2-40B4-BE49-F238E27FC236}">
                    <a16:creationId xmlns:a16="http://schemas.microsoft.com/office/drawing/2014/main" id="{1043E9AA-1050-7A5E-0741-AC00A67F5B1D}"/>
                  </a:ext>
                </a:extLst>
              </p:cNvPr>
              <p:cNvSpPr txBox="1"/>
              <p:nvPr/>
            </p:nvSpPr>
            <p:spPr>
              <a:xfrm>
                <a:off x="7608307" y="4218616"/>
                <a:ext cx="1452855" cy="445215"/>
              </a:xfrm>
              <a:prstGeom prst="rect">
                <a:avLst/>
              </a:prstGeom>
              <a:noFill/>
            </p:spPr>
            <p:txBody>
              <a:bodyPr wrap="non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1</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88" name="TextBox 87">
                <a:extLst>
                  <a:ext uri="{FF2B5EF4-FFF2-40B4-BE49-F238E27FC236}">
                    <a16:creationId xmlns:a16="http://schemas.microsoft.com/office/drawing/2014/main" id="{F37431B4-D359-2AAF-83C9-CE9E5EF3EBF6}"/>
                  </a:ext>
                </a:extLst>
              </p:cNvPr>
              <p:cNvSpPr txBox="1"/>
              <p:nvPr/>
            </p:nvSpPr>
            <p:spPr>
              <a:xfrm>
                <a:off x="7642196" y="4696841"/>
                <a:ext cx="2370446" cy="402212"/>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Introduction: Diversities Reviving European Enterprises </a:t>
                </a:r>
              </a:p>
            </p:txBody>
          </p:sp>
          <p:sp>
            <p:nvSpPr>
              <p:cNvPr id="89" name="TextBox 88">
                <a:extLst>
                  <a:ext uri="{FF2B5EF4-FFF2-40B4-BE49-F238E27FC236}">
                    <a16:creationId xmlns:a16="http://schemas.microsoft.com/office/drawing/2014/main" id="{6E39176C-C6B1-88C9-90F6-86CEB87990E5}"/>
                  </a:ext>
                </a:extLst>
              </p:cNvPr>
              <p:cNvSpPr txBox="1"/>
              <p:nvPr/>
            </p:nvSpPr>
            <p:spPr>
              <a:xfrm>
                <a:off x="7601607" y="5113366"/>
                <a:ext cx="2328046" cy="1640130"/>
              </a:xfrm>
              <a:prstGeom prst="rect">
                <a:avLst/>
              </a:prstGeom>
              <a:noFill/>
            </p:spPr>
            <p:txBody>
              <a:bodyPr wrap="square" rtlCol="0">
                <a:spAutoFit/>
              </a:bodyPr>
              <a:lstStyle/>
              <a:p>
                <a:pPr>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Overview and definitions of D&amp;I in SMEs. 12 Dimensions of Diversity. Learning key competencies for business case delivery. </a:t>
                </a:r>
              </a:p>
              <a:p>
                <a:pPr>
                  <a:lnSpc>
                    <a:spcPts val="891"/>
                  </a:lnSpc>
                  <a:buClr>
                    <a:srgbClr val="DF4625"/>
                  </a:buClr>
                </a:pPr>
                <a:endParaRPr lang="en-US" sz="875" i="1" dirty="0">
                  <a:ln/>
                  <a:solidFill>
                    <a:srgbClr val="083F59"/>
                  </a:solidFill>
                  <a:latin typeface="Calibri" panose="020F0502020204030204" pitchFamily="34" charset="0"/>
                  <a:cs typeface="Calibri" panose="020F0502020204030204" pitchFamily="34" charset="0"/>
                  <a:sym typeface="Avenir-Black"/>
                  <a:rtl val="0"/>
                </a:endParaRP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Why D&amp;I Matters for SMEs.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Building D&amp;I Competencies for SMEs. </a:t>
                </a:r>
              </a:p>
              <a:p>
                <a:pPr>
                  <a:lnSpc>
                    <a:spcPts val="891"/>
                  </a:lnSpc>
                  <a:buClr>
                    <a:srgbClr val="F15B2A"/>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grpSp>
        <p:nvGrpSpPr>
          <p:cNvPr id="90" name="Group 89">
            <a:extLst>
              <a:ext uri="{FF2B5EF4-FFF2-40B4-BE49-F238E27FC236}">
                <a16:creationId xmlns:a16="http://schemas.microsoft.com/office/drawing/2014/main" id="{9D71A481-5EA7-1B19-56C7-CBC288E3DB98}"/>
              </a:ext>
            </a:extLst>
          </p:cNvPr>
          <p:cNvGrpSpPr/>
          <p:nvPr/>
        </p:nvGrpSpPr>
        <p:grpSpPr>
          <a:xfrm>
            <a:off x="6651749" y="723054"/>
            <a:ext cx="2014073" cy="2267978"/>
            <a:chOff x="4098066" y="997019"/>
            <a:chExt cx="2977579" cy="3352950"/>
          </a:xfrm>
        </p:grpSpPr>
        <p:sp>
          <p:nvSpPr>
            <p:cNvPr id="91" name="Freeform 90">
              <a:extLst>
                <a:ext uri="{FF2B5EF4-FFF2-40B4-BE49-F238E27FC236}">
                  <a16:creationId xmlns:a16="http://schemas.microsoft.com/office/drawing/2014/main" id="{6BCEDEA0-828E-68E5-289A-AD03F5957D45}"/>
                </a:ext>
              </a:extLst>
            </p:cNvPr>
            <p:cNvSpPr/>
            <p:nvPr/>
          </p:nvSpPr>
          <p:spPr>
            <a:xfrm rot="10800000">
              <a:off x="4098066" y="1498832"/>
              <a:ext cx="2451312" cy="43775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92" name="Group 91">
              <a:extLst>
                <a:ext uri="{FF2B5EF4-FFF2-40B4-BE49-F238E27FC236}">
                  <a16:creationId xmlns:a16="http://schemas.microsoft.com/office/drawing/2014/main" id="{41B92135-9220-B5F3-FBAE-F49C080DD45D}"/>
                </a:ext>
              </a:extLst>
            </p:cNvPr>
            <p:cNvGrpSpPr/>
            <p:nvPr/>
          </p:nvGrpSpPr>
          <p:grpSpPr>
            <a:xfrm>
              <a:off x="4212817" y="997019"/>
              <a:ext cx="2862828" cy="3352950"/>
              <a:chOff x="7590733" y="4225939"/>
              <a:chExt cx="2546867" cy="2982893"/>
            </a:xfrm>
          </p:grpSpPr>
          <p:sp>
            <p:nvSpPr>
              <p:cNvPr id="93" name="TextBox 92">
                <a:extLst>
                  <a:ext uri="{FF2B5EF4-FFF2-40B4-BE49-F238E27FC236}">
                    <a16:creationId xmlns:a16="http://schemas.microsoft.com/office/drawing/2014/main" id="{540F73DE-212F-A7AF-9535-932EFE67CB51}"/>
                  </a:ext>
                </a:extLst>
              </p:cNvPr>
              <p:cNvSpPr txBox="1"/>
              <p:nvPr/>
            </p:nvSpPr>
            <p:spPr>
              <a:xfrm>
                <a:off x="7590733" y="4225939"/>
                <a:ext cx="2078683" cy="445216"/>
              </a:xfrm>
              <a:prstGeom prst="rect">
                <a:avLst/>
              </a:prstGeom>
              <a:noFill/>
            </p:spPr>
            <p:txBody>
              <a:bodyPr wrap="squar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2</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94" name="TextBox 93">
                <a:extLst>
                  <a:ext uri="{FF2B5EF4-FFF2-40B4-BE49-F238E27FC236}">
                    <a16:creationId xmlns:a16="http://schemas.microsoft.com/office/drawing/2014/main" id="{E1011ACA-F30D-64F4-E03F-55F974D16D52}"/>
                  </a:ext>
                </a:extLst>
              </p:cNvPr>
              <p:cNvSpPr txBox="1"/>
              <p:nvPr/>
            </p:nvSpPr>
            <p:spPr>
              <a:xfrm>
                <a:off x="7617977" y="4721357"/>
                <a:ext cx="2008307" cy="402212"/>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Inclusive Leadership Skills</a:t>
                </a:r>
              </a:p>
            </p:txBody>
          </p:sp>
          <p:sp>
            <p:nvSpPr>
              <p:cNvPr id="95" name="TextBox 94">
                <a:extLst>
                  <a:ext uri="{FF2B5EF4-FFF2-40B4-BE49-F238E27FC236}">
                    <a16:creationId xmlns:a16="http://schemas.microsoft.com/office/drawing/2014/main" id="{74BB4D31-AA64-3F6F-BD6A-50E1D9086524}"/>
                  </a:ext>
                </a:extLst>
              </p:cNvPr>
              <p:cNvSpPr txBox="1"/>
              <p:nvPr/>
            </p:nvSpPr>
            <p:spPr>
              <a:xfrm>
                <a:off x="7601606" y="5113365"/>
                <a:ext cx="2535994" cy="2095467"/>
              </a:xfrm>
              <a:prstGeom prst="rect">
                <a:avLst/>
              </a:prstGeom>
              <a:noFill/>
            </p:spPr>
            <p:txBody>
              <a:bodyPr wrap="square" rtlCol="0">
                <a:spAutoFit/>
              </a:bodyPr>
              <a:lstStyle/>
              <a:p>
                <a:pPr>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Develop inclusive leadership skills (e.g., Bias awareness and mitigation). Tap into the power of neurodiversity. </a:t>
                </a:r>
                <a:r>
                  <a:rPr lang="en-US" sz="875" dirty="0">
                    <a:ln/>
                    <a:solidFill>
                      <a:srgbClr val="083F59"/>
                    </a:solidFill>
                    <a:latin typeface="Calibri" panose="020F0502020204030204" pitchFamily="34" charset="0"/>
                    <a:cs typeface="Calibri" panose="020F0502020204030204" pitchFamily="34" charset="0"/>
                    <a:sym typeface="Avenir-Black"/>
                    <a:rtl val="0"/>
                  </a:rPr>
                  <a:t>Measure impact and build resilience. </a:t>
                </a:r>
              </a:p>
              <a:p>
                <a:pPr>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Prepare for Inclusive Change Through Leadership.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Unlock Inclusive Leadership &amp; Neurodiversity.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3: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Measure Leadership Impact &amp; Build Resilience.</a:t>
                </a:r>
              </a:p>
              <a:p>
                <a:pPr marL="115981" indent="-115981">
                  <a:lnSpc>
                    <a:spcPts val="891"/>
                  </a:lnSpc>
                  <a:buClr>
                    <a:srgbClr val="F15B2A"/>
                  </a:buClr>
                  <a:buFont typeface="Arial" panose="020B0604020202020204" pitchFamily="34" charset="0"/>
                  <a:buChar cha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grpSp>
        <p:nvGrpSpPr>
          <p:cNvPr id="96" name="Group 95">
            <a:extLst>
              <a:ext uri="{FF2B5EF4-FFF2-40B4-BE49-F238E27FC236}">
                <a16:creationId xmlns:a16="http://schemas.microsoft.com/office/drawing/2014/main" id="{60D86360-6381-E9AD-F9BF-5A72A3BA2762}"/>
              </a:ext>
            </a:extLst>
          </p:cNvPr>
          <p:cNvGrpSpPr/>
          <p:nvPr/>
        </p:nvGrpSpPr>
        <p:grpSpPr>
          <a:xfrm>
            <a:off x="8987465" y="714941"/>
            <a:ext cx="2462179" cy="2745281"/>
            <a:chOff x="4098065" y="973802"/>
            <a:chExt cx="3640051" cy="4058587"/>
          </a:xfrm>
        </p:grpSpPr>
        <p:sp>
          <p:nvSpPr>
            <p:cNvPr id="97" name="Freeform 96">
              <a:extLst>
                <a:ext uri="{FF2B5EF4-FFF2-40B4-BE49-F238E27FC236}">
                  <a16:creationId xmlns:a16="http://schemas.microsoft.com/office/drawing/2014/main" id="{793CBB64-DCCD-B21F-9C91-9C2026C3ADF5}"/>
                </a:ext>
              </a:extLst>
            </p:cNvPr>
            <p:cNvSpPr/>
            <p:nvPr/>
          </p:nvSpPr>
          <p:spPr>
            <a:xfrm rot="10800000">
              <a:off x="4098065" y="1498832"/>
              <a:ext cx="2312151" cy="43775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98" name="Group 97">
              <a:extLst>
                <a:ext uri="{FF2B5EF4-FFF2-40B4-BE49-F238E27FC236}">
                  <a16:creationId xmlns:a16="http://schemas.microsoft.com/office/drawing/2014/main" id="{36788966-825E-C8A7-9177-58B7031080E2}"/>
                </a:ext>
              </a:extLst>
            </p:cNvPr>
            <p:cNvGrpSpPr/>
            <p:nvPr/>
          </p:nvGrpSpPr>
          <p:grpSpPr>
            <a:xfrm>
              <a:off x="4225037" y="973802"/>
              <a:ext cx="3513079" cy="4058587"/>
              <a:chOff x="7601604" y="4205289"/>
              <a:chExt cx="3125352" cy="3610655"/>
            </a:xfrm>
          </p:grpSpPr>
          <p:sp>
            <p:nvSpPr>
              <p:cNvPr id="99" name="TextBox 98">
                <a:extLst>
                  <a:ext uri="{FF2B5EF4-FFF2-40B4-BE49-F238E27FC236}">
                    <a16:creationId xmlns:a16="http://schemas.microsoft.com/office/drawing/2014/main" id="{C01C1E62-AC50-1C97-9D92-35BE516DD1B4}"/>
                  </a:ext>
                </a:extLst>
              </p:cNvPr>
              <p:cNvSpPr txBox="1"/>
              <p:nvPr/>
            </p:nvSpPr>
            <p:spPr>
              <a:xfrm>
                <a:off x="7603769" y="4205289"/>
                <a:ext cx="2469606" cy="445216"/>
              </a:xfrm>
              <a:prstGeom prst="rect">
                <a:avLst/>
              </a:prstGeom>
              <a:noFill/>
            </p:spPr>
            <p:txBody>
              <a:bodyPr wrap="squar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3</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100" name="TextBox 99">
                <a:extLst>
                  <a:ext uri="{FF2B5EF4-FFF2-40B4-BE49-F238E27FC236}">
                    <a16:creationId xmlns:a16="http://schemas.microsoft.com/office/drawing/2014/main" id="{A553BCCC-7B1C-0F2E-ABA4-7C9C73C63E67}"/>
                  </a:ext>
                </a:extLst>
              </p:cNvPr>
              <p:cNvSpPr txBox="1"/>
              <p:nvPr/>
            </p:nvSpPr>
            <p:spPr>
              <a:xfrm>
                <a:off x="7642198" y="4689513"/>
                <a:ext cx="1893324" cy="402212"/>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Inclusive Talent Management for SMEs </a:t>
                </a:r>
              </a:p>
            </p:txBody>
          </p:sp>
          <p:sp>
            <p:nvSpPr>
              <p:cNvPr id="101" name="TextBox 100">
                <a:extLst>
                  <a:ext uri="{FF2B5EF4-FFF2-40B4-BE49-F238E27FC236}">
                    <a16:creationId xmlns:a16="http://schemas.microsoft.com/office/drawing/2014/main" id="{FF6A4789-9490-B70C-314B-4C7EC401FD99}"/>
                  </a:ext>
                </a:extLst>
              </p:cNvPr>
              <p:cNvSpPr txBox="1"/>
              <p:nvPr/>
            </p:nvSpPr>
            <p:spPr>
              <a:xfrm>
                <a:off x="7601604" y="5113364"/>
                <a:ext cx="3125352" cy="2702580"/>
              </a:xfrm>
              <a:prstGeom prst="rect">
                <a:avLst/>
              </a:prstGeom>
              <a:noFill/>
            </p:spPr>
            <p:txBody>
              <a:bodyPr wrap="square" rtlCol="0">
                <a:spAutoFit/>
              </a:bodyPr>
              <a:lstStyle/>
              <a:p>
                <a:pPr>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Inclusive advertising, recruitment and retention. Performance management and leadership succession planning. </a:t>
                </a:r>
              </a:p>
              <a:p>
                <a:pPr>
                  <a:lnSpc>
                    <a:spcPts val="891"/>
                  </a:lnSpc>
                  <a:buClr>
                    <a:srgbClr val="DF4625"/>
                  </a:buClr>
                </a:pPr>
                <a:endParaRPr lang="en-US" sz="875" i="1" dirty="0">
                  <a:ln/>
                  <a:solidFill>
                    <a:srgbClr val="083F59"/>
                  </a:solidFill>
                  <a:latin typeface="Calibri" panose="020F0502020204030204" pitchFamily="34" charset="0"/>
                  <a:cs typeface="Calibri" panose="020F0502020204030204" pitchFamily="34" charset="0"/>
                  <a:sym typeface="Avenir-Black"/>
                  <a:rtl val="0"/>
                </a:endParaRP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Attracting, Developing, and Retaining Diverse Talent.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dirty="0">
                    <a:ln/>
                    <a:solidFill>
                      <a:srgbClr val="083F59"/>
                    </a:solidFill>
                    <a:latin typeface="Calibri" panose="020F0502020204030204" pitchFamily="34" charset="0"/>
                    <a:cs typeface="Calibri" panose="020F0502020204030204" pitchFamily="34" charset="0"/>
                    <a:sym typeface="Avenir-Black"/>
                    <a:rtl val="0"/>
                  </a:rPr>
                  <a:t>Creating Inclusive Job Descriptions &amp; Adverts.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3:</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Inclusive Selection, Interviewing, and Offer Strategies.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4: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Employee Talent Development and Retention.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5: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Performance Management and Feedback.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6: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Succession Planning and Leadership Development. </a:t>
                </a:r>
              </a:p>
              <a:p>
                <a:pPr>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sp>
        <p:nvSpPr>
          <p:cNvPr id="102" name="Freeform 101">
            <a:extLst>
              <a:ext uri="{FF2B5EF4-FFF2-40B4-BE49-F238E27FC236}">
                <a16:creationId xmlns:a16="http://schemas.microsoft.com/office/drawing/2014/main" id="{91A38EBF-B024-FDCA-216F-79A630F3AB94}"/>
              </a:ext>
            </a:extLst>
          </p:cNvPr>
          <p:cNvSpPr/>
          <p:nvPr/>
        </p:nvSpPr>
        <p:spPr>
          <a:xfrm rot="13947310">
            <a:off x="11351709" y="1620350"/>
            <a:ext cx="408946" cy="257807"/>
          </a:xfrm>
          <a:custGeom>
            <a:avLst/>
            <a:gdLst>
              <a:gd name="connsiteX0" fmla="*/ 0 w 538634"/>
              <a:gd name="connsiteY0" fmla="*/ 0 h 339075"/>
              <a:gd name="connsiteX1" fmla="*/ 538635 w 538634"/>
              <a:gd name="connsiteY1" fmla="*/ 0 h 339075"/>
              <a:gd name="connsiteX2" fmla="*/ 538635 w 538634"/>
              <a:gd name="connsiteY2" fmla="*/ 339075 h 339075"/>
              <a:gd name="connsiteX3" fmla="*/ 0 w 538634"/>
              <a:gd name="connsiteY3" fmla="*/ 339075 h 339075"/>
            </a:gdLst>
            <a:ahLst/>
            <a:cxnLst>
              <a:cxn ang="0">
                <a:pos x="connsiteX0" y="connsiteY0"/>
              </a:cxn>
              <a:cxn ang="0">
                <a:pos x="connsiteX1" y="connsiteY1"/>
              </a:cxn>
              <a:cxn ang="0">
                <a:pos x="connsiteX2" y="connsiteY2"/>
              </a:cxn>
              <a:cxn ang="0">
                <a:pos x="connsiteX3" y="connsiteY3"/>
              </a:cxn>
            </a:cxnLst>
            <a:rect l="l" t="t" r="r" b="b"/>
            <a:pathLst>
              <a:path w="538634" h="339075">
                <a:moveTo>
                  <a:pt x="0" y="0"/>
                </a:moveTo>
                <a:lnTo>
                  <a:pt x="538635" y="0"/>
                </a:lnTo>
                <a:lnTo>
                  <a:pt x="538635" y="339075"/>
                </a:lnTo>
                <a:lnTo>
                  <a:pt x="0" y="339075"/>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nvGrpSpPr>
          <p:cNvPr id="103" name="Group 102">
            <a:extLst>
              <a:ext uri="{FF2B5EF4-FFF2-40B4-BE49-F238E27FC236}">
                <a16:creationId xmlns:a16="http://schemas.microsoft.com/office/drawing/2014/main" id="{D76426E7-8D51-24D4-075A-0B1CFDD0B32E}"/>
              </a:ext>
            </a:extLst>
          </p:cNvPr>
          <p:cNvGrpSpPr/>
          <p:nvPr/>
        </p:nvGrpSpPr>
        <p:grpSpPr>
          <a:xfrm>
            <a:off x="11389928" y="1544120"/>
            <a:ext cx="262509" cy="353897"/>
            <a:chOff x="5050571" y="2097309"/>
            <a:chExt cx="2121206" cy="2859671"/>
          </a:xfrm>
          <a:solidFill>
            <a:srgbClr val="083F59"/>
          </a:solidFill>
        </p:grpSpPr>
        <p:sp>
          <p:nvSpPr>
            <p:cNvPr id="104" name="Freeform 103">
              <a:extLst>
                <a:ext uri="{FF2B5EF4-FFF2-40B4-BE49-F238E27FC236}">
                  <a16:creationId xmlns:a16="http://schemas.microsoft.com/office/drawing/2014/main" id="{11A72C54-71A4-BD5F-B61A-F4729C6C1A14}"/>
                </a:ext>
              </a:extLst>
            </p:cNvPr>
            <p:cNvSpPr/>
            <p:nvPr/>
          </p:nvSpPr>
          <p:spPr>
            <a:xfrm>
              <a:off x="5050571" y="2097309"/>
              <a:ext cx="2121206" cy="2859671"/>
            </a:xfrm>
            <a:custGeom>
              <a:avLst/>
              <a:gdLst>
                <a:gd name="connsiteX0" fmla="*/ 1671143 w 2121206"/>
                <a:gd name="connsiteY0" fmla="*/ 1615947 h 2859671"/>
                <a:gd name="connsiteX1" fmla="*/ 2069520 w 2121206"/>
                <a:gd name="connsiteY1" fmla="*/ 1959661 h 2859671"/>
                <a:gd name="connsiteX2" fmla="*/ 2120845 w 2121206"/>
                <a:gd name="connsiteY2" fmla="*/ 2208080 h 2859671"/>
                <a:gd name="connsiteX3" fmla="*/ 2120845 w 2121206"/>
                <a:gd name="connsiteY3" fmla="*/ 2808359 h 2859671"/>
                <a:gd name="connsiteX4" fmla="*/ 2068705 w 2121206"/>
                <a:gd name="connsiteY4" fmla="*/ 2859672 h 2859671"/>
                <a:gd name="connsiteX5" fmla="*/ 1144861 w 2121206"/>
                <a:gd name="connsiteY5" fmla="*/ 2859672 h 2859671"/>
                <a:gd name="connsiteX6" fmla="*/ 401060 w 2121206"/>
                <a:gd name="connsiteY6" fmla="*/ 2859672 h 2859671"/>
                <a:gd name="connsiteX7" fmla="*/ 54007 w 2121206"/>
                <a:gd name="connsiteY7" fmla="*/ 2859672 h 2859671"/>
                <a:gd name="connsiteX8" fmla="*/ 1053 w 2121206"/>
                <a:gd name="connsiteY8" fmla="*/ 2805916 h 2859671"/>
                <a:gd name="connsiteX9" fmla="*/ 238 w 2121206"/>
                <a:gd name="connsiteY9" fmla="*/ 2242289 h 2859671"/>
                <a:gd name="connsiteX10" fmla="*/ 449126 w 2121206"/>
                <a:gd name="connsiteY10" fmla="*/ 1615947 h 2859671"/>
                <a:gd name="connsiteX11" fmla="*/ 428759 w 2121206"/>
                <a:gd name="connsiteY11" fmla="*/ 1602101 h 2859671"/>
                <a:gd name="connsiteX12" fmla="*/ 223460 w 2121206"/>
                <a:gd name="connsiteY12" fmla="*/ 1361826 h 2859671"/>
                <a:gd name="connsiteX13" fmla="*/ 247085 w 2121206"/>
                <a:gd name="connsiteY13" fmla="*/ 1300740 h 2859671"/>
                <a:gd name="connsiteX14" fmla="*/ 520817 w 2121206"/>
                <a:gd name="connsiteY14" fmla="*/ 1024627 h 2859671"/>
                <a:gd name="connsiteX15" fmla="*/ 536296 w 2121206"/>
                <a:gd name="connsiteY15" fmla="*/ 937477 h 2859671"/>
                <a:gd name="connsiteX16" fmla="*/ 682938 w 2121206"/>
                <a:gd name="connsiteY16" fmla="*/ 413760 h 2859671"/>
                <a:gd name="connsiteX17" fmla="*/ 796179 w 2121206"/>
                <a:gd name="connsiteY17" fmla="*/ 303804 h 2859671"/>
                <a:gd name="connsiteX18" fmla="*/ 814101 w 2121206"/>
                <a:gd name="connsiteY18" fmla="*/ 266338 h 2859671"/>
                <a:gd name="connsiteX19" fmla="*/ 1060949 w 2121206"/>
                <a:gd name="connsiteY19" fmla="*/ 0 h 2859671"/>
                <a:gd name="connsiteX20" fmla="*/ 1310240 w 2121206"/>
                <a:gd name="connsiteY20" fmla="*/ 268781 h 2859671"/>
                <a:gd name="connsiteX21" fmla="*/ 1321646 w 2121206"/>
                <a:gd name="connsiteY21" fmla="*/ 298918 h 2859671"/>
                <a:gd name="connsiteX22" fmla="*/ 1586416 w 2121206"/>
                <a:gd name="connsiteY22" fmla="*/ 884535 h 2859671"/>
                <a:gd name="connsiteX23" fmla="*/ 1688251 w 2121206"/>
                <a:gd name="connsiteY23" fmla="*/ 1155760 h 2859671"/>
                <a:gd name="connsiteX24" fmla="*/ 1872368 w 2121206"/>
                <a:gd name="connsiteY24" fmla="*/ 1299111 h 2859671"/>
                <a:gd name="connsiteX25" fmla="*/ 1897623 w 2121206"/>
                <a:gd name="connsiteY25" fmla="*/ 1366713 h 2859671"/>
                <a:gd name="connsiteX26" fmla="*/ 1689880 w 2121206"/>
                <a:gd name="connsiteY26" fmla="*/ 1604544 h 2859671"/>
                <a:gd name="connsiteX27" fmla="*/ 1671143 w 2121206"/>
                <a:gd name="connsiteY27" fmla="*/ 1615947 h 2859671"/>
                <a:gd name="connsiteX28" fmla="*/ 563995 w 2121206"/>
                <a:gd name="connsiteY28" fmla="*/ 1666445 h 2859671"/>
                <a:gd name="connsiteX29" fmla="*/ 507782 w 2121206"/>
                <a:gd name="connsiteY29" fmla="*/ 1672147 h 2859671"/>
                <a:gd name="connsiteX30" fmla="*/ 66227 w 2121206"/>
                <a:gd name="connsiteY30" fmla="*/ 2202379 h 2859671"/>
                <a:gd name="connsiteX31" fmla="*/ 66227 w 2121206"/>
                <a:gd name="connsiteY31" fmla="*/ 2766820 h 2859671"/>
                <a:gd name="connsiteX32" fmla="*/ 67856 w 2121206"/>
                <a:gd name="connsiteY32" fmla="*/ 2793698 h 2859671"/>
                <a:gd name="connsiteX33" fmla="*/ 316333 w 2121206"/>
                <a:gd name="connsiteY33" fmla="*/ 2793698 h 2859671"/>
                <a:gd name="connsiteX34" fmla="*/ 316333 w 2121206"/>
                <a:gd name="connsiteY34" fmla="*/ 2757861 h 2859671"/>
                <a:gd name="connsiteX35" fmla="*/ 316333 w 2121206"/>
                <a:gd name="connsiteY35" fmla="*/ 2318851 h 2859671"/>
                <a:gd name="connsiteX36" fmla="*/ 317962 w 2121206"/>
                <a:gd name="connsiteY36" fmla="*/ 2291973 h 2859671"/>
                <a:gd name="connsiteX37" fmla="*/ 348106 w 2121206"/>
                <a:gd name="connsiteY37" fmla="*/ 2264280 h 2859671"/>
                <a:gd name="connsiteX38" fmla="*/ 380693 w 2121206"/>
                <a:gd name="connsiteY38" fmla="*/ 2288715 h 2859671"/>
                <a:gd name="connsiteX39" fmla="*/ 383137 w 2121206"/>
                <a:gd name="connsiteY39" fmla="*/ 2318851 h 2859671"/>
                <a:gd name="connsiteX40" fmla="*/ 383137 w 2121206"/>
                <a:gd name="connsiteY40" fmla="*/ 2761119 h 2859671"/>
                <a:gd name="connsiteX41" fmla="*/ 384766 w 2121206"/>
                <a:gd name="connsiteY41" fmla="*/ 2793698 h 2859671"/>
                <a:gd name="connsiteX42" fmla="*/ 987628 w 2121206"/>
                <a:gd name="connsiteY42" fmla="*/ 2793698 h 2859671"/>
                <a:gd name="connsiteX43" fmla="*/ 963187 w 2121206"/>
                <a:gd name="connsiteY43" fmla="*/ 2764377 h 2859671"/>
                <a:gd name="connsiteX44" fmla="*/ 603100 w 2121206"/>
                <a:gd name="connsiteY44" fmla="*/ 2346544 h 2859671"/>
                <a:gd name="connsiteX45" fmla="*/ 577845 w 2121206"/>
                <a:gd name="connsiteY45" fmla="*/ 2169800 h 2859671"/>
                <a:gd name="connsiteX46" fmla="*/ 631613 w 2121206"/>
                <a:gd name="connsiteY46" fmla="*/ 2050884 h 2859671"/>
                <a:gd name="connsiteX47" fmla="*/ 498006 w 2121206"/>
                <a:gd name="connsiteY47" fmla="*/ 1975951 h 2859671"/>
                <a:gd name="connsiteX48" fmla="*/ 474381 w 2121206"/>
                <a:gd name="connsiteY48" fmla="*/ 1914050 h 2859671"/>
                <a:gd name="connsiteX49" fmla="*/ 524076 w 2121206"/>
                <a:gd name="connsiteY49" fmla="*/ 1776401 h 2859671"/>
                <a:gd name="connsiteX50" fmla="*/ 563995 w 2121206"/>
                <a:gd name="connsiteY50" fmla="*/ 1666445 h 2859671"/>
                <a:gd name="connsiteX51" fmla="*/ 1557088 w 2121206"/>
                <a:gd name="connsiteY51" fmla="*/ 1666445 h 2859671"/>
                <a:gd name="connsiteX52" fmla="*/ 1644258 w 2121206"/>
                <a:gd name="connsiteY52" fmla="*/ 1906720 h 2859671"/>
                <a:gd name="connsiteX53" fmla="*/ 1619003 w 2121206"/>
                <a:gd name="connsiteY53" fmla="*/ 1977580 h 2859671"/>
                <a:gd name="connsiteX54" fmla="*/ 1490284 w 2121206"/>
                <a:gd name="connsiteY54" fmla="*/ 2050070 h 2859671"/>
                <a:gd name="connsiteX55" fmla="*/ 1570123 w 2121206"/>
                <a:gd name="connsiteY55" fmla="*/ 2222742 h 2859671"/>
                <a:gd name="connsiteX56" fmla="*/ 1558717 w 2121206"/>
                <a:gd name="connsiteY56" fmla="*/ 2301747 h 2859671"/>
                <a:gd name="connsiteX57" fmla="*/ 1160339 w 2121206"/>
                <a:gd name="connsiteY57" fmla="*/ 2762748 h 2859671"/>
                <a:gd name="connsiteX58" fmla="*/ 1135899 w 2121206"/>
                <a:gd name="connsiteY58" fmla="*/ 2792884 h 2859671"/>
                <a:gd name="connsiteX59" fmla="*/ 1740390 w 2121206"/>
                <a:gd name="connsiteY59" fmla="*/ 2792884 h 2859671"/>
                <a:gd name="connsiteX60" fmla="*/ 1740390 w 2121206"/>
                <a:gd name="connsiteY60" fmla="*/ 2757861 h 2859671"/>
                <a:gd name="connsiteX61" fmla="*/ 1740390 w 2121206"/>
                <a:gd name="connsiteY61" fmla="*/ 2324553 h 2859671"/>
                <a:gd name="connsiteX62" fmla="*/ 1742020 w 2121206"/>
                <a:gd name="connsiteY62" fmla="*/ 2291973 h 2859671"/>
                <a:gd name="connsiteX63" fmla="*/ 1773792 w 2121206"/>
                <a:gd name="connsiteY63" fmla="*/ 2263466 h 2859671"/>
                <a:gd name="connsiteX64" fmla="*/ 1805565 w 2121206"/>
                <a:gd name="connsiteY64" fmla="*/ 2292788 h 2859671"/>
                <a:gd name="connsiteX65" fmla="*/ 1806379 w 2121206"/>
                <a:gd name="connsiteY65" fmla="*/ 2316408 h 2859671"/>
                <a:gd name="connsiteX66" fmla="*/ 1806379 w 2121206"/>
                <a:gd name="connsiteY66" fmla="*/ 2758676 h 2859671"/>
                <a:gd name="connsiteX67" fmla="*/ 1806379 w 2121206"/>
                <a:gd name="connsiteY67" fmla="*/ 2792884 h 2859671"/>
                <a:gd name="connsiteX68" fmla="*/ 2054856 w 2121206"/>
                <a:gd name="connsiteY68" fmla="*/ 2792884 h 2859671"/>
                <a:gd name="connsiteX69" fmla="*/ 2056485 w 2121206"/>
                <a:gd name="connsiteY69" fmla="*/ 2770078 h 2859671"/>
                <a:gd name="connsiteX70" fmla="*/ 2055671 w 2121206"/>
                <a:gd name="connsiteY70" fmla="*/ 2193420 h 2859671"/>
                <a:gd name="connsiteX71" fmla="*/ 1820229 w 2121206"/>
                <a:gd name="connsiteY71" fmla="*/ 1754410 h 2859671"/>
                <a:gd name="connsiteX72" fmla="*/ 1557088 w 2121206"/>
                <a:gd name="connsiteY72" fmla="*/ 1666445 h 2859671"/>
                <a:gd name="connsiteX73" fmla="*/ 1525315 w 2121206"/>
                <a:gd name="connsiteY73" fmla="*/ 839739 h 2859671"/>
                <a:gd name="connsiteX74" fmla="*/ 1216552 w 2121206"/>
                <a:gd name="connsiteY74" fmla="*/ 663809 h 2859671"/>
                <a:gd name="connsiteX75" fmla="*/ 936303 w 2121206"/>
                <a:gd name="connsiteY75" fmla="*/ 841367 h 2859671"/>
                <a:gd name="connsiteX76" fmla="*/ 600656 w 2121206"/>
                <a:gd name="connsiteY76" fmla="*/ 837295 h 2859671"/>
                <a:gd name="connsiteX77" fmla="*/ 598212 w 2121206"/>
                <a:gd name="connsiteY77" fmla="*/ 854399 h 2859671"/>
                <a:gd name="connsiteX78" fmla="*/ 779885 w 2121206"/>
                <a:gd name="connsiteY78" fmla="*/ 1321102 h 2859671"/>
                <a:gd name="connsiteX79" fmla="*/ 1273580 w 2121206"/>
                <a:gd name="connsiteY79" fmla="*/ 1375672 h 2859671"/>
                <a:gd name="connsiteX80" fmla="*/ 1525315 w 2121206"/>
                <a:gd name="connsiteY80" fmla="*/ 839739 h 2859671"/>
                <a:gd name="connsiteX81" fmla="*/ 541184 w 2121206"/>
                <a:gd name="connsiteY81" fmla="*/ 1923824 h 2859671"/>
                <a:gd name="connsiteX82" fmla="*/ 678865 w 2121206"/>
                <a:gd name="connsiteY82" fmla="*/ 2001200 h 2859671"/>
                <a:gd name="connsiteX83" fmla="*/ 699232 w 2121206"/>
                <a:gd name="connsiteY83" fmla="*/ 2063101 h 2859671"/>
                <a:gd name="connsiteX84" fmla="*/ 622652 w 2121206"/>
                <a:gd name="connsiteY84" fmla="*/ 2229257 h 2859671"/>
                <a:gd name="connsiteX85" fmla="*/ 628355 w 2121206"/>
                <a:gd name="connsiteY85" fmla="*/ 2277312 h 2859671"/>
                <a:gd name="connsiteX86" fmla="*/ 1038952 w 2121206"/>
                <a:gd name="connsiteY86" fmla="*/ 2752160 h 2859671"/>
                <a:gd name="connsiteX87" fmla="*/ 1060134 w 2121206"/>
                <a:gd name="connsiteY87" fmla="*/ 2774965 h 2859671"/>
                <a:gd name="connsiteX88" fmla="*/ 1068281 w 2121206"/>
                <a:gd name="connsiteY88" fmla="*/ 2769264 h 2859671"/>
                <a:gd name="connsiteX89" fmla="*/ 1500060 w 2121206"/>
                <a:gd name="connsiteY89" fmla="*/ 2268353 h 2859671"/>
                <a:gd name="connsiteX90" fmla="*/ 1502504 w 2121206"/>
                <a:gd name="connsiteY90" fmla="*/ 2236588 h 2859671"/>
                <a:gd name="connsiteX91" fmla="*/ 1425925 w 2121206"/>
                <a:gd name="connsiteY91" fmla="*/ 2067174 h 2859671"/>
                <a:gd name="connsiteX92" fmla="*/ 1447106 w 2121206"/>
                <a:gd name="connsiteY92" fmla="*/ 1998757 h 2859671"/>
                <a:gd name="connsiteX93" fmla="*/ 1580713 w 2121206"/>
                <a:gd name="connsiteY93" fmla="*/ 1923009 h 2859671"/>
                <a:gd name="connsiteX94" fmla="*/ 1492728 w 2121206"/>
                <a:gd name="connsiteY94" fmla="*/ 1678663 h 2859671"/>
                <a:gd name="connsiteX95" fmla="*/ 1482137 w 2121206"/>
                <a:gd name="connsiteY95" fmla="*/ 1665631 h 2859671"/>
                <a:gd name="connsiteX96" fmla="*/ 1409631 w 2121206"/>
                <a:gd name="connsiteY96" fmla="*/ 1695767 h 2859671"/>
                <a:gd name="connsiteX97" fmla="*/ 1099239 w 2121206"/>
                <a:gd name="connsiteY97" fmla="*/ 2429622 h 2859671"/>
                <a:gd name="connsiteX98" fmla="*/ 1060949 w 2121206"/>
                <a:gd name="connsiteY98" fmla="*/ 2467088 h 2859671"/>
                <a:gd name="connsiteX99" fmla="*/ 1023474 w 2121206"/>
                <a:gd name="connsiteY99" fmla="*/ 2428807 h 2859671"/>
                <a:gd name="connsiteX100" fmla="*/ 720413 w 2121206"/>
                <a:gd name="connsiteY100" fmla="*/ 1714500 h 2859671"/>
                <a:gd name="connsiteX101" fmla="*/ 634058 w 2121206"/>
                <a:gd name="connsiteY101" fmla="*/ 1666445 h 2859671"/>
                <a:gd name="connsiteX102" fmla="*/ 541184 w 2121206"/>
                <a:gd name="connsiteY102" fmla="*/ 1923824 h 2859671"/>
                <a:gd name="connsiteX103" fmla="*/ 1517983 w 2121206"/>
                <a:gd name="connsiteY103" fmla="*/ 768878 h 2859671"/>
                <a:gd name="connsiteX104" fmla="*/ 1293132 w 2121206"/>
                <a:gd name="connsiteY104" fmla="*/ 361633 h 2859671"/>
                <a:gd name="connsiteX105" fmla="*/ 906975 w 2121206"/>
                <a:gd name="connsiteY105" fmla="*/ 316022 h 2859671"/>
                <a:gd name="connsiteX106" fmla="*/ 722857 w 2121206"/>
                <a:gd name="connsiteY106" fmla="*/ 466702 h 2859671"/>
                <a:gd name="connsiteX107" fmla="*/ 604729 w 2121206"/>
                <a:gd name="connsiteY107" fmla="*/ 768878 h 2859671"/>
                <a:gd name="connsiteX108" fmla="*/ 851577 w 2121206"/>
                <a:gd name="connsiteY108" fmla="*/ 788426 h 2859671"/>
                <a:gd name="connsiteX109" fmla="*/ 1191297 w 2121206"/>
                <a:gd name="connsiteY109" fmla="*/ 546522 h 2859671"/>
                <a:gd name="connsiteX110" fmla="*/ 1223070 w 2121206"/>
                <a:gd name="connsiteY110" fmla="*/ 525346 h 2859671"/>
                <a:gd name="connsiteX111" fmla="*/ 1251583 w 2121206"/>
                <a:gd name="connsiteY111" fmla="*/ 547337 h 2859671"/>
                <a:gd name="connsiteX112" fmla="*/ 1256472 w 2121206"/>
                <a:gd name="connsiteY112" fmla="*/ 570957 h 2859671"/>
                <a:gd name="connsiteX113" fmla="*/ 1517983 w 2121206"/>
                <a:gd name="connsiteY113" fmla="*/ 768878 h 2859671"/>
                <a:gd name="connsiteX114" fmla="*/ 785588 w 2121206"/>
                <a:gd name="connsiteY114" fmla="*/ 1414768 h 2859671"/>
                <a:gd name="connsiteX115" fmla="*/ 757074 w 2121206"/>
                <a:gd name="connsiteY115" fmla="*/ 1620019 h 2859671"/>
                <a:gd name="connsiteX116" fmla="*/ 762777 w 2121206"/>
                <a:gd name="connsiteY116" fmla="*/ 1646083 h 2859671"/>
                <a:gd name="connsiteX117" fmla="*/ 837727 w 2121206"/>
                <a:gd name="connsiteY117" fmla="*/ 1822013 h 2859671"/>
                <a:gd name="connsiteX118" fmla="*/ 868685 w 2121206"/>
                <a:gd name="connsiteY118" fmla="*/ 1841560 h 2859671"/>
                <a:gd name="connsiteX119" fmla="*/ 1252398 w 2121206"/>
                <a:gd name="connsiteY119" fmla="*/ 1843189 h 2859671"/>
                <a:gd name="connsiteX120" fmla="*/ 1285800 w 2121206"/>
                <a:gd name="connsiteY120" fmla="*/ 1820384 h 2859671"/>
                <a:gd name="connsiteX121" fmla="*/ 1352603 w 2121206"/>
                <a:gd name="connsiteY121" fmla="*/ 1664002 h 2859671"/>
                <a:gd name="connsiteX122" fmla="*/ 1360750 w 2121206"/>
                <a:gd name="connsiteY122" fmla="*/ 1593956 h 2859671"/>
                <a:gd name="connsiteX123" fmla="*/ 1337939 w 2121206"/>
                <a:gd name="connsiteY123" fmla="*/ 1413139 h 2859671"/>
                <a:gd name="connsiteX124" fmla="*/ 785588 w 2121206"/>
                <a:gd name="connsiteY124" fmla="*/ 1414768 h 2859671"/>
                <a:gd name="connsiteX125" fmla="*/ 1831634 w 2121206"/>
                <a:gd name="connsiteY125" fmla="*/ 1354496 h 2859671"/>
                <a:gd name="connsiteX126" fmla="*/ 1556273 w 2121206"/>
                <a:gd name="connsiteY126" fmla="*/ 1086529 h 2859671"/>
                <a:gd name="connsiteX127" fmla="*/ 1418592 w 2121206"/>
                <a:gd name="connsiteY127" fmla="*/ 1337392 h 2859671"/>
                <a:gd name="connsiteX128" fmla="*/ 1410446 w 2121206"/>
                <a:gd name="connsiteY128" fmla="*/ 1362641 h 2859671"/>
                <a:gd name="connsiteX129" fmla="*/ 1423481 w 2121206"/>
                <a:gd name="connsiteY129" fmla="*/ 1578480 h 2859671"/>
                <a:gd name="connsiteX130" fmla="*/ 1449550 w 2121206"/>
                <a:gd name="connsiteY130" fmla="*/ 1599657 h 2859671"/>
                <a:gd name="connsiteX131" fmla="*/ 1566864 w 2121206"/>
                <a:gd name="connsiteY131" fmla="*/ 1582553 h 2859671"/>
                <a:gd name="connsiteX132" fmla="*/ 1831634 w 2121206"/>
                <a:gd name="connsiteY132" fmla="*/ 1354496 h 2859671"/>
                <a:gd name="connsiteX133" fmla="*/ 563995 w 2121206"/>
                <a:gd name="connsiteY133" fmla="*/ 1088972 h 2859671"/>
                <a:gd name="connsiteX134" fmla="*/ 283746 w 2121206"/>
                <a:gd name="connsiteY134" fmla="*/ 1357754 h 2859671"/>
                <a:gd name="connsiteX135" fmla="*/ 373361 w 2121206"/>
                <a:gd name="connsiteY135" fmla="*/ 1479113 h 2859671"/>
                <a:gd name="connsiteX136" fmla="*/ 676421 w 2121206"/>
                <a:gd name="connsiteY136" fmla="*/ 1598842 h 2859671"/>
                <a:gd name="connsiteX137" fmla="*/ 700861 w 2121206"/>
                <a:gd name="connsiteY137" fmla="*/ 1571964 h 2859671"/>
                <a:gd name="connsiteX138" fmla="*/ 713081 w 2121206"/>
                <a:gd name="connsiteY138" fmla="*/ 1371600 h 2859671"/>
                <a:gd name="connsiteX139" fmla="*/ 696788 w 2121206"/>
                <a:gd name="connsiteY139" fmla="*/ 1328432 h 2859671"/>
                <a:gd name="connsiteX140" fmla="*/ 605544 w 2121206"/>
                <a:gd name="connsiteY140" fmla="*/ 1185082 h 2859671"/>
                <a:gd name="connsiteX141" fmla="*/ 563995 w 2121206"/>
                <a:gd name="connsiteY141" fmla="*/ 1088972 h 2859671"/>
                <a:gd name="connsiteX142" fmla="*/ 874388 w 2121206"/>
                <a:gd name="connsiteY142" fmla="*/ 1910792 h 2859671"/>
                <a:gd name="connsiteX143" fmla="*/ 1060949 w 2121206"/>
                <a:gd name="connsiteY143" fmla="*/ 2352245 h 2859671"/>
                <a:gd name="connsiteX144" fmla="*/ 1247510 w 2121206"/>
                <a:gd name="connsiteY144" fmla="*/ 1910792 h 2859671"/>
                <a:gd name="connsiteX145" fmla="*/ 874388 w 2121206"/>
                <a:gd name="connsiteY145" fmla="*/ 1910792 h 2859671"/>
                <a:gd name="connsiteX146" fmla="*/ 1243437 w 2121206"/>
                <a:gd name="connsiteY146" fmla="*/ 256564 h 2859671"/>
                <a:gd name="connsiteX147" fmla="*/ 1157081 w 2121206"/>
                <a:gd name="connsiteY147" fmla="*/ 95295 h 2859671"/>
                <a:gd name="connsiteX148" fmla="*/ 964002 w 2121206"/>
                <a:gd name="connsiteY148" fmla="*/ 95295 h 2859671"/>
                <a:gd name="connsiteX149" fmla="*/ 877646 w 2121206"/>
                <a:gd name="connsiteY149" fmla="*/ 256564 h 2859671"/>
                <a:gd name="connsiteX150" fmla="*/ 1243437 w 2121206"/>
                <a:gd name="connsiteY150" fmla="*/ 256564 h 285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121206" h="2859671">
                  <a:moveTo>
                    <a:pt x="1671143" y="1615947"/>
                  </a:moveTo>
                  <a:cubicBezTo>
                    <a:pt x="1858519" y="1672147"/>
                    <a:pt x="1990497" y="1785361"/>
                    <a:pt x="2069520" y="1959661"/>
                  </a:cubicBezTo>
                  <a:cubicBezTo>
                    <a:pt x="2105366" y="2038667"/>
                    <a:pt x="2120845" y="2122559"/>
                    <a:pt x="2120845" y="2208080"/>
                  </a:cubicBezTo>
                  <a:cubicBezTo>
                    <a:pt x="2121660" y="2408445"/>
                    <a:pt x="2120845" y="2608809"/>
                    <a:pt x="2120845" y="2808359"/>
                  </a:cubicBezTo>
                  <a:cubicBezTo>
                    <a:pt x="2120845" y="2850713"/>
                    <a:pt x="2111884" y="2859672"/>
                    <a:pt x="2068705" y="2859672"/>
                  </a:cubicBezTo>
                  <a:cubicBezTo>
                    <a:pt x="1760757" y="2859672"/>
                    <a:pt x="1452809" y="2859672"/>
                    <a:pt x="1144861" y="2859672"/>
                  </a:cubicBezTo>
                  <a:cubicBezTo>
                    <a:pt x="897199" y="2859672"/>
                    <a:pt x="649536" y="2859672"/>
                    <a:pt x="401060" y="2859672"/>
                  </a:cubicBezTo>
                  <a:cubicBezTo>
                    <a:pt x="285375" y="2859672"/>
                    <a:pt x="169691" y="2859672"/>
                    <a:pt x="54007" y="2859672"/>
                  </a:cubicBezTo>
                  <a:cubicBezTo>
                    <a:pt x="9199" y="2859672"/>
                    <a:pt x="1053" y="2851527"/>
                    <a:pt x="1053" y="2805916"/>
                  </a:cubicBezTo>
                  <a:cubicBezTo>
                    <a:pt x="1053" y="2617769"/>
                    <a:pt x="5126" y="2429622"/>
                    <a:pt x="238" y="2242289"/>
                  </a:cubicBezTo>
                  <a:cubicBezTo>
                    <a:pt x="-7909" y="1920566"/>
                    <a:pt x="194131" y="1685993"/>
                    <a:pt x="449126" y="1615947"/>
                  </a:cubicBezTo>
                  <a:cubicBezTo>
                    <a:pt x="440979" y="1610246"/>
                    <a:pt x="435276" y="1606173"/>
                    <a:pt x="428759" y="1602101"/>
                  </a:cubicBezTo>
                  <a:cubicBezTo>
                    <a:pt x="329368" y="1548344"/>
                    <a:pt x="262564" y="1466895"/>
                    <a:pt x="223460" y="1361826"/>
                  </a:cubicBezTo>
                  <a:cubicBezTo>
                    <a:pt x="210425" y="1326803"/>
                    <a:pt x="213684" y="1318658"/>
                    <a:pt x="247085" y="1300740"/>
                  </a:cubicBezTo>
                  <a:cubicBezTo>
                    <a:pt x="366843" y="1237209"/>
                    <a:pt x="464604" y="1150873"/>
                    <a:pt x="520817" y="1024627"/>
                  </a:cubicBezTo>
                  <a:cubicBezTo>
                    <a:pt x="533037" y="998564"/>
                    <a:pt x="538740" y="965984"/>
                    <a:pt x="536296" y="937477"/>
                  </a:cubicBezTo>
                  <a:cubicBezTo>
                    <a:pt x="522447" y="744443"/>
                    <a:pt x="561551" y="566885"/>
                    <a:pt x="682938" y="413760"/>
                  </a:cubicBezTo>
                  <a:cubicBezTo>
                    <a:pt x="715525" y="373036"/>
                    <a:pt x="757074" y="339642"/>
                    <a:pt x="796179" y="303804"/>
                  </a:cubicBezTo>
                  <a:cubicBezTo>
                    <a:pt x="808399" y="293216"/>
                    <a:pt x="815731" y="285071"/>
                    <a:pt x="814101" y="266338"/>
                  </a:cubicBezTo>
                  <a:cubicBezTo>
                    <a:pt x="801881" y="122988"/>
                    <a:pt x="916751" y="0"/>
                    <a:pt x="1060949" y="0"/>
                  </a:cubicBezTo>
                  <a:cubicBezTo>
                    <a:pt x="1206776" y="0"/>
                    <a:pt x="1320016" y="122988"/>
                    <a:pt x="1310240" y="268781"/>
                  </a:cubicBezTo>
                  <a:cubicBezTo>
                    <a:pt x="1309426" y="278555"/>
                    <a:pt x="1314314" y="293216"/>
                    <a:pt x="1321646" y="298918"/>
                  </a:cubicBezTo>
                  <a:cubicBezTo>
                    <a:pt x="1516354" y="446340"/>
                    <a:pt x="1597007" y="648334"/>
                    <a:pt x="1586416" y="884535"/>
                  </a:cubicBezTo>
                  <a:cubicBezTo>
                    <a:pt x="1580713" y="996935"/>
                    <a:pt x="1621447" y="1078384"/>
                    <a:pt x="1688251" y="1155760"/>
                  </a:cubicBezTo>
                  <a:cubicBezTo>
                    <a:pt x="1740390" y="1215218"/>
                    <a:pt x="1803121" y="1261644"/>
                    <a:pt x="1872368" y="1299111"/>
                  </a:cubicBezTo>
                  <a:cubicBezTo>
                    <a:pt x="1909843" y="1318658"/>
                    <a:pt x="1912287" y="1325989"/>
                    <a:pt x="1897623" y="1366713"/>
                  </a:cubicBezTo>
                  <a:cubicBezTo>
                    <a:pt x="1857704" y="1471782"/>
                    <a:pt x="1790086" y="1551602"/>
                    <a:pt x="1689880" y="1604544"/>
                  </a:cubicBezTo>
                  <a:cubicBezTo>
                    <a:pt x="1684992" y="1607802"/>
                    <a:pt x="1680919" y="1611060"/>
                    <a:pt x="1671143" y="1615947"/>
                  </a:cubicBezTo>
                  <a:close/>
                  <a:moveTo>
                    <a:pt x="563995" y="1666445"/>
                  </a:moveTo>
                  <a:cubicBezTo>
                    <a:pt x="541999" y="1668889"/>
                    <a:pt x="524891" y="1668889"/>
                    <a:pt x="507782" y="1672147"/>
                  </a:cubicBezTo>
                  <a:cubicBezTo>
                    <a:pt x="248715" y="1721830"/>
                    <a:pt x="67856" y="1938485"/>
                    <a:pt x="66227" y="2202379"/>
                  </a:cubicBezTo>
                  <a:cubicBezTo>
                    <a:pt x="65412" y="2390526"/>
                    <a:pt x="66227" y="2578673"/>
                    <a:pt x="66227" y="2766820"/>
                  </a:cubicBezTo>
                  <a:cubicBezTo>
                    <a:pt x="66227" y="2775780"/>
                    <a:pt x="67042" y="2784739"/>
                    <a:pt x="67856" y="2793698"/>
                  </a:cubicBezTo>
                  <a:cubicBezTo>
                    <a:pt x="151768" y="2793698"/>
                    <a:pt x="233236" y="2793698"/>
                    <a:pt x="316333" y="2793698"/>
                  </a:cubicBezTo>
                  <a:cubicBezTo>
                    <a:pt x="316333" y="2779852"/>
                    <a:pt x="316333" y="2769264"/>
                    <a:pt x="316333" y="2757861"/>
                  </a:cubicBezTo>
                  <a:cubicBezTo>
                    <a:pt x="316333" y="2611253"/>
                    <a:pt x="316333" y="2465459"/>
                    <a:pt x="316333" y="2318851"/>
                  </a:cubicBezTo>
                  <a:cubicBezTo>
                    <a:pt x="316333" y="2309892"/>
                    <a:pt x="313074" y="2298489"/>
                    <a:pt x="317962" y="2291973"/>
                  </a:cubicBezTo>
                  <a:cubicBezTo>
                    <a:pt x="325295" y="2280570"/>
                    <a:pt x="337515" y="2265095"/>
                    <a:pt x="348106" y="2264280"/>
                  </a:cubicBezTo>
                  <a:cubicBezTo>
                    <a:pt x="358696" y="2263466"/>
                    <a:pt x="372546" y="2278127"/>
                    <a:pt x="380693" y="2288715"/>
                  </a:cubicBezTo>
                  <a:cubicBezTo>
                    <a:pt x="385581" y="2295231"/>
                    <a:pt x="383137" y="2308263"/>
                    <a:pt x="383137" y="2318851"/>
                  </a:cubicBezTo>
                  <a:cubicBezTo>
                    <a:pt x="383137" y="2466274"/>
                    <a:pt x="383137" y="2613697"/>
                    <a:pt x="383137" y="2761119"/>
                  </a:cubicBezTo>
                  <a:cubicBezTo>
                    <a:pt x="383137" y="2771707"/>
                    <a:pt x="383951" y="2782295"/>
                    <a:pt x="384766" y="2793698"/>
                  </a:cubicBezTo>
                  <a:cubicBezTo>
                    <a:pt x="585992" y="2793698"/>
                    <a:pt x="784773" y="2793698"/>
                    <a:pt x="987628" y="2793698"/>
                  </a:cubicBezTo>
                  <a:cubicBezTo>
                    <a:pt x="977852" y="2781481"/>
                    <a:pt x="970520" y="2772522"/>
                    <a:pt x="963187" y="2764377"/>
                  </a:cubicBezTo>
                  <a:cubicBezTo>
                    <a:pt x="843430" y="2625099"/>
                    <a:pt x="722043" y="2486636"/>
                    <a:pt x="603100" y="2346544"/>
                  </a:cubicBezTo>
                  <a:cubicBezTo>
                    <a:pt x="520817" y="2249620"/>
                    <a:pt x="525705" y="2287901"/>
                    <a:pt x="577845" y="2169800"/>
                  </a:cubicBezTo>
                  <a:cubicBezTo>
                    <a:pt x="594953" y="2130704"/>
                    <a:pt x="613691" y="2090794"/>
                    <a:pt x="631613" y="2050884"/>
                  </a:cubicBezTo>
                  <a:cubicBezTo>
                    <a:pt x="585177" y="2024821"/>
                    <a:pt x="541999" y="1998757"/>
                    <a:pt x="498006" y="1975951"/>
                  </a:cubicBezTo>
                  <a:cubicBezTo>
                    <a:pt x="470307" y="1961290"/>
                    <a:pt x="462161" y="1943372"/>
                    <a:pt x="474381" y="1914050"/>
                  </a:cubicBezTo>
                  <a:cubicBezTo>
                    <a:pt x="492304" y="1868438"/>
                    <a:pt x="507782" y="1822827"/>
                    <a:pt x="524076" y="1776401"/>
                  </a:cubicBezTo>
                  <a:cubicBezTo>
                    <a:pt x="537111" y="1741378"/>
                    <a:pt x="550146" y="1706355"/>
                    <a:pt x="563995" y="1666445"/>
                  </a:cubicBezTo>
                  <a:close/>
                  <a:moveTo>
                    <a:pt x="1557088" y="1666445"/>
                  </a:moveTo>
                  <a:cubicBezTo>
                    <a:pt x="1587231" y="1750338"/>
                    <a:pt x="1615745" y="1828529"/>
                    <a:pt x="1644258" y="1906720"/>
                  </a:cubicBezTo>
                  <a:cubicBezTo>
                    <a:pt x="1659737" y="1948259"/>
                    <a:pt x="1656479" y="1956403"/>
                    <a:pt x="1619003" y="1977580"/>
                  </a:cubicBezTo>
                  <a:cubicBezTo>
                    <a:pt x="1576640" y="2001200"/>
                    <a:pt x="1534277" y="2025635"/>
                    <a:pt x="1490284" y="2050070"/>
                  </a:cubicBezTo>
                  <a:cubicBezTo>
                    <a:pt x="1517169" y="2109527"/>
                    <a:pt x="1541609" y="2167356"/>
                    <a:pt x="1570123" y="2222742"/>
                  </a:cubicBezTo>
                  <a:cubicBezTo>
                    <a:pt x="1585601" y="2253692"/>
                    <a:pt x="1581528" y="2275683"/>
                    <a:pt x="1558717" y="2301747"/>
                  </a:cubicBezTo>
                  <a:cubicBezTo>
                    <a:pt x="1425110" y="2454871"/>
                    <a:pt x="1293132" y="2608809"/>
                    <a:pt x="1160339" y="2762748"/>
                  </a:cubicBezTo>
                  <a:cubicBezTo>
                    <a:pt x="1153007" y="2771707"/>
                    <a:pt x="1145675" y="2780667"/>
                    <a:pt x="1135899" y="2792884"/>
                  </a:cubicBezTo>
                  <a:cubicBezTo>
                    <a:pt x="1340383" y="2792884"/>
                    <a:pt x="1538350" y="2792884"/>
                    <a:pt x="1740390" y="2792884"/>
                  </a:cubicBezTo>
                  <a:cubicBezTo>
                    <a:pt x="1740390" y="2779852"/>
                    <a:pt x="1740390" y="2769264"/>
                    <a:pt x="1740390" y="2757861"/>
                  </a:cubicBezTo>
                  <a:cubicBezTo>
                    <a:pt x="1740390" y="2613697"/>
                    <a:pt x="1740390" y="2469532"/>
                    <a:pt x="1740390" y="2324553"/>
                  </a:cubicBezTo>
                  <a:cubicBezTo>
                    <a:pt x="1740390" y="2313150"/>
                    <a:pt x="1737132" y="2300118"/>
                    <a:pt x="1742020" y="2291973"/>
                  </a:cubicBezTo>
                  <a:cubicBezTo>
                    <a:pt x="1749352" y="2279756"/>
                    <a:pt x="1763201" y="2263466"/>
                    <a:pt x="1773792" y="2263466"/>
                  </a:cubicBezTo>
                  <a:cubicBezTo>
                    <a:pt x="1784383" y="2263466"/>
                    <a:pt x="1796603" y="2280570"/>
                    <a:pt x="1805565" y="2292788"/>
                  </a:cubicBezTo>
                  <a:cubicBezTo>
                    <a:pt x="1809638" y="2298489"/>
                    <a:pt x="1806379" y="2308263"/>
                    <a:pt x="1806379" y="2316408"/>
                  </a:cubicBezTo>
                  <a:cubicBezTo>
                    <a:pt x="1806379" y="2463830"/>
                    <a:pt x="1806379" y="2611253"/>
                    <a:pt x="1806379" y="2758676"/>
                  </a:cubicBezTo>
                  <a:cubicBezTo>
                    <a:pt x="1806379" y="2769264"/>
                    <a:pt x="1806379" y="2780667"/>
                    <a:pt x="1806379" y="2792884"/>
                  </a:cubicBezTo>
                  <a:cubicBezTo>
                    <a:pt x="1891106" y="2792884"/>
                    <a:pt x="1972573" y="2792884"/>
                    <a:pt x="2054856" y="2792884"/>
                  </a:cubicBezTo>
                  <a:cubicBezTo>
                    <a:pt x="2055671" y="2783924"/>
                    <a:pt x="2056485" y="2776594"/>
                    <a:pt x="2056485" y="2770078"/>
                  </a:cubicBezTo>
                  <a:cubicBezTo>
                    <a:pt x="2056485" y="2577859"/>
                    <a:pt x="2058929" y="2385640"/>
                    <a:pt x="2055671" y="2193420"/>
                  </a:cubicBezTo>
                  <a:cubicBezTo>
                    <a:pt x="2052412" y="2008531"/>
                    <a:pt x="1971759" y="1861108"/>
                    <a:pt x="1820229" y="1754410"/>
                  </a:cubicBezTo>
                  <a:cubicBezTo>
                    <a:pt x="1742834" y="1702283"/>
                    <a:pt x="1657293" y="1672147"/>
                    <a:pt x="1557088" y="1666445"/>
                  </a:cubicBezTo>
                  <a:close/>
                  <a:moveTo>
                    <a:pt x="1525315" y="839739"/>
                  </a:moveTo>
                  <a:cubicBezTo>
                    <a:pt x="1390079" y="833222"/>
                    <a:pt x="1280097" y="790055"/>
                    <a:pt x="1216552" y="663809"/>
                  </a:cubicBezTo>
                  <a:cubicBezTo>
                    <a:pt x="1148119" y="766435"/>
                    <a:pt x="1049543" y="816118"/>
                    <a:pt x="936303" y="841367"/>
                  </a:cubicBezTo>
                  <a:cubicBezTo>
                    <a:pt x="824692" y="866617"/>
                    <a:pt x="712267" y="861730"/>
                    <a:pt x="600656" y="837295"/>
                  </a:cubicBezTo>
                  <a:cubicBezTo>
                    <a:pt x="599841" y="844626"/>
                    <a:pt x="598212" y="849512"/>
                    <a:pt x="598212" y="854399"/>
                  </a:cubicBezTo>
                  <a:cubicBezTo>
                    <a:pt x="599841" y="1032772"/>
                    <a:pt x="651166" y="1192412"/>
                    <a:pt x="779885" y="1321102"/>
                  </a:cubicBezTo>
                  <a:cubicBezTo>
                    <a:pt x="915936" y="1457936"/>
                    <a:pt x="1116347" y="1482371"/>
                    <a:pt x="1273580" y="1375672"/>
                  </a:cubicBezTo>
                  <a:cubicBezTo>
                    <a:pt x="1460141" y="1249427"/>
                    <a:pt x="1519612" y="1058836"/>
                    <a:pt x="1525315" y="839739"/>
                  </a:cubicBezTo>
                  <a:close/>
                  <a:moveTo>
                    <a:pt x="541184" y="1923824"/>
                  </a:moveTo>
                  <a:cubicBezTo>
                    <a:pt x="588436" y="1950702"/>
                    <a:pt x="634058" y="1975951"/>
                    <a:pt x="678865" y="2001200"/>
                  </a:cubicBezTo>
                  <a:cubicBezTo>
                    <a:pt x="710637" y="2019119"/>
                    <a:pt x="713896" y="2030522"/>
                    <a:pt x="699232" y="2063101"/>
                  </a:cubicBezTo>
                  <a:cubicBezTo>
                    <a:pt x="673977" y="2118487"/>
                    <a:pt x="649536" y="2173872"/>
                    <a:pt x="622652" y="2229257"/>
                  </a:cubicBezTo>
                  <a:cubicBezTo>
                    <a:pt x="613691" y="2247991"/>
                    <a:pt x="613691" y="2260208"/>
                    <a:pt x="628355" y="2277312"/>
                  </a:cubicBezTo>
                  <a:cubicBezTo>
                    <a:pt x="766035" y="2435323"/>
                    <a:pt x="902087" y="2594149"/>
                    <a:pt x="1038952" y="2752160"/>
                  </a:cubicBezTo>
                  <a:cubicBezTo>
                    <a:pt x="1046284" y="2760305"/>
                    <a:pt x="1053617" y="2767635"/>
                    <a:pt x="1060134" y="2774965"/>
                  </a:cubicBezTo>
                  <a:cubicBezTo>
                    <a:pt x="1065022" y="2771707"/>
                    <a:pt x="1066651" y="2770893"/>
                    <a:pt x="1068281" y="2769264"/>
                  </a:cubicBezTo>
                  <a:cubicBezTo>
                    <a:pt x="1212479" y="2602293"/>
                    <a:pt x="1356677" y="2435323"/>
                    <a:pt x="1500060" y="2268353"/>
                  </a:cubicBezTo>
                  <a:cubicBezTo>
                    <a:pt x="1505763" y="2261837"/>
                    <a:pt x="1506578" y="2245547"/>
                    <a:pt x="1502504" y="2236588"/>
                  </a:cubicBezTo>
                  <a:cubicBezTo>
                    <a:pt x="1478064" y="2179573"/>
                    <a:pt x="1451994" y="2123374"/>
                    <a:pt x="1425925" y="2067174"/>
                  </a:cubicBezTo>
                  <a:cubicBezTo>
                    <a:pt x="1408002" y="2028078"/>
                    <a:pt x="1410446" y="2019934"/>
                    <a:pt x="1447106" y="1998757"/>
                  </a:cubicBezTo>
                  <a:cubicBezTo>
                    <a:pt x="1491099" y="1973508"/>
                    <a:pt x="1535091" y="1949073"/>
                    <a:pt x="1580713" y="1923009"/>
                  </a:cubicBezTo>
                  <a:cubicBezTo>
                    <a:pt x="1550570" y="1840746"/>
                    <a:pt x="1522057" y="1759297"/>
                    <a:pt x="1492728" y="1678663"/>
                  </a:cubicBezTo>
                  <a:cubicBezTo>
                    <a:pt x="1491099" y="1673776"/>
                    <a:pt x="1487025" y="1667260"/>
                    <a:pt x="1482137" y="1665631"/>
                  </a:cubicBezTo>
                  <a:cubicBezTo>
                    <a:pt x="1453624" y="1652599"/>
                    <a:pt x="1422666" y="1666445"/>
                    <a:pt x="1409631" y="1695767"/>
                  </a:cubicBezTo>
                  <a:cubicBezTo>
                    <a:pt x="1306167" y="1940114"/>
                    <a:pt x="1202703" y="2185275"/>
                    <a:pt x="1099239" y="2429622"/>
                  </a:cubicBezTo>
                  <a:cubicBezTo>
                    <a:pt x="1091907" y="2447541"/>
                    <a:pt x="1085389" y="2467088"/>
                    <a:pt x="1060949" y="2467088"/>
                  </a:cubicBezTo>
                  <a:cubicBezTo>
                    <a:pt x="1036509" y="2467088"/>
                    <a:pt x="1030806" y="2446726"/>
                    <a:pt x="1023474" y="2428807"/>
                  </a:cubicBezTo>
                  <a:cubicBezTo>
                    <a:pt x="922454" y="2190976"/>
                    <a:pt x="821434" y="1952331"/>
                    <a:pt x="720413" y="1714500"/>
                  </a:cubicBezTo>
                  <a:cubicBezTo>
                    <a:pt x="697602" y="1660744"/>
                    <a:pt x="697602" y="1660744"/>
                    <a:pt x="634058" y="1666445"/>
                  </a:cubicBezTo>
                  <a:cubicBezTo>
                    <a:pt x="603914" y="1750338"/>
                    <a:pt x="572957" y="1835044"/>
                    <a:pt x="541184" y="1923824"/>
                  </a:cubicBezTo>
                  <a:close/>
                  <a:moveTo>
                    <a:pt x="1517983" y="768878"/>
                  </a:moveTo>
                  <a:cubicBezTo>
                    <a:pt x="1492728" y="605165"/>
                    <a:pt x="1429183" y="462630"/>
                    <a:pt x="1293132" y="361633"/>
                  </a:cubicBezTo>
                  <a:cubicBezTo>
                    <a:pt x="1174189" y="274483"/>
                    <a:pt x="1043841" y="257379"/>
                    <a:pt x="906975" y="316022"/>
                  </a:cubicBezTo>
                  <a:cubicBezTo>
                    <a:pt x="831210" y="348601"/>
                    <a:pt x="771738" y="401543"/>
                    <a:pt x="722857" y="466702"/>
                  </a:cubicBezTo>
                  <a:cubicBezTo>
                    <a:pt x="656054" y="556296"/>
                    <a:pt x="618579" y="657293"/>
                    <a:pt x="604729" y="768878"/>
                  </a:cubicBezTo>
                  <a:cubicBezTo>
                    <a:pt x="687826" y="792498"/>
                    <a:pt x="770109" y="799829"/>
                    <a:pt x="851577" y="788426"/>
                  </a:cubicBezTo>
                  <a:cubicBezTo>
                    <a:pt x="1005551" y="767249"/>
                    <a:pt x="1144861" y="721638"/>
                    <a:pt x="1191297" y="546522"/>
                  </a:cubicBezTo>
                  <a:cubicBezTo>
                    <a:pt x="1193741" y="536748"/>
                    <a:pt x="1211664" y="525346"/>
                    <a:pt x="1223070" y="525346"/>
                  </a:cubicBezTo>
                  <a:cubicBezTo>
                    <a:pt x="1232031" y="525346"/>
                    <a:pt x="1244251" y="538378"/>
                    <a:pt x="1251583" y="547337"/>
                  </a:cubicBezTo>
                  <a:cubicBezTo>
                    <a:pt x="1256472" y="553038"/>
                    <a:pt x="1254842" y="562812"/>
                    <a:pt x="1256472" y="570957"/>
                  </a:cubicBezTo>
                  <a:cubicBezTo>
                    <a:pt x="1284985" y="725710"/>
                    <a:pt x="1420222" y="778652"/>
                    <a:pt x="1517983" y="768878"/>
                  </a:cubicBezTo>
                  <a:close/>
                  <a:moveTo>
                    <a:pt x="785588" y="1414768"/>
                  </a:moveTo>
                  <a:cubicBezTo>
                    <a:pt x="775812" y="1484000"/>
                    <a:pt x="766035" y="1551602"/>
                    <a:pt x="757074" y="1620019"/>
                  </a:cubicBezTo>
                  <a:cubicBezTo>
                    <a:pt x="756259" y="1628164"/>
                    <a:pt x="758703" y="1637938"/>
                    <a:pt x="762777" y="1646083"/>
                  </a:cubicBezTo>
                  <a:cubicBezTo>
                    <a:pt x="787217" y="1704726"/>
                    <a:pt x="811657" y="1764184"/>
                    <a:pt x="837727" y="1822013"/>
                  </a:cubicBezTo>
                  <a:cubicBezTo>
                    <a:pt x="841801" y="1831786"/>
                    <a:pt x="858094" y="1841560"/>
                    <a:pt x="868685" y="1841560"/>
                  </a:cubicBezTo>
                  <a:cubicBezTo>
                    <a:pt x="996589" y="1843189"/>
                    <a:pt x="1124494" y="1842375"/>
                    <a:pt x="1252398" y="1843189"/>
                  </a:cubicBezTo>
                  <a:cubicBezTo>
                    <a:pt x="1270321" y="1843189"/>
                    <a:pt x="1279282" y="1836673"/>
                    <a:pt x="1285800" y="1820384"/>
                  </a:cubicBezTo>
                  <a:cubicBezTo>
                    <a:pt x="1306981" y="1767442"/>
                    <a:pt x="1328978" y="1715315"/>
                    <a:pt x="1352603" y="1664002"/>
                  </a:cubicBezTo>
                  <a:cubicBezTo>
                    <a:pt x="1363194" y="1641196"/>
                    <a:pt x="1364824" y="1619205"/>
                    <a:pt x="1360750" y="1593956"/>
                  </a:cubicBezTo>
                  <a:cubicBezTo>
                    <a:pt x="1350974" y="1534498"/>
                    <a:pt x="1345271" y="1474226"/>
                    <a:pt x="1337939" y="1413139"/>
                  </a:cubicBezTo>
                  <a:cubicBezTo>
                    <a:pt x="1153822" y="1539385"/>
                    <a:pt x="969705" y="1539385"/>
                    <a:pt x="785588" y="1414768"/>
                  </a:cubicBezTo>
                  <a:close/>
                  <a:moveTo>
                    <a:pt x="1831634" y="1354496"/>
                  </a:moveTo>
                  <a:cubicBezTo>
                    <a:pt x="1716765" y="1290151"/>
                    <a:pt x="1623077" y="1205444"/>
                    <a:pt x="1556273" y="1086529"/>
                  </a:cubicBezTo>
                  <a:cubicBezTo>
                    <a:pt x="1526130" y="1182639"/>
                    <a:pt x="1481323" y="1264902"/>
                    <a:pt x="1418592" y="1337392"/>
                  </a:cubicBezTo>
                  <a:cubicBezTo>
                    <a:pt x="1412890" y="1343907"/>
                    <a:pt x="1409631" y="1354496"/>
                    <a:pt x="1410446" y="1362641"/>
                  </a:cubicBezTo>
                  <a:cubicBezTo>
                    <a:pt x="1413704" y="1434316"/>
                    <a:pt x="1418592" y="1505991"/>
                    <a:pt x="1423481" y="1578480"/>
                  </a:cubicBezTo>
                  <a:cubicBezTo>
                    <a:pt x="1424295" y="1594770"/>
                    <a:pt x="1433257" y="1602101"/>
                    <a:pt x="1449550" y="1599657"/>
                  </a:cubicBezTo>
                  <a:cubicBezTo>
                    <a:pt x="1488655" y="1593956"/>
                    <a:pt x="1528574" y="1592327"/>
                    <a:pt x="1566864" y="1582553"/>
                  </a:cubicBezTo>
                  <a:cubicBezTo>
                    <a:pt x="1690695" y="1549973"/>
                    <a:pt x="1780309" y="1476669"/>
                    <a:pt x="1831634" y="1354496"/>
                  </a:cubicBezTo>
                  <a:close/>
                  <a:moveTo>
                    <a:pt x="563995" y="1088972"/>
                  </a:moveTo>
                  <a:cubicBezTo>
                    <a:pt x="498821" y="1205444"/>
                    <a:pt x="404318" y="1290151"/>
                    <a:pt x="283746" y="1357754"/>
                  </a:cubicBezTo>
                  <a:cubicBezTo>
                    <a:pt x="314704" y="1400107"/>
                    <a:pt x="339959" y="1444090"/>
                    <a:pt x="373361" y="1479113"/>
                  </a:cubicBezTo>
                  <a:cubicBezTo>
                    <a:pt x="454828" y="1564634"/>
                    <a:pt x="560736" y="1594770"/>
                    <a:pt x="676421" y="1598842"/>
                  </a:cubicBezTo>
                  <a:cubicBezTo>
                    <a:pt x="697602" y="1599657"/>
                    <a:pt x="699232" y="1584996"/>
                    <a:pt x="700861" y="1571964"/>
                  </a:cubicBezTo>
                  <a:cubicBezTo>
                    <a:pt x="705749" y="1505176"/>
                    <a:pt x="710637" y="1438388"/>
                    <a:pt x="713081" y="1371600"/>
                  </a:cubicBezTo>
                  <a:cubicBezTo>
                    <a:pt x="713896" y="1356939"/>
                    <a:pt x="704934" y="1341464"/>
                    <a:pt x="696788" y="1328432"/>
                  </a:cubicBezTo>
                  <a:cubicBezTo>
                    <a:pt x="666645" y="1280377"/>
                    <a:pt x="634058" y="1233951"/>
                    <a:pt x="605544" y="1185082"/>
                  </a:cubicBezTo>
                  <a:cubicBezTo>
                    <a:pt x="587621" y="1156575"/>
                    <a:pt x="577845" y="1123181"/>
                    <a:pt x="563995" y="1088972"/>
                  </a:cubicBezTo>
                  <a:close/>
                  <a:moveTo>
                    <a:pt x="874388" y="1910792"/>
                  </a:moveTo>
                  <a:cubicBezTo>
                    <a:pt x="936303" y="2057400"/>
                    <a:pt x="997404" y="2201565"/>
                    <a:pt x="1060949" y="2352245"/>
                  </a:cubicBezTo>
                  <a:cubicBezTo>
                    <a:pt x="1125308" y="2200750"/>
                    <a:pt x="1185595" y="2057400"/>
                    <a:pt x="1247510" y="1910792"/>
                  </a:cubicBezTo>
                  <a:cubicBezTo>
                    <a:pt x="1121235" y="1910792"/>
                    <a:pt x="1000663" y="1910792"/>
                    <a:pt x="874388" y="1910792"/>
                  </a:cubicBezTo>
                  <a:close/>
                  <a:moveTo>
                    <a:pt x="1243437" y="256564"/>
                  </a:moveTo>
                  <a:cubicBezTo>
                    <a:pt x="1242622" y="184075"/>
                    <a:pt x="1214923" y="131133"/>
                    <a:pt x="1157081" y="95295"/>
                  </a:cubicBezTo>
                  <a:cubicBezTo>
                    <a:pt x="1093536" y="56200"/>
                    <a:pt x="1027547" y="56200"/>
                    <a:pt x="964002" y="95295"/>
                  </a:cubicBezTo>
                  <a:cubicBezTo>
                    <a:pt x="906160" y="131133"/>
                    <a:pt x="878461" y="184075"/>
                    <a:pt x="877646" y="256564"/>
                  </a:cubicBezTo>
                  <a:cubicBezTo>
                    <a:pt x="999848" y="204437"/>
                    <a:pt x="1118791" y="205251"/>
                    <a:pt x="1243437" y="256564"/>
                  </a:cubicBezTo>
                  <a:close/>
                </a:path>
              </a:pathLst>
            </a:custGeom>
            <a:grpFill/>
            <a:ln w="8132" cap="flat">
              <a:noFill/>
              <a:prstDash val="solid"/>
              <a:miter/>
            </a:ln>
          </p:spPr>
          <p:txBody>
            <a:bodyPr rtlCol="0" anchor="ctr"/>
            <a:lstStyle/>
            <a:p>
              <a:endParaRPr lang="en-US" sz="1396"/>
            </a:p>
          </p:txBody>
        </p:sp>
        <p:sp>
          <p:nvSpPr>
            <p:cNvPr id="105" name="Freeform 104">
              <a:extLst>
                <a:ext uri="{FF2B5EF4-FFF2-40B4-BE49-F238E27FC236}">
                  <a16:creationId xmlns:a16="http://schemas.microsoft.com/office/drawing/2014/main" id="{CCAD7BD8-07F6-8335-4D4B-4CE899E44535}"/>
                </a:ext>
              </a:extLst>
            </p:cNvPr>
            <p:cNvSpPr/>
            <p:nvPr/>
          </p:nvSpPr>
          <p:spPr>
            <a:xfrm>
              <a:off x="5116436" y="3763755"/>
              <a:ext cx="921762" cy="1127253"/>
            </a:xfrm>
            <a:custGeom>
              <a:avLst/>
              <a:gdLst>
                <a:gd name="connsiteX0" fmla="*/ 498130 w 921762"/>
                <a:gd name="connsiteY0" fmla="*/ 0 h 1127253"/>
                <a:gd name="connsiteX1" fmla="*/ 458211 w 921762"/>
                <a:gd name="connsiteY1" fmla="*/ 109956 h 1127253"/>
                <a:gd name="connsiteX2" fmla="*/ 408516 w 921762"/>
                <a:gd name="connsiteY2" fmla="*/ 247605 h 1127253"/>
                <a:gd name="connsiteX3" fmla="*/ 432141 w 921762"/>
                <a:gd name="connsiteY3" fmla="*/ 309506 h 1127253"/>
                <a:gd name="connsiteX4" fmla="*/ 565749 w 921762"/>
                <a:gd name="connsiteY4" fmla="*/ 384439 h 1127253"/>
                <a:gd name="connsiteX5" fmla="*/ 511980 w 921762"/>
                <a:gd name="connsiteY5" fmla="*/ 503355 h 1127253"/>
                <a:gd name="connsiteX6" fmla="*/ 537235 w 921762"/>
                <a:gd name="connsiteY6" fmla="*/ 680098 h 1127253"/>
                <a:gd name="connsiteX7" fmla="*/ 897323 w 921762"/>
                <a:gd name="connsiteY7" fmla="*/ 1097932 h 1127253"/>
                <a:gd name="connsiteX8" fmla="*/ 921763 w 921762"/>
                <a:gd name="connsiteY8" fmla="*/ 1127253 h 1127253"/>
                <a:gd name="connsiteX9" fmla="*/ 318901 w 921762"/>
                <a:gd name="connsiteY9" fmla="*/ 1127253 h 1127253"/>
                <a:gd name="connsiteX10" fmla="*/ 317272 w 921762"/>
                <a:gd name="connsiteY10" fmla="*/ 1094674 h 1127253"/>
                <a:gd name="connsiteX11" fmla="*/ 317272 w 921762"/>
                <a:gd name="connsiteY11" fmla="*/ 652406 h 1127253"/>
                <a:gd name="connsiteX12" fmla="*/ 314828 w 921762"/>
                <a:gd name="connsiteY12" fmla="*/ 622270 h 1127253"/>
                <a:gd name="connsiteX13" fmla="*/ 282241 w 921762"/>
                <a:gd name="connsiteY13" fmla="*/ 597835 h 1127253"/>
                <a:gd name="connsiteX14" fmla="*/ 252098 w 921762"/>
                <a:gd name="connsiteY14" fmla="*/ 625528 h 1127253"/>
                <a:gd name="connsiteX15" fmla="*/ 250468 w 921762"/>
                <a:gd name="connsiteY15" fmla="*/ 652406 h 1127253"/>
                <a:gd name="connsiteX16" fmla="*/ 250468 w 921762"/>
                <a:gd name="connsiteY16" fmla="*/ 1091415 h 1127253"/>
                <a:gd name="connsiteX17" fmla="*/ 250468 w 921762"/>
                <a:gd name="connsiteY17" fmla="*/ 1127253 h 1127253"/>
                <a:gd name="connsiteX18" fmla="*/ 1991 w 921762"/>
                <a:gd name="connsiteY18" fmla="*/ 1127253 h 1127253"/>
                <a:gd name="connsiteX19" fmla="*/ 362 w 921762"/>
                <a:gd name="connsiteY19" fmla="*/ 1100375 h 1127253"/>
                <a:gd name="connsiteX20" fmla="*/ 362 w 921762"/>
                <a:gd name="connsiteY20" fmla="*/ 535934 h 1127253"/>
                <a:gd name="connsiteX21" fmla="*/ 441918 w 921762"/>
                <a:gd name="connsiteY21" fmla="*/ 5701 h 1127253"/>
                <a:gd name="connsiteX22" fmla="*/ 498130 w 921762"/>
                <a:gd name="connsiteY22" fmla="*/ 0 h 112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21762" h="1127253">
                  <a:moveTo>
                    <a:pt x="498130" y="0"/>
                  </a:moveTo>
                  <a:cubicBezTo>
                    <a:pt x="483466" y="39910"/>
                    <a:pt x="471246" y="74933"/>
                    <a:pt x="458211" y="109956"/>
                  </a:cubicBezTo>
                  <a:cubicBezTo>
                    <a:pt x="441918" y="155568"/>
                    <a:pt x="426439" y="201993"/>
                    <a:pt x="408516" y="247605"/>
                  </a:cubicBezTo>
                  <a:cubicBezTo>
                    <a:pt x="397110" y="276926"/>
                    <a:pt x="404442" y="294845"/>
                    <a:pt x="432141" y="309506"/>
                  </a:cubicBezTo>
                  <a:cubicBezTo>
                    <a:pt x="476134" y="332312"/>
                    <a:pt x="518497" y="358375"/>
                    <a:pt x="565749" y="384439"/>
                  </a:cubicBezTo>
                  <a:cubicBezTo>
                    <a:pt x="547826" y="425163"/>
                    <a:pt x="529088" y="464259"/>
                    <a:pt x="511980" y="503355"/>
                  </a:cubicBezTo>
                  <a:cubicBezTo>
                    <a:pt x="459840" y="621456"/>
                    <a:pt x="454952" y="583989"/>
                    <a:pt x="537235" y="680098"/>
                  </a:cubicBezTo>
                  <a:cubicBezTo>
                    <a:pt x="656178" y="820191"/>
                    <a:pt x="777565" y="958654"/>
                    <a:pt x="897323" y="1097932"/>
                  </a:cubicBezTo>
                  <a:cubicBezTo>
                    <a:pt x="904655" y="1106077"/>
                    <a:pt x="911172" y="1115036"/>
                    <a:pt x="921763" y="1127253"/>
                  </a:cubicBezTo>
                  <a:cubicBezTo>
                    <a:pt x="718093" y="1127253"/>
                    <a:pt x="520127" y="1127253"/>
                    <a:pt x="318901" y="1127253"/>
                  </a:cubicBezTo>
                  <a:cubicBezTo>
                    <a:pt x="318087" y="1115850"/>
                    <a:pt x="317272" y="1105262"/>
                    <a:pt x="317272" y="1094674"/>
                  </a:cubicBezTo>
                  <a:cubicBezTo>
                    <a:pt x="317272" y="947251"/>
                    <a:pt x="317272" y="799828"/>
                    <a:pt x="317272" y="652406"/>
                  </a:cubicBezTo>
                  <a:cubicBezTo>
                    <a:pt x="317272" y="642632"/>
                    <a:pt x="319716" y="629600"/>
                    <a:pt x="314828" y="622270"/>
                  </a:cubicBezTo>
                  <a:cubicBezTo>
                    <a:pt x="306681" y="611682"/>
                    <a:pt x="292831" y="597021"/>
                    <a:pt x="282241" y="597835"/>
                  </a:cubicBezTo>
                  <a:cubicBezTo>
                    <a:pt x="271650" y="598649"/>
                    <a:pt x="259430" y="614125"/>
                    <a:pt x="252098" y="625528"/>
                  </a:cubicBezTo>
                  <a:cubicBezTo>
                    <a:pt x="248024" y="632044"/>
                    <a:pt x="250468" y="643446"/>
                    <a:pt x="250468" y="652406"/>
                  </a:cubicBezTo>
                  <a:cubicBezTo>
                    <a:pt x="250468" y="799014"/>
                    <a:pt x="250468" y="944807"/>
                    <a:pt x="250468" y="1091415"/>
                  </a:cubicBezTo>
                  <a:cubicBezTo>
                    <a:pt x="250468" y="1102819"/>
                    <a:pt x="250468" y="1113407"/>
                    <a:pt x="250468" y="1127253"/>
                  </a:cubicBezTo>
                  <a:cubicBezTo>
                    <a:pt x="167371" y="1127253"/>
                    <a:pt x="85903" y="1127253"/>
                    <a:pt x="1991" y="1127253"/>
                  </a:cubicBezTo>
                  <a:cubicBezTo>
                    <a:pt x="1177" y="1118294"/>
                    <a:pt x="362" y="1109334"/>
                    <a:pt x="362" y="1100375"/>
                  </a:cubicBezTo>
                  <a:cubicBezTo>
                    <a:pt x="362" y="912228"/>
                    <a:pt x="-453" y="724081"/>
                    <a:pt x="362" y="535934"/>
                  </a:cubicBezTo>
                  <a:cubicBezTo>
                    <a:pt x="1991" y="272039"/>
                    <a:pt x="182035" y="55385"/>
                    <a:pt x="441918" y="5701"/>
                  </a:cubicBezTo>
                  <a:cubicBezTo>
                    <a:pt x="459026" y="2443"/>
                    <a:pt x="476134" y="2443"/>
                    <a:pt x="498130" y="0"/>
                  </a:cubicBezTo>
                  <a:close/>
                </a:path>
              </a:pathLst>
            </a:custGeom>
            <a:solidFill>
              <a:srgbClr val="DF4625"/>
            </a:solidFill>
            <a:ln w="8132" cap="flat">
              <a:noFill/>
              <a:prstDash val="solid"/>
              <a:miter/>
            </a:ln>
          </p:spPr>
          <p:txBody>
            <a:bodyPr rtlCol="0" anchor="ctr"/>
            <a:lstStyle/>
            <a:p>
              <a:endParaRPr lang="en-US" sz="1396"/>
            </a:p>
          </p:txBody>
        </p:sp>
        <p:sp>
          <p:nvSpPr>
            <p:cNvPr id="106" name="Freeform 105">
              <a:extLst>
                <a:ext uri="{FF2B5EF4-FFF2-40B4-BE49-F238E27FC236}">
                  <a16:creationId xmlns:a16="http://schemas.microsoft.com/office/drawing/2014/main" id="{6E735A6C-2738-FBAF-0D05-C3DBEC438FC5}"/>
                </a:ext>
              </a:extLst>
            </p:cNvPr>
            <p:cNvSpPr/>
            <p:nvPr/>
          </p:nvSpPr>
          <p:spPr>
            <a:xfrm>
              <a:off x="6184841" y="3763755"/>
              <a:ext cx="921465" cy="1127253"/>
            </a:xfrm>
            <a:custGeom>
              <a:avLst/>
              <a:gdLst>
                <a:gd name="connsiteX0" fmla="*/ 422818 w 921465"/>
                <a:gd name="connsiteY0" fmla="*/ 0 h 1127253"/>
                <a:gd name="connsiteX1" fmla="*/ 684330 w 921465"/>
                <a:gd name="connsiteY1" fmla="*/ 88779 h 1127253"/>
                <a:gd name="connsiteX2" fmla="*/ 919771 w 921465"/>
                <a:gd name="connsiteY2" fmla="*/ 527789 h 1127253"/>
                <a:gd name="connsiteX3" fmla="*/ 920586 w 921465"/>
                <a:gd name="connsiteY3" fmla="*/ 1104448 h 1127253"/>
                <a:gd name="connsiteX4" fmla="*/ 918957 w 921465"/>
                <a:gd name="connsiteY4" fmla="*/ 1127253 h 1127253"/>
                <a:gd name="connsiteX5" fmla="*/ 670480 w 921465"/>
                <a:gd name="connsiteY5" fmla="*/ 1127253 h 1127253"/>
                <a:gd name="connsiteX6" fmla="*/ 670480 w 921465"/>
                <a:gd name="connsiteY6" fmla="*/ 1093045 h 1127253"/>
                <a:gd name="connsiteX7" fmla="*/ 670480 w 921465"/>
                <a:gd name="connsiteY7" fmla="*/ 650777 h 1127253"/>
                <a:gd name="connsiteX8" fmla="*/ 669665 w 921465"/>
                <a:gd name="connsiteY8" fmla="*/ 627157 h 1127253"/>
                <a:gd name="connsiteX9" fmla="*/ 637893 w 921465"/>
                <a:gd name="connsiteY9" fmla="*/ 597835 h 1127253"/>
                <a:gd name="connsiteX10" fmla="*/ 606120 w 921465"/>
                <a:gd name="connsiteY10" fmla="*/ 626342 h 1127253"/>
                <a:gd name="connsiteX11" fmla="*/ 604491 w 921465"/>
                <a:gd name="connsiteY11" fmla="*/ 658922 h 1127253"/>
                <a:gd name="connsiteX12" fmla="*/ 604491 w 921465"/>
                <a:gd name="connsiteY12" fmla="*/ 1092230 h 1127253"/>
                <a:gd name="connsiteX13" fmla="*/ 604491 w 921465"/>
                <a:gd name="connsiteY13" fmla="*/ 1127253 h 1127253"/>
                <a:gd name="connsiteX14" fmla="*/ 0 w 921465"/>
                <a:gd name="connsiteY14" fmla="*/ 1127253 h 1127253"/>
                <a:gd name="connsiteX15" fmla="*/ 24440 w 921465"/>
                <a:gd name="connsiteY15" fmla="*/ 1097117 h 1127253"/>
                <a:gd name="connsiteX16" fmla="*/ 422818 w 921465"/>
                <a:gd name="connsiteY16" fmla="*/ 636116 h 1127253"/>
                <a:gd name="connsiteX17" fmla="*/ 434223 w 921465"/>
                <a:gd name="connsiteY17" fmla="*/ 557111 h 1127253"/>
                <a:gd name="connsiteX18" fmla="*/ 354385 w 921465"/>
                <a:gd name="connsiteY18" fmla="*/ 384439 h 1127253"/>
                <a:gd name="connsiteX19" fmla="*/ 483104 w 921465"/>
                <a:gd name="connsiteY19" fmla="*/ 311949 h 1127253"/>
                <a:gd name="connsiteX20" fmla="*/ 508359 w 921465"/>
                <a:gd name="connsiteY20" fmla="*/ 241089 h 1127253"/>
                <a:gd name="connsiteX21" fmla="*/ 422818 w 921465"/>
                <a:gd name="connsiteY21" fmla="*/ 0 h 112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1465" h="1127253">
                  <a:moveTo>
                    <a:pt x="422818" y="0"/>
                  </a:moveTo>
                  <a:cubicBezTo>
                    <a:pt x="523023" y="5701"/>
                    <a:pt x="608564" y="35837"/>
                    <a:pt x="684330" y="88779"/>
                  </a:cubicBezTo>
                  <a:cubicBezTo>
                    <a:pt x="835860" y="195477"/>
                    <a:pt x="915698" y="342900"/>
                    <a:pt x="919771" y="527789"/>
                  </a:cubicBezTo>
                  <a:cubicBezTo>
                    <a:pt x="923030" y="720009"/>
                    <a:pt x="920586" y="912228"/>
                    <a:pt x="920586" y="1104448"/>
                  </a:cubicBezTo>
                  <a:cubicBezTo>
                    <a:pt x="920586" y="1111778"/>
                    <a:pt x="919771" y="1118294"/>
                    <a:pt x="918957" y="1127253"/>
                  </a:cubicBezTo>
                  <a:cubicBezTo>
                    <a:pt x="836674" y="1127253"/>
                    <a:pt x="755206" y="1127253"/>
                    <a:pt x="670480" y="1127253"/>
                  </a:cubicBezTo>
                  <a:cubicBezTo>
                    <a:pt x="670480" y="1115036"/>
                    <a:pt x="670480" y="1103633"/>
                    <a:pt x="670480" y="1093045"/>
                  </a:cubicBezTo>
                  <a:cubicBezTo>
                    <a:pt x="670480" y="945622"/>
                    <a:pt x="670480" y="798199"/>
                    <a:pt x="670480" y="650777"/>
                  </a:cubicBezTo>
                  <a:cubicBezTo>
                    <a:pt x="670480" y="642632"/>
                    <a:pt x="673739" y="632044"/>
                    <a:pt x="669665" y="627157"/>
                  </a:cubicBezTo>
                  <a:cubicBezTo>
                    <a:pt x="660704" y="614939"/>
                    <a:pt x="648484" y="597835"/>
                    <a:pt x="637893" y="597835"/>
                  </a:cubicBezTo>
                  <a:cubicBezTo>
                    <a:pt x="627302" y="597835"/>
                    <a:pt x="613452" y="614125"/>
                    <a:pt x="606120" y="626342"/>
                  </a:cubicBezTo>
                  <a:cubicBezTo>
                    <a:pt x="601232" y="634487"/>
                    <a:pt x="604491" y="648334"/>
                    <a:pt x="604491" y="658922"/>
                  </a:cubicBezTo>
                  <a:cubicBezTo>
                    <a:pt x="604491" y="803087"/>
                    <a:pt x="604491" y="947251"/>
                    <a:pt x="604491" y="1092230"/>
                  </a:cubicBezTo>
                  <a:cubicBezTo>
                    <a:pt x="604491" y="1102819"/>
                    <a:pt x="604491" y="1114222"/>
                    <a:pt x="604491" y="1127253"/>
                  </a:cubicBezTo>
                  <a:cubicBezTo>
                    <a:pt x="403266" y="1127253"/>
                    <a:pt x="204484" y="1127253"/>
                    <a:pt x="0" y="1127253"/>
                  </a:cubicBezTo>
                  <a:cubicBezTo>
                    <a:pt x="9776" y="1115036"/>
                    <a:pt x="17108" y="1106077"/>
                    <a:pt x="24440" y="1097117"/>
                  </a:cubicBezTo>
                  <a:cubicBezTo>
                    <a:pt x="157233" y="943179"/>
                    <a:pt x="289211" y="788426"/>
                    <a:pt x="422818" y="636116"/>
                  </a:cubicBezTo>
                  <a:cubicBezTo>
                    <a:pt x="445629" y="610052"/>
                    <a:pt x="449702" y="588061"/>
                    <a:pt x="434223" y="557111"/>
                  </a:cubicBezTo>
                  <a:cubicBezTo>
                    <a:pt x="405710" y="500911"/>
                    <a:pt x="381269" y="443082"/>
                    <a:pt x="354385" y="384439"/>
                  </a:cubicBezTo>
                  <a:cubicBezTo>
                    <a:pt x="399192" y="359190"/>
                    <a:pt x="441555" y="335569"/>
                    <a:pt x="483104" y="311949"/>
                  </a:cubicBezTo>
                  <a:cubicBezTo>
                    <a:pt x="520579" y="290773"/>
                    <a:pt x="523838" y="282628"/>
                    <a:pt x="508359" y="241089"/>
                  </a:cubicBezTo>
                  <a:cubicBezTo>
                    <a:pt x="482289" y="162083"/>
                    <a:pt x="453776" y="83892"/>
                    <a:pt x="422818" y="0"/>
                  </a:cubicBezTo>
                  <a:close/>
                </a:path>
              </a:pathLst>
            </a:custGeom>
            <a:solidFill>
              <a:srgbClr val="DF4625"/>
            </a:solidFill>
            <a:ln w="8132" cap="flat">
              <a:noFill/>
              <a:prstDash val="solid"/>
              <a:miter/>
            </a:ln>
          </p:spPr>
          <p:txBody>
            <a:bodyPr rtlCol="0" anchor="ctr"/>
            <a:lstStyle/>
            <a:p>
              <a:endParaRPr lang="en-US" sz="1396"/>
            </a:p>
          </p:txBody>
        </p:sp>
      </p:grpSp>
      <p:grpSp>
        <p:nvGrpSpPr>
          <p:cNvPr id="107" name="Graphic 3">
            <a:extLst>
              <a:ext uri="{FF2B5EF4-FFF2-40B4-BE49-F238E27FC236}">
                <a16:creationId xmlns:a16="http://schemas.microsoft.com/office/drawing/2014/main" id="{29FA4446-971E-A473-A402-6198AACFAFBB}"/>
              </a:ext>
            </a:extLst>
          </p:cNvPr>
          <p:cNvGrpSpPr/>
          <p:nvPr/>
        </p:nvGrpSpPr>
        <p:grpSpPr>
          <a:xfrm>
            <a:off x="8483121" y="1053695"/>
            <a:ext cx="348178" cy="254082"/>
            <a:chOff x="8408232" y="3880051"/>
            <a:chExt cx="1097482" cy="800886"/>
          </a:xfrm>
          <a:solidFill>
            <a:srgbClr val="083F59"/>
          </a:solidFill>
        </p:grpSpPr>
        <p:sp>
          <p:nvSpPr>
            <p:cNvPr id="108" name="Freeform 107">
              <a:extLst>
                <a:ext uri="{FF2B5EF4-FFF2-40B4-BE49-F238E27FC236}">
                  <a16:creationId xmlns:a16="http://schemas.microsoft.com/office/drawing/2014/main" id="{A3E8F0DD-161B-6579-3D21-62A6C48F8246}"/>
                </a:ext>
              </a:extLst>
            </p:cNvPr>
            <p:cNvSpPr/>
            <p:nvPr/>
          </p:nvSpPr>
          <p:spPr>
            <a:xfrm>
              <a:off x="8493258" y="4565742"/>
              <a:ext cx="32912" cy="115195"/>
            </a:xfrm>
            <a:custGeom>
              <a:avLst/>
              <a:gdLst>
                <a:gd name="connsiteX0" fmla="*/ 16457 w 32912"/>
                <a:gd name="connsiteY0" fmla="*/ 0 h 115195"/>
                <a:gd name="connsiteX1" fmla="*/ 0 w 32912"/>
                <a:gd name="connsiteY1" fmla="*/ 16457 h 115195"/>
                <a:gd name="connsiteX2" fmla="*/ 0 w 32912"/>
                <a:gd name="connsiteY2" fmla="*/ 98740 h 115195"/>
                <a:gd name="connsiteX3" fmla="*/ 16457 w 32912"/>
                <a:gd name="connsiteY3" fmla="*/ 115196 h 115195"/>
                <a:gd name="connsiteX4" fmla="*/ 32913 w 32912"/>
                <a:gd name="connsiteY4" fmla="*/ 98740 h 115195"/>
                <a:gd name="connsiteX5" fmla="*/ 32913 w 32912"/>
                <a:gd name="connsiteY5" fmla="*/ 16457 h 115195"/>
                <a:gd name="connsiteX6" fmla="*/ 16457 w 32912"/>
                <a:gd name="connsiteY6" fmla="*/ 0 h 11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12" h="115195">
                  <a:moveTo>
                    <a:pt x="16457" y="0"/>
                  </a:moveTo>
                  <a:cubicBezTo>
                    <a:pt x="8228" y="0"/>
                    <a:pt x="0" y="8228"/>
                    <a:pt x="0" y="16457"/>
                  </a:cubicBezTo>
                  <a:lnTo>
                    <a:pt x="0" y="98740"/>
                  </a:lnTo>
                  <a:cubicBezTo>
                    <a:pt x="0" y="106968"/>
                    <a:pt x="8228" y="115196"/>
                    <a:pt x="16457" y="115196"/>
                  </a:cubicBezTo>
                  <a:cubicBezTo>
                    <a:pt x="24685" y="115196"/>
                    <a:pt x="32913" y="106968"/>
                    <a:pt x="32913" y="98740"/>
                  </a:cubicBezTo>
                  <a:lnTo>
                    <a:pt x="32913" y="16457"/>
                  </a:lnTo>
                  <a:cubicBezTo>
                    <a:pt x="30171" y="8228"/>
                    <a:pt x="24685" y="0"/>
                    <a:pt x="16457" y="0"/>
                  </a:cubicBezTo>
                  <a:close/>
                </a:path>
              </a:pathLst>
            </a:custGeom>
            <a:grpFill/>
            <a:ln w="27426" cap="flat">
              <a:noFill/>
              <a:prstDash val="solid"/>
              <a:miter/>
            </a:ln>
          </p:spPr>
          <p:txBody>
            <a:bodyPr rtlCol="0" anchor="ctr"/>
            <a:lstStyle/>
            <a:p>
              <a:endParaRPr lang="en-US" sz="835"/>
            </a:p>
          </p:txBody>
        </p:sp>
        <p:grpSp>
          <p:nvGrpSpPr>
            <p:cNvPr id="109" name="Graphic 3">
              <a:extLst>
                <a:ext uri="{FF2B5EF4-FFF2-40B4-BE49-F238E27FC236}">
                  <a16:creationId xmlns:a16="http://schemas.microsoft.com/office/drawing/2014/main" id="{FD1FAE96-5C60-6F07-FD89-BD83B7D873BA}"/>
                </a:ext>
              </a:extLst>
            </p:cNvPr>
            <p:cNvGrpSpPr/>
            <p:nvPr/>
          </p:nvGrpSpPr>
          <p:grpSpPr>
            <a:xfrm>
              <a:off x="8408232" y="3880051"/>
              <a:ext cx="1097482" cy="800886"/>
              <a:chOff x="8408232" y="3880051"/>
              <a:chExt cx="1097482" cy="800886"/>
            </a:xfrm>
            <a:grpFill/>
          </p:grpSpPr>
          <p:sp>
            <p:nvSpPr>
              <p:cNvPr id="110" name="Freeform 109">
                <a:extLst>
                  <a:ext uri="{FF2B5EF4-FFF2-40B4-BE49-F238E27FC236}">
                    <a16:creationId xmlns:a16="http://schemas.microsoft.com/office/drawing/2014/main" id="{87B3FEA8-CC67-9279-0750-9F6C3E3A5E05}"/>
                  </a:ext>
                </a:extLst>
              </p:cNvPr>
              <p:cNvSpPr/>
              <p:nvPr/>
            </p:nvSpPr>
            <p:spPr>
              <a:xfrm>
                <a:off x="8408232" y="3880051"/>
                <a:ext cx="1097482" cy="800886"/>
              </a:xfrm>
              <a:custGeom>
                <a:avLst/>
                <a:gdLst>
                  <a:gd name="connsiteX0" fmla="*/ 1055965 w 1097482"/>
                  <a:gd name="connsiteY0" fmla="*/ 586951 h 800886"/>
                  <a:gd name="connsiteX1" fmla="*/ 990139 w 1097482"/>
                  <a:gd name="connsiteY1" fmla="*/ 567752 h 800886"/>
                  <a:gd name="connsiteX2" fmla="*/ 984653 w 1097482"/>
                  <a:gd name="connsiteY2" fmla="*/ 562266 h 800886"/>
                  <a:gd name="connsiteX3" fmla="*/ 984653 w 1097482"/>
                  <a:gd name="connsiteY3" fmla="*/ 540324 h 800886"/>
                  <a:gd name="connsiteX4" fmla="*/ 1001110 w 1097482"/>
                  <a:gd name="connsiteY4" fmla="*/ 526610 h 800886"/>
                  <a:gd name="connsiteX5" fmla="*/ 1036766 w 1097482"/>
                  <a:gd name="connsiteY5" fmla="*/ 441585 h 800886"/>
                  <a:gd name="connsiteX6" fmla="*/ 1036766 w 1097482"/>
                  <a:gd name="connsiteY6" fmla="*/ 411414 h 800886"/>
                  <a:gd name="connsiteX7" fmla="*/ 1042252 w 1097482"/>
                  <a:gd name="connsiteY7" fmla="*/ 397701 h 800886"/>
                  <a:gd name="connsiteX8" fmla="*/ 1053223 w 1097482"/>
                  <a:gd name="connsiteY8" fmla="*/ 353816 h 800886"/>
                  <a:gd name="connsiteX9" fmla="*/ 1053223 w 1097482"/>
                  <a:gd name="connsiteY9" fmla="*/ 271533 h 800886"/>
                  <a:gd name="connsiteX10" fmla="*/ 1036766 w 1097482"/>
                  <a:gd name="connsiteY10" fmla="*/ 255077 h 800886"/>
                  <a:gd name="connsiteX11" fmla="*/ 883171 w 1097482"/>
                  <a:gd name="connsiteY11" fmla="*/ 255077 h 800886"/>
                  <a:gd name="connsiteX12" fmla="*/ 781689 w 1097482"/>
                  <a:gd name="connsiteY12" fmla="*/ 356559 h 800886"/>
                  <a:gd name="connsiteX13" fmla="*/ 781689 w 1097482"/>
                  <a:gd name="connsiteY13" fmla="*/ 356559 h 800886"/>
                  <a:gd name="connsiteX14" fmla="*/ 789917 w 1097482"/>
                  <a:gd name="connsiteY14" fmla="*/ 394958 h 800886"/>
                  <a:gd name="connsiteX15" fmla="*/ 798145 w 1097482"/>
                  <a:gd name="connsiteY15" fmla="*/ 411414 h 800886"/>
                  <a:gd name="connsiteX16" fmla="*/ 798145 w 1097482"/>
                  <a:gd name="connsiteY16" fmla="*/ 436099 h 800886"/>
                  <a:gd name="connsiteX17" fmla="*/ 850258 w 1097482"/>
                  <a:gd name="connsiteY17" fmla="*/ 537582 h 800886"/>
                  <a:gd name="connsiteX18" fmla="*/ 850258 w 1097482"/>
                  <a:gd name="connsiteY18" fmla="*/ 559523 h 800886"/>
                  <a:gd name="connsiteX19" fmla="*/ 836544 w 1097482"/>
                  <a:gd name="connsiteY19" fmla="*/ 567752 h 800886"/>
                  <a:gd name="connsiteX20" fmla="*/ 803631 w 1097482"/>
                  <a:gd name="connsiteY20" fmla="*/ 575980 h 800886"/>
                  <a:gd name="connsiteX21" fmla="*/ 710377 w 1097482"/>
                  <a:gd name="connsiteY21" fmla="*/ 543067 h 800886"/>
                  <a:gd name="connsiteX22" fmla="*/ 704892 w 1097482"/>
                  <a:gd name="connsiteY22" fmla="*/ 532096 h 800886"/>
                  <a:gd name="connsiteX23" fmla="*/ 674721 w 1097482"/>
                  <a:gd name="connsiteY23" fmla="*/ 501926 h 800886"/>
                  <a:gd name="connsiteX24" fmla="*/ 674721 w 1097482"/>
                  <a:gd name="connsiteY24" fmla="*/ 449813 h 800886"/>
                  <a:gd name="connsiteX25" fmla="*/ 682949 w 1097482"/>
                  <a:gd name="connsiteY25" fmla="*/ 441585 h 800886"/>
                  <a:gd name="connsiteX26" fmla="*/ 740547 w 1097482"/>
                  <a:gd name="connsiteY26" fmla="*/ 304447 h 800886"/>
                  <a:gd name="connsiteX27" fmla="*/ 740547 w 1097482"/>
                  <a:gd name="connsiteY27" fmla="*/ 263305 h 800886"/>
                  <a:gd name="connsiteX28" fmla="*/ 757004 w 1097482"/>
                  <a:gd name="connsiteY28" fmla="*/ 186508 h 800886"/>
                  <a:gd name="connsiteX29" fmla="*/ 757004 w 1097482"/>
                  <a:gd name="connsiteY29" fmla="*/ 16457 h 800886"/>
                  <a:gd name="connsiteX30" fmla="*/ 740547 w 1097482"/>
                  <a:gd name="connsiteY30" fmla="*/ 0 h 800886"/>
                  <a:gd name="connsiteX31" fmla="*/ 501926 w 1097482"/>
                  <a:gd name="connsiteY31" fmla="*/ 0 h 800886"/>
                  <a:gd name="connsiteX32" fmla="*/ 348332 w 1097482"/>
                  <a:gd name="connsiteY32" fmla="*/ 153595 h 800886"/>
                  <a:gd name="connsiteX33" fmla="*/ 348332 w 1097482"/>
                  <a:gd name="connsiteY33" fmla="*/ 186508 h 800886"/>
                  <a:gd name="connsiteX34" fmla="*/ 364788 w 1097482"/>
                  <a:gd name="connsiteY34" fmla="*/ 263305 h 800886"/>
                  <a:gd name="connsiteX35" fmla="*/ 364788 w 1097482"/>
                  <a:gd name="connsiteY35" fmla="*/ 298961 h 800886"/>
                  <a:gd name="connsiteX36" fmla="*/ 433357 w 1097482"/>
                  <a:gd name="connsiteY36" fmla="*/ 447070 h 800886"/>
                  <a:gd name="connsiteX37" fmla="*/ 433357 w 1097482"/>
                  <a:gd name="connsiteY37" fmla="*/ 501926 h 800886"/>
                  <a:gd name="connsiteX38" fmla="*/ 403187 w 1097482"/>
                  <a:gd name="connsiteY38" fmla="*/ 532096 h 800886"/>
                  <a:gd name="connsiteX39" fmla="*/ 397701 w 1097482"/>
                  <a:gd name="connsiteY39" fmla="*/ 543067 h 800886"/>
                  <a:gd name="connsiteX40" fmla="*/ 298961 w 1097482"/>
                  <a:gd name="connsiteY40" fmla="*/ 578723 h 800886"/>
                  <a:gd name="connsiteX41" fmla="*/ 279763 w 1097482"/>
                  <a:gd name="connsiteY41" fmla="*/ 589694 h 800886"/>
                  <a:gd name="connsiteX42" fmla="*/ 263306 w 1097482"/>
                  <a:gd name="connsiteY42" fmla="*/ 581466 h 800886"/>
                  <a:gd name="connsiteX43" fmla="*/ 323646 w 1097482"/>
                  <a:gd name="connsiteY43" fmla="*/ 532096 h 800886"/>
                  <a:gd name="connsiteX44" fmla="*/ 323646 w 1097482"/>
                  <a:gd name="connsiteY44" fmla="*/ 518382 h 800886"/>
                  <a:gd name="connsiteX45" fmla="*/ 309932 w 1097482"/>
                  <a:gd name="connsiteY45" fmla="*/ 419643 h 800886"/>
                  <a:gd name="connsiteX46" fmla="*/ 307190 w 1097482"/>
                  <a:gd name="connsiteY46" fmla="*/ 389472 h 800886"/>
                  <a:gd name="connsiteX47" fmla="*/ 172794 w 1097482"/>
                  <a:gd name="connsiteY47" fmla="*/ 255077 h 800886"/>
                  <a:gd name="connsiteX48" fmla="*/ 38399 w 1097482"/>
                  <a:gd name="connsiteY48" fmla="*/ 389472 h 800886"/>
                  <a:gd name="connsiteX49" fmla="*/ 35656 w 1097482"/>
                  <a:gd name="connsiteY49" fmla="*/ 419643 h 800886"/>
                  <a:gd name="connsiteX50" fmla="*/ 21942 w 1097482"/>
                  <a:gd name="connsiteY50" fmla="*/ 518382 h 800886"/>
                  <a:gd name="connsiteX51" fmla="*/ 21942 w 1097482"/>
                  <a:gd name="connsiteY51" fmla="*/ 532096 h 800886"/>
                  <a:gd name="connsiteX52" fmla="*/ 82283 w 1097482"/>
                  <a:gd name="connsiteY52" fmla="*/ 581466 h 800886"/>
                  <a:gd name="connsiteX53" fmla="*/ 38399 w 1097482"/>
                  <a:gd name="connsiteY53" fmla="*/ 603408 h 800886"/>
                  <a:gd name="connsiteX54" fmla="*/ 0 w 1097482"/>
                  <a:gd name="connsiteY54" fmla="*/ 663748 h 800886"/>
                  <a:gd name="connsiteX55" fmla="*/ 0 w 1097482"/>
                  <a:gd name="connsiteY55" fmla="*/ 781687 h 800886"/>
                  <a:gd name="connsiteX56" fmla="*/ 16457 w 1097482"/>
                  <a:gd name="connsiteY56" fmla="*/ 798144 h 800886"/>
                  <a:gd name="connsiteX57" fmla="*/ 32914 w 1097482"/>
                  <a:gd name="connsiteY57" fmla="*/ 781687 h 800886"/>
                  <a:gd name="connsiteX58" fmla="*/ 32914 w 1097482"/>
                  <a:gd name="connsiteY58" fmla="*/ 663748 h 800886"/>
                  <a:gd name="connsiteX59" fmla="*/ 52112 w 1097482"/>
                  <a:gd name="connsiteY59" fmla="*/ 633578 h 800886"/>
                  <a:gd name="connsiteX60" fmla="*/ 104225 w 1097482"/>
                  <a:gd name="connsiteY60" fmla="*/ 606151 h 800886"/>
                  <a:gd name="connsiteX61" fmla="*/ 123425 w 1097482"/>
                  <a:gd name="connsiteY61" fmla="*/ 622607 h 800886"/>
                  <a:gd name="connsiteX62" fmla="*/ 170052 w 1097482"/>
                  <a:gd name="connsiteY62" fmla="*/ 641806 h 800886"/>
                  <a:gd name="connsiteX63" fmla="*/ 216678 w 1097482"/>
                  <a:gd name="connsiteY63" fmla="*/ 622607 h 800886"/>
                  <a:gd name="connsiteX64" fmla="*/ 235878 w 1097482"/>
                  <a:gd name="connsiteY64" fmla="*/ 606151 h 800886"/>
                  <a:gd name="connsiteX65" fmla="*/ 252335 w 1097482"/>
                  <a:gd name="connsiteY65" fmla="*/ 614379 h 800886"/>
                  <a:gd name="connsiteX66" fmla="*/ 238621 w 1097482"/>
                  <a:gd name="connsiteY66" fmla="*/ 658263 h 800886"/>
                  <a:gd name="connsiteX67" fmla="*/ 238621 w 1097482"/>
                  <a:gd name="connsiteY67" fmla="*/ 781687 h 800886"/>
                  <a:gd name="connsiteX68" fmla="*/ 255077 w 1097482"/>
                  <a:gd name="connsiteY68" fmla="*/ 798144 h 800886"/>
                  <a:gd name="connsiteX69" fmla="*/ 271534 w 1097482"/>
                  <a:gd name="connsiteY69" fmla="*/ 781687 h 800886"/>
                  <a:gd name="connsiteX70" fmla="*/ 271534 w 1097482"/>
                  <a:gd name="connsiteY70" fmla="*/ 658263 h 800886"/>
                  <a:gd name="connsiteX71" fmla="*/ 307190 w 1097482"/>
                  <a:gd name="connsiteY71" fmla="*/ 608893 h 800886"/>
                  <a:gd name="connsiteX72" fmla="*/ 411415 w 1097482"/>
                  <a:gd name="connsiteY72" fmla="*/ 570495 h 800886"/>
                  <a:gd name="connsiteX73" fmla="*/ 455300 w 1097482"/>
                  <a:gd name="connsiteY73" fmla="*/ 636321 h 800886"/>
                  <a:gd name="connsiteX74" fmla="*/ 479984 w 1097482"/>
                  <a:gd name="connsiteY74" fmla="*/ 650035 h 800886"/>
                  <a:gd name="connsiteX75" fmla="*/ 482727 w 1097482"/>
                  <a:gd name="connsiteY75" fmla="*/ 650035 h 800886"/>
                  <a:gd name="connsiteX76" fmla="*/ 504669 w 1097482"/>
                  <a:gd name="connsiteY76" fmla="*/ 639064 h 800886"/>
                  <a:gd name="connsiteX77" fmla="*/ 532097 w 1097482"/>
                  <a:gd name="connsiteY77" fmla="*/ 611636 h 800886"/>
                  <a:gd name="connsiteX78" fmla="*/ 532097 w 1097482"/>
                  <a:gd name="connsiteY78" fmla="*/ 778944 h 800886"/>
                  <a:gd name="connsiteX79" fmla="*/ 548553 w 1097482"/>
                  <a:gd name="connsiteY79" fmla="*/ 795401 h 800886"/>
                  <a:gd name="connsiteX80" fmla="*/ 565010 w 1097482"/>
                  <a:gd name="connsiteY80" fmla="*/ 778944 h 800886"/>
                  <a:gd name="connsiteX81" fmla="*/ 565010 w 1097482"/>
                  <a:gd name="connsiteY81" fmla="*/ 611636 h 800886"/>
                  <a:gd name="connsiteX82" fmla="*/ 592438 w 1097482"/>
                  <a:gd name="connsiteY82" fmla="*/ 639064 h 800886"/>
                  <a:gd name="connsiteX83" fmla="*/ 614380 w 1097482"/>
                  <a:gd name="connsiteY83" fmla="*/ 650035 h 800886"/>
                  <a:gd name="connsiteX84" fmla="*/ 617123 w 1097482"/>
                  <a:gd name="connsiteY84" fmla="*/ 650035 h 800886"/>
                  <a:gd name="connsiteX85" fmla="*/ 641807 w 1097482"/>
                  <a:gd name="connsiteY85" fmla="*/ 636321 h 800886"/>
                  <a:gd name="connsiteX86" fmla="*/ 685692 w 1097482"/>
                  <a:gd name="connsiteY86" fmla="*/ 570495 h 800886"/>
                  <a:gd name="connsiteX87" fmla="*/ 789917 w 1097482"/>
                  <a:gd name="connsiteY87" fmla="*/ 608893 h 800886"/>
                  <a:gd name="connsiteX88" fmla="*/ 825573 w 1097482"/>
                  <a:gd name="connsiteY88" fmla="*/ 658263 h 800886"/>
                  <a:gd name="connsiteX89" fmla="*/ 825573 w 1097482"/>
                  <a:gd name="connsiteY89" fmla="*/ 781687 h 800886"/>
                  <a:gd name="connsiteX90" fmla="*/ 842030 w 1097482"/>
                  <a:gd name="connsiteY90" fmla="*/ 798144 h 800886"/>
                  <a:gd name="connsiteX91" fmla="*/ 858486 w 1097482"/>
                  <a:gd name="connsiteY91" fmla="*/ 781687 h 800886"/>
                  <a:gd name="connsiteX92" fmla="*/ 858486 w 1097482"/>
                  <a:gd name="connsiteY92" fmla="*/ 658263 h 800886"/>
                  <a:gd name="connsiteX93" fmla="*/ 833801 w 1097482"/>
                  <a:gd name="connsiteY93" fmla="*/ 600665 h 800886"/>
                  <a:gd name="connsiteX94" fmla="*/ 836544 w 1097482"/>
                  <a:gd name="connsiteY94" fmla="*/ 600665 h 800886"/>
                  <a:gd name="connsiteX95" fmla="*/ 850258 w 1097482"/>
                  <a:gd name="connsiteY95" fmla="*/ 595179 h 800886"/>
                  <a:gd name="connsiteX96" fmla="*/ 891399 w 1097482"/>
                  <a:gd name="connsiteY96" fmla="*/ 636321 h 800886"/>
                  <a:gd name="connsiteX97" fmla="*/ 891399 w 1097482"/>
                  <a:gd name="connsiteY97" fmla="*/ 784430 h 800886"/>
                  <a:gd name="connsiteX98" fmla="*/ 907856 w 1097482"/>
                  <a:gd name="connsiteY98" fmla="*/ 800887 h 800886"/>
                  <a:gd name="connsiteX99" fmla="*/ 924313 w 1097482"/>
                  <a:gd name="connsiteY99" fmla="*/ 784430 h 800886"/>
                  <a:gd name="connsiteX100" fmla="*/ 924313 w 1097482"/>
                  <a:gd name="connsiteY100" fmla="*/ 636321 h 800886"/>
                  <a:gd name="connsiteX101" fmla="*/ 965454 w 1097482"/>
                  <a:gd name="connsiteY101" fmla="*/ 595179 h 800886"/>
                  <a:gd name="connsiteX102" fmla="*/ 970940 w 1097482"/>
                  <a:gd name="connsiteY102" fmla="*/ 597922 h 800886"/>
                  <a:gd name="connsiteX103" fmla="*/ 1036766 w 1097482"/>
                  <a:gd name="connsiteY103" fmla="*/ 617122 h 800886"/>
                  <a:gd name="connsiteX104" fmla="*/ 1061451 w 1097482"/>
                  <a:gd name="connsiteY104" fmla="*/ 650035 h 800886"/>
                  <a:gd name="connsiteX105" fmla="*/ 1061451 w 1097482"/>
                  <a:gd name="connsiteY105" fmla="*/ 781687 h 800886"/>
                  <a:gd name="connsiteX106" fmla="*/ 1077907 w 1097482"/>
                  <a:gd name="connsiteY106" fmla="*/ 798144 h 800886"/>
                  <a:gd name="connsiteX107" fmla="*/ 1094364 w 1097482"/>
                  <a:gd name="connsiteY107" fmla="*/ 781687 h 800886"/>
                  <a:gd name="connsiteX108" fmla="*/ 1094364 w 1097482"/>
                  <a:gd name="connsiteY108" fmla="*/ 650035 h 800886"/>
                  <a:gd name="connsiteX109" fmla="*/ 1055965 w 1097482"/>
                  <a:gd name="connsiteY109" fmla="*/ 586951 h 800886"/>
                  <a:gd name="connsiteX110" fmla="*/ 117939 w 1097482"/>
                  <a:gd name="connsiteY110" fmla="*/ 559523 h 800886"/>
                  <a:gd name="connsiteX111" fmla="*/ 65826 w 1097482"/>
                  <a:gd name="connsiteY111" fmla="*/ 526610 h 800886"/>
                  <a:gd name="connsiteX112" fmla="*/ 74055 w 1097482"/>
                  <a:gd name="connsiteY112" fmla="*/ 488212 h 800886"/>
                  <a:gd name="connsiteX113" fmla="*/ 115197 w 1097482"/>
                  <a:gd name="connsiteY113" fmla="*/ 540324 h 800886"/>
                  <a:gd name="connsiteX114" fmla="*/ 115197 w 1097482"/>
                  <a:gd name="connsiteY114" fmla="*/ 559523 h 800886"/>
                  <a:gd name="connsiteX115" fmla="*/ 211193 w 1097482"/>
                  <a:gd name="connsiteY115" fmla="*/ 603408 h 800886"/>
                  <a:gd name="connsiteX116" fmla="*/ 161823 w 1097482"/>
                  <a:gd name="connsiteY116" fmla="*/ 603408 h 800886"/>
                  <a:gd name="connsiteX117" fmla="*/ 148109 w 1097482"/>
                  <a:gd name="connsiteY117" fmla="*/ 589694 h 800886"/>
                  <a:gd name="connsiteX118" fmla="*/ 150852 w 1097482"/>
                  <a:gd name="connsiteY118" fmla="*/ 573237 h 800886"/>
                  <a:gd name="connsiteX119" fmla="*/ 150852 w 1097482"/>
                  <a:gd name="connsiteY119" fmla="*/ 556781 h 800886"/>
                  <a:gd name="connsiteX120" fmla="*/ 186508 w 1097482"/>
                  <a:gd name="connsiteY120" fmla="*/ 562266 h 800886"/>
                  <a:gd name="connsiteX121" fmla="*/ 222164 w 1097482"/>
                  <a:gd name="connsiteY121" fmla="*/ 556781 h 800886"/>
                  <a:gd name="connsiteX122" fmla="*/ 222164 w 1097482"/>
                  <a:gd name="connsiteY122" fmla="*/ 573237 h 800886"/>
                  <a:gd name="connsiteX123" fmla="*/ 224907 w 1097482"/>
                  <a:gd name="connsiteY123" fmla="*/ 589694 h 800886"/>
                  <a:gd name="connsiteX124" fmla="*/ 211193 w 1097482"/>
                  <a:gd name="connsiteY124" fmla="*/ 603408 h 800886"/>
                  <a:gd name="connsiteX125" fmla="*/ 186508 w 1097482"/>
                  <a:gd name="connsiteY125" fmla="*/ 529353 h 800886"/>
                  <a:gd name="connsiteX126" fmla="*/ 101483 w 1097482"/>
                  <a:gd name="connsiteY126" fmla="*/ 444327 h 800886"/>
                  <a:gd name="connsiteX127" fmla="*/ 85026 w 1097482"/>
                  <a:gd name="connsiteY127" fmla="*/ 427871 h 800886"/>
                  <a:gd name="connsiteX128" fmla="*/ 82283 w 1097482"/>
                  <a:gd name="connsiteY128" fmla="*/ 427871 h 800886"/>
                  <a:gd name="connsiteX129" fmla="*/ 82283 w 1097482"/>
                  <a:gd name="connsiteY129" fmla="*/ 425128 h 800886"/>
                  <a:gd name="connsiteX130" fmla="*/ 82283 w 1097482"/>
                  <a:gd name="connsiteY130" fmla="*/ 394958 h 800886"/>
                  <a:gd name="connsiteX131" fmla="*/ 115197 w 1097482"/>
                  <a:gd name="connsiteY131" fmla="*/ 320903 h 800886"/>
                  <a:gd name="connsiteX132" fmla="*/ 186508 w 1097482"/>
                  <a:gd name="connsiteY132" fmla="*/ 290733 h 800886"/>
                  <a:gd name="connsiteX133" fmla="*/ 257820 w 1097482"/>
                  <a:gd name="connsiteY133" fmla="*/ 320903 h 800886"/>
                  <a:gd name="connsiteX134" fmla="*/ 290734 w 1097482"/>
                  <a:gd name="connsiteY134" fmla="*/ 394958 h 800886"/>
                  <a:gd name="connsiteX135" fmla="*/ 290734 w 1097482"/>
                  <a:gd name="connsiteY135" fmla="*/ 425128 h 800886"/>
                  <a:gd name="connsiteX136" fmla="*/ 290734 w 1097482"/>
                  <a:gd name="connsiteY136" fmla="*/ 427871 h 800886"/>
                  <a:gd name="connsiteX137" fmla="*/ 211193 w 1097482"/>
                  <a:gd name="connsiteY137" fmla="*/ 370273 h 800886"/>
                  <a:gd name="connsiteX138" fmla="*/ 150852 w 1097482"/>
                  <a:gd name="connsiteY138" fmla="*/ 359302 h 800886"/>
                  <a:gd name="connsiteX139" fmla="*/ 139881 w 1097482"/>
                  <a:gd name="connsiteY139" fmla="*/ 364787 h 800886"/>
                  <a:gd name="connsiteX140" fmla="*/ 112454 w 1097482"/>
                  <a:gd name="connsiteY140" fmla="*/ 394958 h 800886"/>
                  <a:gd name="connsiteX141" fmla="*/ 112454 w 1097482"/>
                  <a:gd name="connsiteY141" fmla="*/ 416900 h 800886"/>
                  <a:gd name="connsiteX142" fmla="*/ 134395 w 1097482"/>
                  <a:gd name="connsiteY142" fmla="*/ 416900 h 800886"/>
                  <a:gd name="connsiteX143" fmla="*/ 159080 w 1097482"/>
                  <a:gd name="connsiteY143" fmla="*/ 392215 h 800886"/>
                  <a:gd name="connsiteX144" fmla="*/ 271534 w 1097482"/>
                  <a:gd name="connsiteY144" fmla="*/ 458041 h 800886"/>
                  <a:gd name="connsiteX145" fmla="*/ 186508 w 1097482"/>
                  <a:gd name="connsiteY145" fmla="*/ 529353 h 800886"/>
                  <a:gd name="connsiteX146" fmla="*/ 252335 w 1097482"/>
                  <a:gd name="connsiteY146" fmla="*/ 559523 h 800886"/>
                  <a:gd name="connsiteX147" fmla="*/ 252335 w 1097482"/>
                  <a:gd name="connsiteY147" fmla="*/ 540324 h 800886"/>
                  <a:gd name="connsiteX148" fmla="*/ 293476 w 1097482"/>
                  <a:gd name="connsiteY148" fmla="*/ 488212 h 800886"/>
                  <a:gd name="connsiteX149" fmla="*/ 301704 w 1097482"/>
                  <a:gd name="connsiteY149" fmla="*/ 526610 h 800886"/>
                  <a:gd name="connsiteX150" fmla="*/ 252335 w 1097482"/>
                  <a:gd name="connsiteY150" fmla="*/ 559523 h 800886"/>
                  <a:gd name="connsiteX151" fmla="*/ 405929 w 1097482"/>
                  <a:gd name="connsiteY151" fmla="*/ 298961 h 800886"/>
                  <a:gd name="connsiteX152" fmla="*/ 405929 w 1097482"/>
                  <a:gd name="connsiteY152" fmla="*/ 260562 h 800886"/>
                  <a:gd name="connsiteX153" fmla="*/ 403187 w 1097482"/>
                  <a:gd name="connsiteY153" fmla="*/ 252334 h 800886"/>
                  <a:gd name="connsiteX154" fmla="*/ 386730 w 1097482"/>
                  <a:gd name="connsiteY154" fmla="*/ 186508 h 800886"/>
                  <a:gd name="connsiteX155" fmla="*/ 386730 w 1097482"/>
                  <a:gd name="connsiteY155" fmla="*/ 153595 h 800886"/>
                  <a:gd name="connsiteX156" fmla="*/ 507412 w 1097482"/>
                  <a:gd name="connsiteY156" fmla="*/ 32913 h 800886"/>
                  <a:gd name="connsiteX157" fmla="*/ 729576 w 1097482"/>
                  <a:gd name="connsiteY157" fmla="*/ 32913 h 800886"/>
                  <a:gd name="connsiteX158" fmla="*/ 729576 w 1097482"/>
                  <a:gd name="connsiteY158" fmla="*/ 186508 h 800886"/>
                  <a:gd name="connsiteX159" fmla="*/ 713120 w 1097482"/>
                  <a:gd name="connsiteY159" fmla="*/ 252334 h 800886"/>
                  <a:gd name="connsiteX160" fmla="*/ 710377 w 1097482"/>
                  <a:gd name="connsiteY160" fmla="*/ 260562 h 800886"/>
                  <a:gd name="connsiteX161" fmla="*/ 710377 w 1097482"/>
                  <a:gd name="connsiteY161" fmla="*/ 307189 h 800886"/>
                  <a:gd name="connsiteX162" fmla="*/ 661007 w 1097482"/>
                  <a:gd name="connsiteY162" fmla="*/ 419643 h 800886"/>
                  <a:gd name="connsiteX163" fmla="*/ 650036 w 1097482"/>
                  <a:gd name="connsiteY163" fmla="*/ 430614 h 800886"/>
                  <a:gd name="connsiteX164" fmla="*/ 650036 w 1097482"/>
                  <a:gd name="connsiteY164" fmla="*/ 430614 h 800886"/>
                  <a:gd name="connsiteX165" fmla="*/ 545811 w 1097482"/>
                  <a:gd name="connsiteY165" fmla="*/ 460784 h 800886"/>
                  <a:gd name="connsiteX166" fmla="*/ 405929 w 1097482"/>
                  <a:gd name="connsiteY166" fmla="*/ 298961 h 800886"/>
                  <a:gd name="connsiteX167" fmla="*/ 496441 w 1097482"/>
                  <a:gd name="connsiteY167" fmla="*/ 619864 h 800886"/>
                  <a:gd name="connsiteX168" fmla="*/ 496441 w 1097482"/>
                  <a:gd name="connsiteY168" fmla="*/ 619864 h 800886"/>
                  <a:gd name="connsiteX169" fmla="*/ 496441 w 1097482"/>
                  <a:gd name="connsiteY169" fmla="*/ 619864 h 800886"/>
                  <a:gd name="connsiteX170" fmla="*/ 444329 w 1097482"/>
                  <a:gd name="connsiteY170" fmla="*/ 545810 h 800886"/>
                  <a:gd name="connsiteX171" fmla="*/ 460785 w 1097482"/>
                  <a:gd name="connsiteY171" fmla="*/ 529353 h 800886"/>
                  <a:gd name="connsiteX172" fmla="*/ 534840 w 1097482"/>
                  <a:gd name="connsiteY172" fmla="*/ 581466 h 800886"/>
                  <a:gd name="connsiteX173" fmla="*/ 496441 w 1097482"/>
                  <a:gd name="connsiteY173" fmla="*/ 619864 h 800886"/>
                  <a:gd name="connsiteX174" fmla="*/ 559524 w 1097482"/>
                  <a:gd name="connsiteY174" fmla="*/ 559523 h 800886"/>
                  <a:gd name="connsiteX175" fmla="*/ 474498 w 1097482"/>
                  <a:gd name="connsiteY175" fmla="*/ 499183 h 800886"/>
                  <a:gd name="connsiteX176" fmla="*/ 474498 w 1097482"/>
                  <a:gd name="connsiteY176" fmla="*/ 469013 h 800886"/>
                  <a:gd name="connsiteX177" fmla="*/ 548553 w 1097482"/>
                  <a:gd name="connsiteY177" fmla="*/ 490954 h 800886"/>
                  <a:gd name="connsiteX178" fmla="*/ 562267 w 1097482"/>
                  <a:gd name="connsiteY178" fmla="*/ 490954 h 800886"/>
                  <a:gd name="connsiteX179" fmla="*/ 647293 w 1097482"/>
                  <a:gd name="connsiteY179" fmla="*/ 469013 h 800886"/>
                  <a:gd name="connsiteX180" fmla="*/ 647293 w 1097482"/>
                  <a:gd name="connsiteY180" fmla="*/ 499183 h 800886"/>
                  <a:gd name="connsiteX181" fmla="*/ 559524 w 1097482"/>
                  <a:gd name="connsiteY181" fmla="*/ 559523 h 800886"/>
                  <a:gd name="connsiteX182" fmla="*/ 628094 w 1097482"/>
                  <a:gd name="connsiteY182" fmla="*/ 619864 h 800886"/>
                  <a:gd name="connsiteX183" fmla="*/ 628094 w 1097482"/>
                  <a:gd name="connsiteY183" fmla="*/ 619864 h 800886"/>
                  <a:gd name="connsiteX184" fmla="*/ 628094 w 1097482"/>
                  <a:gd name="connsiteY184" fmla="*/ 619864 h 800886"/>
                  <a:gd name="connsiteX185" fmla="*/ 586952 w 1097482"/>
                  <a:gd name="connsiteY185" fmla="*/ 581466 h 800886"/>
                  <a:gd name="connsiteX186" fmla="*/ 661007 w 1097482"/>
                  <a:gd name="connsiteY186" fmla="*/ 529353 h 800886"/>
                  <a:gd name="connsiteX187" fmla="*/ 677464 w 1097482"/>
                  <a:gd name="connsiteY187" fmla="*/ 545810 h 800886"/>
                  <a:gd name="connsiteX188" fmla="*/ 628094 w 1097482"/>
                  <a:gd name="connsiteY188" fmla="*/ 619864 h 800886"/>
                  <a:gd name="connsiteX189" fmla="*/ 918827 w 1097482"/>
                  <a:gd name="connsiteY189" fmla="*/ 606151 h 800886"/>
                  <a:gd name="connsiteX190" fmla="*/ 883171 w 1097482"/>
                  <a:gd name="connsiteY190" fmla="*/ 570495 h 800886"/>
                  <a:gd name="connsiteX191" fmla="*/ 883171 w 1097482"/>
                  <a:gd name="connsiteY191" fmla="*/ 562266 h 800886"/>
                  <a:gd name="connsiteX192" fmla="*/ 883171 w 1097482"/>
                  <a:gd name="connsiteY192" fmla="*/ 556781 h 800886"/>
                  <a:gd name="connsiteX193" fmla="*/ 916084 w 1097482"/>
                  <a:gd name="connsiteY193" fmla="*/ 562266 h 800886"/>
                  <a:gd name="connsiteX194" fmla="*/ 918827 w 1097482"/>
                  <a:gd name="connsiteY194" fmla="*/ 562266 h 800886"/>
                  <a:gd name="connsiteX195" fmla="*/ 954483 w 1097482"/>
                  <a:gd name="connsiteY195" fmla="*/ 556781 h 800886"/>
                  <a:gd name="connsiteX196" fmla="*/ 954483 w 1097482"/>
                  <a:gd name="connsiteY196" fmla="*/ 562266 h 800886"/>
                  <a:gd name="connsiteX197" fmla="*/ 954483 w 1097482"/>
                  <a:gd name="connsiteY197" fmla="*/ 570495 h 800886"/>
                  <a:gd name="connsiteX198" fmla="*/ 918827 w 1097482"/>
                  <a:gd name="connsiteY198" fmla="*/ 606151 h 800886"/>
                  <a:gd name="connsiteX199" fmla="*/ 979168 w 1097482"/>
                  <a:gd name="connsiteY199" fmla="*/ 504668 h 800886"/>
                  <a:gd name="connsiteX200" fmla="*/ 916084 w 1097482"/>
                  <a:gd name="connsiteY200" fmla="*/ 529353 h 800886"/>
                  <a:gd name="connsiteX201" fmla="*/ 831058 w 1097482"/>
                  <a:gd name="connsiteY201" fmla="*/ 438842 h 800886"/>
                  <a:gd name="connsiteX202" fmla="*/ 831058 w 1097482"/>
                  <a:gd name="connsiteY202" fmla="*/ 408671 h 800886"/>
                  <a:gd name="connsiteX203" fmla="*/ 828316 w 1097482"/>
                  <a:gd name="connsiteY203" fmla="*/ 400443 h 800886"/>
                  <a:gd name="connsiteX204" fmla="*/ 817344 w 1097482"/>
                  <a:gd name="connsiteY204" fmla="*/ 381244 h 800886"/>
                  <a:gd name="connsiteX205" fmla="*/ 811859 w 1097482"/>
                  <a:gd name="connsiteY205" fmla="*/ 356559 h 800886"/>
                  <a:gd name="connsiteX206" fmla="*/ 811859 w 1097482"/>
                  <a:gd name="connsiteY206" fmla="*/ 356559 h 800886"/>
                  <a:gd name="connsiteX207" fmla="*/ 880429 w 1097482"/>
                  <a:gd name="connsiteY207" fmla="*/ 287990 h 800886"/>
                  <a:gd name="connsiteX208" fmla="*/ 1017567 w 1097482"/>
                  <a:gd name="connsiteY208" fmla="*/ 287990 h 800886"/>
                  <a:gd name="connsiteX209" fmla="*/ 1017567 w 1097482"/>
                  <a:gd name="connsiteY209" fmla="*/ 353816 h 800886"/>
                  <a:gd name="connsiteX210" fmla="*/ 1009338 w 1097482"/>
                  <a:gd name="connsiteY210" fmla="*/ 383987 h 800886"/>
                  <a:gd name="connsiteX211" fmla="*/ 1001110 w 1097482"/>
                  <a:gd name="connsiteY211" fmla="*/ 400443 h 800886"/>
                  <a:gd name="connsiteX212" fmla="*/ 998367 w 1097482"/>
                  <a:gd name="connsiteY212" fmla="*/ 408671 h 800886"/>
                  <a:gd name="connsiteX213" fmla="*/ 998367 w 1097482"/>
                  <a:gd name="connsiteY213" fmla="*/ 441585 h 800886"/>
                  <a:gd name="connsiteX214" fmla="*/ 979168 w 1097482"/>
                  <a:gd name="connsiteY214" fmla="*/ 504668 h 80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1097482" h="800886">
                    <a:moveTo>
                      <a:pt x="1055965" y="586951"/>
                    </a:moveTo>
                    <a:lnTo>
                      <a:pt x="990139" y="567752"/>
                    </a:lnTo>
                    <a:cubicBezTo>
                      <a:pt x="987396" y="567752"/>
                      <a:pt x="984653" y="565009"/>
                      <a:pt x="984653" y="562266"/>
                    </a:cubicBezTo>
                    <a:lnTo>
                      <a:pt x="984653" y="540324"/>
                    </a:lnTo>
                    <a:cubicBezTo>
                      <a:pt x="990139" y="537582"/>
                      <a:pt x="995624" y="532096"/>
                      <a:pt x="1001110" y="526610"/>
                    </a:cubicBezTo>
                    <a:cubicBezTo>
                      <a:pt x="1023052" y="504668"/>
                      <a:pt x="1036766" y="474498"/>
                      <a:pt x="1036766" y="441585"/>
                    </a:cubicBezTo>
                    <a:lnTo>
                      <a:pt x="1036766" y="411414"/>
                    </a:lnTo>
                    <a:lnTo>
                      <a:pt x="1042252" y="397701"/>
                    </a:lnTo>
                    <a:cubicBezTo>
                      <a:pt x="1050480" y="383987"/>
                      <a:pt x="1053223" y="367530"/>
                      <a:pt x="1053223" y="353816"/>
                    </a:cubicBezTo>
                    <a:lnTo>
                      <a:pt x="1053223" y="271533"/>
                    </a:lnTo>
                    <a:cubicBezTo>
                      <a:pt x="1053223" y="263305"/>
                      <a:pt x="1044995" y="255077"/>
                      <a:pt x="1036766" y="255077"/>
                    </a:cubicBezTo>
                    <a:lnTo>
                      <a:pt x="883171" y="255077"/>
                    </a:lnTo>
                    <a:cubicBezTo>
                      <a:pt x="828316" y="255077"/>
                      <a:pt x="781689" y="301704"/>
                      <a:pt x="781689" y="356559"/>
                    </a:cubicBezTo>
                    <a:lnTo>
                      <a:pt x="781689" y="356559"/>
                    </a:lnTo>
                    <a:cubicBezTo>
                      <a:pt x="781689" y="370273"/>
                      <a:pt x="784432" y="381244"/>
                      <a:pt x="789917" y="394958"/>
                    </a:cubicBezTo>
                    <a:lnTo>
                      <a:pt x="798145" y="411414"/>
                    </a:lnTo>
                    <a:lnTo>
                      <a:pt x="798145" y="436099"/>
                    </a:lnTo>
                    <a:cubicBezTo>
                      <a:pt x="798145" y="477240"/>
                      <a:pt x="817344" y="515639"/>
                      <a:pt x="850258" y="537582"/>
                    </a:cubicBezTo>
                    <a:lnTo>
                      <a:pt x="850258" y="559523"/>
                    </a:lnTo>
                    <a:cubicBezTo>
                      <a:pt x="850258" y="562266"/>
                      <a:pt x="850258" y="565009"/>
                      <a:pt x="836544" y="567752"/>
                    </a:cubicBezTo>
                    <a:lnTo>
                      <a:pt x="803631" y="575980"/>
                    </a:lnTo>
                    <a:lnTo>
                      <a:pt x="710377" y="543067"/>
                    </a:lnTo>
                    <a:cubicBezTo>
                      <a:pt x="710377" y="537582"/>
                      <a:pt x="710377" y="534839"/>
                      <a:pt x="704892" y="532096"/>
                    </a:cubicBezTo>
                    <a:lnTo>
                      <a:pt x="674721" y="501926"/>
                    </a:lnTo>
                    <a:lnTo>
                      <a:pt x="674721" y="449813"/>
                    </a:lnTo>
                    <a:cubicBezTo>
                      <a:pt x="677464" y="447070"/>
                      <a:pt x="680206" y="444327"/>
                      <a:pt x="682949" y="441585"/>
                    </a:cubicBezTo>
                    <a:cubicBezTo>
                      <a:pt x="721348" y="405929"/>
                      <a:pt x="740547" y="356559"/>
                      <a:pt x="740547" y="304447"/>
                    </a:cubicBezTo>
                    <a:lnTo>
                      <a:pt x="740547" y="263305"/>
                    </a:lnTo>
                    <a:cubicBezTo>
                      <a:pt x="751518" y="238620"/>
                      <a:pt x="757004" y="213936"/>
                      <a:pt x="757004" y="186508"/>
                    </a:cubicBezTo>
                    <a:lnTo>
                      <a:pt x="757004" y="16457"/>
                    </a:lnTo>
                    <a:cubicBezTo>
                      <a:pt x="757004" y="8228"/>
                      <a:pt x="748775" y="0"/>
                      <a:pt x="740547" y="0"/>
                    </a:cubicBezTo>
                    <a:lnTo>
                      <a:pt x="501926" y="0"/>
                    </a:lnTo>
                    <a:cubicBezTo>
                      <a:pt x="416901" y="0"/>
                      <a:pt x="348332" y="68569"/>
                      <a:pt x="348332" y="153595"/>
                    </a:cubicBezTo>
                    <a:lnTo>
                      <a:pt x="348332" y="186508"/>
                    </a:lnTo>
                    <a:cubicBezTo>
                      <a:pt x="348332" y="213936"/>
                      <a:pt x="353817" y="238620"/>
                      <a:pt x="364788" y="263305"/>
                    </a:cubicBezTo>
                    <a:lnTo>
                      <a:pt x="364788" y="298961"/>
                    </a:lnTo>
                    <a:cubicBezTo>
                      <a:pt x="364788" y="359302"/>
                      <a:pt x="392215" y="411414"/>
                      <a:pt x="433357" y="447070"/>
                    </a:cubicBezTo>
                    <a:lnTo>
                      <a:pt x="433357" y="501926"/>
                    </a:lnTo>
                    <a:lnTo>
                      <a:pt x="403187" y="532096"/>
                    </a:lnTo>
                    <a:cubicBezTo>
                      <a:pt x="400444" y="534839"/>
                      <a:pt x="397701" y="540324"/>
                      <a:pt x="397701" y="543067"/>
                    </a:cubicBezTo>
                    <a:lnTo>
                      <a:pt x="298961" y="578723"/>
                    </a:lnTo>
                    <a:cubicBezTo>
                      <a:pt x="290734" y="581466"/>
                      <a:pt x="285248" y="584208"/>
                      <a:pt x="279763" y="589694"/>
                    </a:cubicBezTo>
                    <a:lnTo>
                      <a:pt x="263306" y="581466"/>
                    </a:lnTo>
                    <a:cubicBezTo>
                      <a:pt x="309932" y="562266"/>
                      <a:pt x="323646" y="532096"/>
                      <a:pt x="323646" y="532096"/>
                    </a:cubicBezTo>
                    <a:cubicBezTo>
                      <a:pt x="326389" y="526610"/>
                      <a:pt x="326389" y="521125"/>
                      <a:pt x="323646" y="518382"/>
                    </a:cubicBezTo>
                    <a:cubicBezTo>
                      <a:pt x="312675" y="496440"/>
                      <a:pt x="309932" y="452556"/>
                      <a:pt x="309932" y="419643"/>
                    </a:cubicBezTo>
                    <a:cubicBezTo>
                      <a:pt x="309932" y="408671"/>
                      <a:pt x="309932" y="397701"/>
                      <a:pt x="307190" y="389472"/>
                    </a:cubicBezTo>
                    <a:cubicBezTo>
                      <a:pt x="301704" y="312675"/>
                      <a:pt x="244106" y="255077"/>
                      <a:pt x="172794" y="255077"/>
                    </a:cubicBezTo>
                    <a:cubicBezTo>
                      <a:pt x="101483" y="255077"/>
                      <a:pt x="43884" y="312675"/>
                      <a:pt x="38399" y="389472"/>
                    </a:cubicBezTo>
                    <a:cubicBezTo>
                      <a:pt x="38399" y="397701"/>
                      <a:pt x="38399" y="408671"/>
                      <a:pt x="35656" y="419643"/>
                    </a:cubicBezTo>
                    <a:cubicBezTo>
                      <a:pt x="35656" y="452556"/>
                      <a:pt x="32914" y="496440"/>
                      <a:pt x="21942" y="518382"/>
                    </a:cubicBezTo>
                    <a:cubicBezTo>
                      <a:pt x="19200" y="523868"/>
                      <a:pt x="19200" y="529353"/>
                      <a:pt x="21942" y="532096"/>
                    </a:cubicBezTo>
                    <a:cubicBezTo>
                      <a:pt x="21942" y="534839"/>
                      <a:pt x="38399" y="562266"/>
                      <a:pt x="82283" y="581466"/>
                    </a:cubicBezTo>
                    <a:lnTo>
                      <a:pt x="38399" y="603408"/>
                    </a:lnTo>
                    <a:cubicBezTo>
                      <a:pt x="16457" y="614379"/>
                      <a:pt x="0" y="639064"/>
                      <a:pt x="0" y="663748"/>
                    </a:cubicBezTo>
                    <a:lnTo>
                      <a:pt x="0" y="781687"/>
                    </a:lnTo>
                    <a:cubicBezTo>
                      <a:pt x="0" y="789916"/>
                      <a:pt x="8228" y="798144"/>
                      <a:pt x="16457" y="798144"/>
                    </a:cubicBezTo>
                    <a:cubicBezTo>
                      <a:pt x="24685" y="798144"/>
                      <a:pt x="32914" y="789916"/>
                      <a:pt x="32914" y="781687"/>
                    </a:cubicBezTo>
                    <a:lnTo>
                      <a:pt x="32914" y="663748"/>
                    </a:lnTo>
                    <a:cubicBezTo>
                      <a:pt x="32914" y="650035"/>
                      <a:pt x="41142" y="639064"/>
                      <a:pt x="52112" y="633578"/>
                    </a:cubicBezTo>
                    <a:lnTo>
                      <a:pt x="104225" y="606151"/>
                    </a:lnTo>
                    <a:lnTo>
                      <a:pt x="123425" y="622607"/>
                    </a:lnTo>
                    <a:cubicBezTo>
                      <a:pt x="137138" y="633578"/>
                      <a:pt x="153595" y="641806"/>
                      <a:pt x="170052" y="641806"/>
                    </a:cubicBezTo>
                    <a:cubicBezTo>
                      <a:pt x="186508" y="641806"/>
                      <a:pt x="202965" y="636321"/>
                      <a:pt x="216678" y="622607"/>
                    </a:cubicBezTo>
                    <a:lnTo>
                      <a:pt x="235878" y="606151"/>
                    </a:lnTo>
                    <a:lnTo>
                      <a:pt x="252335" y="614379"/>
                    </a:lnTo>
                    <a:cubicBezTo>
                      <a:pt x="244106" y="628092"/>
                      <a:pt x="238621" y="641806"/>
                      <a:pt x="238621" y="658263"/>
                    </a:cubicBezTo>
                    <a:lnTo>
                      <a:pt x="238621" y="781687"/>
                    </a:lnTo>
                    <a:cubicBezTo>
                      <a:pt x="238621" y="789916"/>
                      <a:pt x="246849" y="798144"/>
                      <a:pt x="255077" y="798144"/>
                    </a:cubicBezTo>
                    <a:cubicBezTo>
                      <a:pt x="263306" y="798144"/>
                      <a:pt x="271534" y="789916"/>
                      <a:pt x="271534" y="781687"/>
                    </a:cubicBezTo>
                    <a:lnTo>
                      <a:pt x="271534" y="658263"/>
                    </a:lnTo>
                    <a:cubicBezTo>
                      <a:pt x="271534" y="636321"/>
                      <a:pt x="285248" y="617122"/>
                      <a:pt x="307190" y="608893"/>
                    </a:cubicBezTo>
                    <a:lnTo>
                      <a:pt x="411415" y="570495"/>
                    </a:lnTo>
                    <a:lnTo>
                      <a:pt x="455300" y="636321"/>
                    </a:lnTo>
                    <a:cubicBezTo>
                      <a:pt x="460785" y="644549"/>
                      <a:pt x="469013" y="650035"/>
                      <a:pt x="479984" y="650035"/>
                    </a:cubicBezTo>
                    <a:cubicBezTo>
                      <a:pt x="479984" y="650035"/>
                      <a:pt x="482727" y="650035"/>
                      <a:pt x="482727" y="650035"/>
                    </a:cubicBezTo>
                    <a:cubicBezTo>
                      <a:pt x="490955" y="650035"/>
                      <a:pt x="499184" y="647292"/>
                      <a:pt x="504669" y="639064"/>
                    </a:cubicBezTo>
                    <a:lnTo>
                      <a:pt x="532097" y="611636"/>
                    </a:lnTo>
                    <a:lnTo>
                      <a:pt x="532097" y="778944"/>
                    </a:lnTo>
                    <a:cubicBezTo>
                      <a:pt x="532097" y="787173"/>
                      <a:pt x="540326" y="795401"/>
                      <a:pt x="548553" y="795401"/>
                    </a:cubicBezTo>
                    <a:cubicBezTo>
                      <a:pt x="556781" y="795401"/>
                      <a:pt x="565010" y="787173"/>
                      <a:pt x="565010" y="778944"/>
                    </a:cubicBezTo>
                    <a:lnTo>
                      <a:pt x="565010" y="611636"/>
                    </a:lnTo>
                    <a:lnTo>
                      <a:pt x="592438" y="639064"/>
                    </a:lnTo>
                    <a:cubicBezTo>
                      <a:pt x="597923" y="644549"/>
                      <a:pt x="606152" y="650035"/>
                      <a:pt x="614380" y="650035"/>
                    </a:cubicBezTo>
                    <a:cubicBezTo>
                      <a:pt x="614380" y="650035"/>
                      <a:pt x="617123" y="650035"/>
                      <a:pt x="617123" y="650035"/>
                    </a:cubicBezTo>
                    <a:cubicBezTo>
                      <a:pt x="628094" y="650035"/>
                      <a:pt x="636322" y="644549"/>
                      <a:pt x="641807" y="636321"/>
                    </a:cubicBezTo>
                    <a:lnTo>
                      <a:pt x="685692" y="570495"/>
                    </a:lnTo>
                    <a:lnTo>
                      <a:pt x="789917" y="608893"/>
                    </a:lnTo>
                    <a:cubicBezTo>
                      <a:pt x="809116" y="617122"/>
                      <a:pt x="825573" y="636321"/>
                      <a:pt x="825573" y="658263"/>
                    </a:cubicBezTo>
                    <a:lnTo>
                      <a:pt x="825573" y="781687"/>
                    </a:lnTo>
                    <a:cubicBezTo>
                      <a:pt x="825573" y="789916"/>
                      <a:pt x="833801" y="798144"/>
                      <a:pt x="842030" y="798144"/>
                    </a:cubicBezTo>
                    <a:cubicBezTo>
                      <a:pt x="850258" y="798144"/>
                      <a:pt x="858486" y="789916"/>
                      <a:pt x="858486" y="781687"/>
                    </a:cubicBezTo>
                    <a:lnTo>
                      <a:pt x="858486" y="658263"/>
                    </a:lnTo>
                    <a:cubicBezTo>
                      <a:pt x="858486" y="636321"/>
                      <a:pt x="850258" y="614379"/>
                      <a:pt x="833801" y="600665"/>
                    </a:cubicBezTo>
                    <a:lnTo>
                      <a:pt x="836544" y="600665"/>
                    </a:lnTo>
                    <a:cubicBezTo>
                      <a:pt x="839287" y="600665"/>
                      <a:pt x="844772" y="597922"/>
                      <a:pt x="850258" y="595179"/>
                    </a:cubicBezTo>
                    <a:lnTo>
                      <a:pt x="891399" y="636321"/>
                    </a:lnTo>
                    <a:lnTo>
                      <a:pt x="891399" y="784430"/>
                    </a:lnTo>
                    <a:cubicBezTo>
                      <a:pt x="891399" y="792658"/>
                      <a:pt x="899627" y="800887"/>
                      <a:pt x="907856" y="800887"/>
                    </a:cubicBezTo>
                    <a:cubicBezTo>
                      <a:pt x="916084" y="800887"/>
                      <a:pt x="924313" y="792658"/>
                      <a:pt x="924313" y="784430"/>
                    </a:cubicBezTo>
                    <a:lnTo>
                      <a:pt x="924313" y="636321"/>
                    </a:lnTo>
                    <a:lnTo>
                      <a:pt x="965454" y="595179"/>
                    </a:lnTo>
                    <a:cubicBezTo>
                      <a:pt x="968197" y="595179"/>
                      <a:pt x="970940" y="597922"/>
                      <a:pt x="970940" y="597922"/>
                    </a:cubicBezTo>
                    <a:lnTo>
                      <a:pt x="1036766" y="617122"/>
                    </a:lnTo>
                    <a:cubicBezTo>
                      <a:pt x="1050480" y="622607"/>
                      <a:pt x="1061451" y="636321"/>
                      <a:pt x="1061451" y="650035"/>
                    </a:cubicBezTo>
                    <a:lnTo>
                      <a:pt x="1061451" y="781687"/>
                    </a:lnTo>
                    <a:cubicBezTo>
                      <a:pt x="1061451" y="789916"/>
                      <a:pt x="1069679" y="798144"/>
                      <a:pt x="1077907" y="798144"/>
                    </a:cubicBezTo>
                    <a:cubicBezTo>
                      <a:pt x="1086136" y="798144"/>
                      <a:pt x="1094364" y="789916"/>
                      <a:pt x="1094364" y="781687"/>
                    </a:cubicBezTo>
                    <a:lnTo>
                      <a:pt x="1094364" y="650035"/>
                    </a:lnTo>
                    <a:cubicBezTo>
                      <a:pt x="1105335" y="622607"/>
                      <a:pt x="1086136" y="595179"/>
                      <a:pt x="1055965" y="586951"/>
                    </a:cubicBezTo>
                    <a:close/>
                    <a:moveTo>
                      <a:pt x="117939" y="559523"/>
                    </a:moveTo>
                    <a:cubicBezTo>
                      <a:pt x="87769" y="548552"/>
                      <a:pt x="74055" y="534839"/>
                      <a:pt x="65826" y="526610"/>
                    </a:cubicBezTo>
                    <a:cubicBezTo>
                      <a:pt x="71312" y="515639"/>
                      <a:pt x="74055" y="501926"/>
                      <a:pt x="74055" y="488212"/>
                    </a:cubicBezTo>
                    <a:cubicBezTo>
                      <a:pt x="82283" y="510154"/>
                      <a:pt x="98740" y="526610"/>
                      <a:pt x="115197" y="540324"/>
                    </a:cubicBezTo>
                    <a:lnTo>
                      <a:pt x="115197" y="559523"/>
                    </a:lnTo>
                    <a:close/>
                    <a:moveTo>
                      <a:pt x="211193" y="603408"/>
                    </a:moveTo>
                    <a:cubicBezTo>
                      <a:pt x="197480" y="617122"/>
                      <a:pt x="175537" y="617122"/>
                      <a:pt x="161823" y="603408"/>
                    </a:cubicBezTo>
                    <a:lnTo>
                      <a:pt x="148109" y="589694"/>
                    </a:lnTo>
                    <a:cubicBezTo>
                      <a:pt x="150852" y="584208"/>
                      <a:pt x="150852" y="578723"/>
                      <a:pt x="150852" y="573237"/>
                    </a:cubicBezTo>
                    <a:lnTo>
                      <a:pt x="150852" y="556781"/>
                    </a:lnTo>
                    <a:cubicBezTo>
                      <a:pt x="161823" y="559523"/>
                      <a:pt x="172794" y="562266"/>
                      <a:pt x="186508" y="562266"/>
                    </a:cubicBezTo>
                    <a:cubicBezTo>
                      <a:pt x="197480" y="562266"/>
                      <a:pt x="211193" y="559523"/>
                      <a:pt x="222164" y="556781"/>
                    </a:cubicBezTo>
                    <a:lnTo>
                      <a:pt x="222164" y="573237"/>
                    </a:lnTo>
                    <a:cubicBezTo>
                      <a:pt x="222164" y="578723"/>
                      <a:pt x="224907" y="584208"/>
                      <a:pt x="224907" y="589694"/>
                    </a:cubicBezTo>
                    <a:lnTo>
                      <a:pt x="211193" y="603408"/>
                    </a:lnTo>
                    <a:close/>
                    <a:moveTo>
                      <a:pt x="186508" y="529353"/>
                    </a:moveTo>
                    <a:cubicBezTo>
                      <a:pt x="139881" y="529353"/>
                      <a:pt x="101483" y="490954"/>
                      <a:pt x="101483" y="444327"/>
                    </a:cubicBezTo>
                    <a:cubicBezTo>
                      <a:pt x="101483" y="436099"/>
                      <a:pt x="93254" y="427871"/>
                      <a:pt x="85026" y="427871"/>
                    </a:cubicBezTo>
                    <a:cubicBezTo>
                      <a:pt x="85026" y="427871"/>
                      <a:pt x="82283" y="427871"/>
                      <a:pt x="82283" y="427871"/>
                    </a:cubicBezTo>
                    <a:cubicBezTo>
                      <a:pt x="82283" y="427871"/>
                      <a:pt x="82283" y="425128"/>
                      <a:pt x="82283" y="425128"/>
                    </a:cubicBezTo>
                    <a:cubicBezTo>
                      <a:pt x="82283" y="414157"/>
                      <a:pt x="82283" y="403186"/>
                      <a:pt x="82283" y="394958"/>
                    </a:cubicBezTo>
                    <a:cubicBezTo>
                      <a:pt x="85026" y="367530"/>
                      <a:pt x="95997" y="340102"/>
                      <a:pt x="115197" y="320903"/>
                    </a:cubicBezTo>
                    <a:cubicBezTo>
                      <a:pt x="134395" y="301704"/>
                      <a:pt x="159080" y="290733"/>
                      <a:pt x="186508" y="290733"/>
                    </a:cubicBezTo>
                    <a:cubicBezTo>
                      <a:pt x="213936" y="290733"/>
                      <a:pt x="238621" y="301704"/>
                      <a:pt x="257820" y="320903"/>
                    </a:cubicBezTo>
                    <a:cubicBezTo>
                      <a:pt x="277020" y="340102"/>
                      <a:pt x="287991" y="367530"/>
                      <a:pt x="290734" y="394958"/>
                    </a:cubicBezTo>
                    <a:cubicBezTo>
                      <a:pt x="290734" y="403186"/>
                      <a:pt x="290734" y="414157"/>
                      <a:pt x="290734" y="425128"/>
                    </a:cubicBezTo>
                    <a:cubicBezTo>
                      <a:pt x="290734" y="425128"/>
                      <a:pt x="290734" y="427871"/>
                      <a:pt x="290734" y="427871"/>
                    </a:cubicBezTo>
                    <a:cubicBezTo>
                      <a:pt x="274277" y="400443"/>
                      <a:pt x="246849" y="381244"/>
                      <a:pt x="211193" y="370273"/>
                    </a:cubicBezTo>
                    <a:cubicBezTo>
                      <a:pt x="178280" y="359302"/>
                      <a:pt x="150852" y="359302"/>
                      <a:pt x="150852" y="359302"/>
                    </a:cubicBezTo>
                    <a:cubicBezTo>
                      <a:pt x="145366" y="359302"/>
                      <a:pt x="142624" y="362045"/>
                      <a:pt x="139881" y="364787"/>
                    </a:cubicBezTo>
                    <a:lnTo>
                      <a:pt x="112454" y="394958"/>
                    </a:lnTo>
                    <a:cubicBezTo>
                      <a:pt x="106968" y="400443"/>
                      <a:pt x="106968" y="411414"/>
                      <a:pt x="112454" y="416900"/>
                    </a:cubicBezTo>
                    <a:cubicBezTo>
                      <a:pt x="117939" y="422385"/>
                      <a:pt x="128910" y="422385"/>
                      <a:pt x="134395" y="416900"/>
                    </a:cubicBezTo>
                    <a:lnTo>
                      <a:pt x="159080" y="392215"/>
                    </a:lnTo>
                    <a:cubicBezTo>
                      <a:pt x="181023" y="392215"/>
                      <a:pt x="246849" y="400443"/>
                      <a:pt x="271534" y="458041"/>
                    </a:cubicBezTo>
                    <a:cubicBezTo>
                      <a:pt x="263306" y="496440"/>
                      <a:pt x="227649" y="529353"/>
                      <a:pt x="186508" y="529353"/>
                    </a:cubicBezTo>
                    <a:close/>
                    <a:moveTo>
                      <a:pt x="252335" y="559523"/>
                    </a:moveTo>
                    <a:lnTo>
                      <a:pt x="252335" y="540324"/>
                    </a:lnTo>
                    <a:cubicBezTo>
                      <a:pt x="271534" y="526610"/>
                      <a:pt x="285248" y="510154"/>
                      <a:pt x="293476" y="488212"/>
                    </a:cubicBezTo>
                    <a:cubicBezTo>
                      <a:pt x="296219" y="501926"/>
                      <a:pt x="298961" y="515639"/>
                      <a:pt x="301704" y="526610"/>
                    </a:cubicBezTo>
                    <a:cubicBezTo>
                      <a:pt x="298961" y="534839"/>
                      <a:pt x="282505" y="548552"/>
                      <a:pt x="252335" y="559523"/>
                    </a:cubicBezTo>
                    <a:close/>
                    <a:moveTo>
                      <a:pt x="405929" y="298961"/>
                    </a:moveTo>
                    <a:lnTo>
                      <a:pt x="405929" y="260562"/>
                    </a:lnTo>
                    <a:cubicBezTo>
                      <a:pt x="405929" y="257819"/>
                      <a:pt x="405929" y="255077"/>
                      <a:pt x="403187" y="252334"/>
                    </a:cubicBezTo>
                    <a:cubicBezTo>
                      <a:pt x="392215" y="230392"/>
                      <a:pt x="386730" y="208450"/>
                      <a:pt x="386730" y="186508"/>
                    </a:cubicBezTo>
                    <a:lnTo>
                      <a:pt x="386730" y="153595"/>
                    </a:lnTo>
                    <a:cubicBezTo>
                      <a:pt x="386730" y="87768"/>
                      <a:pt x="441586" y="32913"/>
                      <a:pt x="507412" y="32913"/>
                    </a:cubicBezTo>
                    <a:lnTo>
                      <a:pt x="729576" y="32913"/>
                    </a:lnTo>
                    <a:lnTo>
                      <a:pt x="729576" y="186508"/>
                    </a:lnTo>
                    <a:cubicBezTo>
                      <a:pt x="729576" y="208450"/>
                      <a:pt x="724090" y="233135"/>
                      <a:pt x="713120" y="252334"/>
                    </a:cubicBezTo>
                    <a:cubicBezTo>
                      <a:pt x="713120" y="255077"/>
                      <a:pt x="710377" y="257819"/>
                      <a:pt x="710377" y="260562"/>
                    </a:cubicBezTo>
                    <a:lnTo>
                      <a:pt x="710377" y="307189"/>
                    </a:lnTo>
                    <a:cubicBezTo>
                      <a:pt x="710377" y="351074"/>
                      <a:pt x="693920" y="389472"/>
                      <a:pt x="661007" y="419643"/>
                    </a:cubicBezTo>
                    <a:cubicBezTo>
                      <a:pt x="658264" y="422385"/>
                      <a:pt x="652778" y="427871"/>
                      <a:pt x="650036" y="430614"/>
                    </a:cubicBezTo>
                    <a:cubicBezTo>
                      <a:pt x="650036" y="430614"/>
                      <a:pt x="650036" y="430614"/>
                      <a:pt x="650036" y="430614"/>
                    </a:cubicBezTo>
                    <a:cubicBezTo>
                      <a:pt x="619866" y="452556"/>
                      <a:pt x="584209" y="463527"/>
                      <a:pt x="545811" y="460784"/>
                    </a:cubicBezTo>
                    <a:cubicBezTo>
                      <a:pt x="469013" y="455299"/>
                      <a:pt x="405929" y="383987"/>
                      <a:pt x="405929" y="298961"/>
                    </a:cubicBezTo>
                    <a:close/>
                    <a:moveTo>
                      <a:pt x="496441" y="619864"/>
                    </a:moveTo>
                    <a:cubicBezTo>
                      <a:pt x="496441" y="619864"/>
                      <a:pt x="496441" y="622607"/>
                      <a:pt x="496441" y="619864"/>
                    </a:cubicBezTo>
                    <a:cubicBezTo>
                      <a:pt x="493698" y="622607"/>
                      <a:pt x="493698" y="619864"/>
                      <a:pt x="496441" y="619864"/>
                    </a:cubicBezTo>
                    <a:lnTo>
                      <a:pt x="444329" y="545810"/>
                    </a:lnTo>
                    <a:lnTo>
                      <a:pt x="460785" y="529353"/>
                    </a:lnTo>
                    <a:lnTo>
                      <a:pt x="534840" y="581466"/>
                    </a:lnTo>
                    <a:lnTo>
                      <a:pt x="496441" y="619864"/>
                    </a:lnTo>
                    <a:close/>
                    <a:moveTo>
                      <a:pt x="559524" y="559523"/>
                    </a:moveTo>
                    <a:lnTo>
                      <a:pt x="474498" y="499183"/>
                    </a:lnTo>
                    <a:lnTo>
                      <a:pt x="474498" y="469013"/>
                    </a:lnTo>
                    <a:cubicBezTo>
                      <a:pt x="496441" y="479983"/>
                      <a:pt x="521126" y="488212"/>
                      <a:pt x="548553" y="490954"/>
                    </a:cubicBezTo>
                    <a:cubicBezTo>
                      <a:pt x="554039" y="490954"/>
                      <a:pt x="556781" y="490954"/>
                      <a:pt x="562267" y="490954"/>
                    </a:cubicBezTo>
                    <a:cubicBezTo>
                      <a:pt x="592438" y="490954"/>
                      <a:pt x="622609" y="482726"/>
                      <a:pt x="647293" y="469013"/>
                    </a:cubicBezTo>
                    <a:lnTo>
                      <a:pt x="647293" y="499183"/>
                    </a:lnTo>
                    <a:lnTo>
                      <a:pt x="559524" y="559523"/>
                    </a:lnTo>
                    <a:close/>
                    <a:moveTo>
                      <a:pt x="628094" y="619864"/>
                    </a:moveTo>
                    <a:cubicBezTo>
                      <a:pt x="628094" y="619864"/>
                      <a:pt x="628094" y="622607"/>
                      <a:pt x="628094" y="619864"/>
                    </a:cubicBezTo>
                    <a:cubicBezTo>
                      <a:pt x="625351" y="622607"/>
                      <a:pt x="625351" y="622607"/>
                      <a:pt x="628094" y="619864"/>
                    </a:cubicBezTo>
                    <a:lnTo>
                      <a:pt x="586952" y="581466"/>
                    </a:lnTo>
                    <a:lnTo>
                      <a:pt x="661007" y="529353"/>
                    </a:lnTo>
                    <a:lnTo>
                      <a:pt x="677464" y="545810"/>
                    </a:lnTo>
                    <a:lnTo>
                      <a:pt x="628094" y="619864"/>
                    </a:lnTo>
                    <a:close/>
                    <a:moveTo>
                      <a:pt x="918827" y="606151"/>
                    </a:moveTo>
                    <a:lnTo>
                      <a:pt x="883171" y="570495"/>
                    </a:lnTo>
                    <a:cubicBezTo>
                      <a:pt x="883171" y="567752"/>
                      <a:pt x="883171" y="565009"/>
                      <a:pt x="883171" y="562266"/>
                    </a:cubicBezTo>
                    <a:lnTo>
                      <a:pt x="883171" y="556781"/>
                    </a:lnTo>
                    <a:cubicBezTo>
                      <a:pt x="894142" y="559523"/>
                      <a:pt x="905113" y="562266"/>
                      <a:pt x="916084" y="562266"/>
                    </a:cubicBezTo>
                    <a:cubicBezTo>
                      <a:pt x="916084" y="562266"/>
                      <a:pt x="918827" y="562266"/>
                      <a:pt x="918827" y="562266"/>
                    </a:cubicBezTo>
                    <a:cubicBezTo>
                      <a:pt x="929798" y="562266"/>
                      <a:pt x="943512" y="559523"/>
                      <a:pt x="954483" y="556781"/>
                    </a:cubicBezTo>
                    <a:lnTo>
                      <a:pt x="954483" y="562266"/>
                    </a:lnTo>
                    <a:cubicBezTo>
                      <a:pt x="954483" y="565009"/>
                      <a:pt x="954483" y="567752"/>
                      <a:pt x="954483" y="570495"/>
                    </a:cubicBezTo>
                    <a:lnTo>
                      <a:pt x="918827" y="606151"/>
                    </a:lnTo>
                    <a:close/>
                    <a:moveTo>
                      <a:pt x="979168" y="504668"/>
                    </a:moveTo>
                    <a:cubicBezTo>
                      <a:pt x="962712" y="521125"/>
                      <a:pt x="940769" y="529353"/>
                      <a:pt x="916084" y="529353"/>
                    </a:cubicBezTo>
                    <a:cubicBezTo>
                      <a:pt x="869458" y="526610"/>
                      <a:pt x="831058" y="488212"/>
                      <a:pt x="831058" y="438842"/>
                    </a:cubicBezTo>
                    <a:lnTo>
                      <a:pt x="831058" y="408671"/>
                    </a:lnTo>
                    <a:cubicBezTo>
                      <a:pt x="831058" y="405929"/>
                      <a:pt x="831058" y="403186"/>
                      <a:pt x="828316" y="400443"/>
                    </a:cubicBezTo>
                    <a:lnTo>
                      <a:pt x="817344" y="381244"/>
                    </a:lnTo>
                    <a:cubicBezTo>
                      <a:pt x="814602" y="373016"/>
                      <a:pt x="811859" y="364787"/>
                      <a:pt x="811859" y="356559"/>
                    </a:cubicBezTo>
                    <a:lnTo>
                      <a:pt x="811859" y="356559"/>
                    </a:lnTo>
                    <a:cubicBezTo>
                      <a:pt x="811859" y="318161"/>
                      <a:pt x="842030" y="287990"/>
                      <a:pt x="880429" y="287990"/>
                    </a:cubicBezTo>
                    <a:lnTo>
                      <a:pt x="1017567" y="287990"/>
                    </a:lnTo>
                    <a:lnTo>
                      <a:pt x="1017567" y="353816"/>
                    </a:lnTo>
                    <a:cubicBezTo>
                      <a:pt x="1017567" y="364787"/>
                      <a:pt x="1014824" y="375758"/>
                      <a:pt x="1009338" y="383987"/>
                    </a:cubicBezTo>
                    <a:lnTo>
                      <a:pt x="1001110" y="400443"/>
                    </a:lnTo>
                    <a:cubicBezTo>
                      <a:pt x="1001110" y="403186"/>
                      <a:pt x="998367" y="405929"/>
                      <a:pt x="998367" y="408671"/>
                    </a:cubicBezTo>
                    <a:lnTo>
                      <a:pt x="998367" y="441585"/>
                    </a:lnTo>
                    <a:cubicBezTo>
                      <a:pt x="1003853" y="466270"/>
                      <a:pt x="995624" y="488212"/>
                      <a:pt x="979168" y="504668"/>
                    </a:cubicBezTo>
                    <a:close/>
                  </a:path>
                </a:pathLst>
              </a:custGeom>
              <a:grpFill/>
              <a:ln w="27426" cap="flat">
                <a:noFill/>
                <a:prstDash val="solid"/>
                <a:miter/>
              </a:ln>
            </p:spPr>
            <p:txBody>
              <a:bodyPr rtlCol="0" anchor="ctr"/>
              <a:lstStyle/>
              <a:p>
                <a:endParaRPr lang="en-US" sz="835"/>
              </a:p>
            </p:txBody>
          </p:sp>
          <p:sp>
            <p:nvSpPr>
              <p:cNvPr id="111" name="Freeform 110">
                <a:extLst>
                  <a:ext uri="{FF2B5EF4-FFF2-40B4-BE49-F238E27FC236}">
                    <a16:creationId xmlns:a16="http://schemas.microsoft.com/office/drawing/2014/main" id="{1A139472-463C-00E4-510A-228FF11CD952}"/>
                  </a:ext>
                </a:extLst>
              </p:cNvPr>
              <p:cNvSpPr/>
              <p:nvPr/>
            </p:nvSpPr>
            <p:spPr>
              <a:xfrm>
                <a:off x="9258490" y="4220154"/>
                <a:ext cx="135424" cy="52112"/>
              </a:xfrm>
              <a:custGeom>
                <a:avLst/>
                <a:gdLst>
                  <a:gd name="connsiteX0" fmla="*/ 126167 w 135424"/>
                  <a:gd name="connsiteY0" fmla="*/ 19200 h 52112"/>
                  <a:gd name="connsiteX1" fmla="*/ 16457 w 135424"/>
                  <a:gd name="connsiteY1" fmla="*/ 0 h 52112"/>
                  <a:gd name="connsiteX2" fmla="*/ 0 w 135424"/>
                  <a:gd name="connsiteY2" fmla="*/ 16457 h 52112"/>
                  <a:gd name="connsiteX3" fmla="*/ 16457 w 135424"/>
                  <a:gd name="connsiteY3" fmla="*/ 32913 h 52112"/>
                  <a:gd name="connsiteX4" fmla="*/ 112454 w 135424"/>
                  <a:gd name="connsiteY4" fmla="*/ 49370 h 52112"/>
                  <a:gd name="connsiteX5" fmla="*/ 120682 w 135424"/>
                  <a:gd name="connsiteY5" fmla="*/ 52113 h 52112"/>
                  <a:gd name="connsiteX6" fmla="*/ 134395 w 135424"/>
                  <a:gd name="connsiteY6" fmla="*/ 43884 h 52112"/>
                  <a:gd name="connsiteX7" fmla="*/ 126167 w 135424"/>
                  <a:gd name="connsiteY7" fmla="*/ 19200 h 5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424" h="52112">
                    <a:moveTo>
                      <a:pt x="126167" y="19200"/>
                    </a:moveTo>
                    <a:cubicBezTo>
                      <a:pt x="87769" y="0"/>
                      <a:pt x="19200" y="0"/>
                      <a:pt x="16457" y="0"/>
                    </a:cubicBezTo>
                    <a:cubicBezTo>
                      <a:pt x="8228" y="0"/>
                      <a:pt x="0" y="8228"/>
                      <a:pt x="0" y="16457"/>
                    </a:cubicBezTo>
                    <a:cubicBezTo>
                      <a:pt x="0" y="24685"/>
                      <a:pt x="8228" y="32913"/>
                      <a:pt x="16457" y="32913"/>
                    </a:cubicBezTo>
                    <a:cubicBezTo>
                      <a:pt x="35656" y="32913"/>
                      <a:pt x="87769" y="35656"/>
                      <a:pt x="112454" y="49370"/>
                    </a:cubicBezTo>
                    <a:cubicBezTo>
                      <a:pt x="115197" y="49370"/>
                      <a:pt x="117939" y="52113"/>
                      <a:pt x="120682" y="52113"/>
                    </a:cubicBezTo>
                    <a:cubicBezTo>
                      <a:pt x="126167" y="52113"/>
                      <a:pt x="131653" y="49370"/>
                      <a:pt x="134395" y="43884"/>
                    </a:cubicBezTo>
                    <a:cubicBezTo>
                      <a:pt x="137138" y="32913"/>
                      <a:pt x="134395" y="24685"/>
                      <a:pt x="126167" y="19200"/>
                    </a:cubicBezTo>
                    <a:close/>
                  </a:path>
                </a:pathLst>
              </a:custGeom>
              <a:grpFill/>
              <a:ln w="27426" cap="flat">
                <a:noFill/>
                <a:prstDash val="solid"/>
                <a:miter/>
              </a:ln>
            </p:spPr>
            <p:txBody>
              <a:bodyPr rtlCol="0" anchor="ctr"/>
              <a:lstStyle/>
              <a:p>
                <a:endParaRPr lang="en-US" sz="835"/>
              </a:p>
            </p:txBody>
          </p:sp>
          <p:sp>
            <p:nvSpPr>
              <p:cNvPr id="112" name="Freeform 111">
                <a:extLst>
                  <a:ext uri="{FF2B5EF4-FFF2-40B4-BE49-F238E27FC236}">
                    <a16:creationId xmlns:a16="http://schemas.microsoft.com/office/drawing/2014/main" id="{BE986E56-1C2D-F5A6-9689-6517BC5AA360}"/>
                  </a:ext>
                </a:extLst>
              </p:cNvPr>
              <p:cNvSpPr/>
              <p:nvPr/>
            </p:nvSpPr>
            <p:spPr>
              <a:xfrm>
                <a:off x="8833361" y="4024394"/>
                <a:ext cx="270162" cy="91535"/>
              </a:xfrm>
              <a:custGeom>
                <a:avLst/>
                <a:gdLst>
                  <a:gd name="connsiteX0" fmla="*/ 266049 w 270162"/>
                  <a:gd name="connsiteY0" fmla="*/ 47651 h 91535"/>
                  <a:gd name="connsiteX1" fmla="*/ 27428 w 270162"/>
                  <a:gd name="connsiteY1" fmla="*/ 6509 h 91535"/>
                  <a:gd name="connsiteX2" fmla="*/ 0 w 270162"/>
                  <a:gd name="connsiteY2" fmla="*/ 39422 h 91535"/>
                  <a:gd name="connsiteX3" fmla="*/ 0 w 270162"/>
                  <a:gd name="connsiteY3" fmla="*/ 75078 h 91535"/>
                  <a:gd name="connsiteX4" fmla="*/ 16457 w 270162"/>
                  <a:gd name="connsiteY4" fmla="*/ 91535 h 91535"/>
                  <a:gd name="connsiteX5" fmla="*/ 32914 w 270162"/>
                  <a:gd name="connsiteY5" fmla="*/ 75078 h 91535"/>
                  <a:gd name="connsiteX6" fmla="*/ 32914 w 270162"/>
                  <a:gd name="connsiteY6" fmla="*/ 39422 h 91535"/>
                  <a:gd name="connsiteX7" fmla="*/ 32914 w 270162"/>
                  <a:gd name="connsiteY7" fmla="*/ 39422 h 91535"/>
                  <a:gd name="connsiteX8" fmla="*/ 137138 w 270162"/>
                  <a:gd name="connsiteY8" fmla="*/ 33937 h 91535"/>
                  <a:gd name="connsiteX9" fmla="*/ 244106 w 270162"/>
                  <a:gd name="connsiteY9" fmla="*/ 72335 h 91535"/>
                  <a:gd name="connsiteX10" fmla="*/ 266049 w 270162"/>
                  <a:gd name="connsiteY10" fmla="*/ 72335 h 91535"/>
                  <a:gd name="connsiteX11" fmla="*/ 266049 w 270162"/>
                  <a:gd name="connsiteY11" fmla="*/ 47651 h 9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0162" h="91535">
                    <a:moveTo>
                      <a:pt x="266049" y="47651"/>
                    </a:moveTo>
                    <a:cubicBezTo>
                      <a:pt x="205708" y="-12690"/>
                      <a:pt x="79540" y="-1719"/>
                      <a:pt x="27428" y="6509"/>
                    </a:cubicBezTo>
                    <a:cubicBezTo>
                      <a:pt x="10971" y="9252"/>
                      <a:pt x="0" y="22966"/>
                      <a:pt x="0" y="39422"/>
                    </a:cubicBezTo>
                    <a:lnTo>
                      <a:pt x="0" y="75078"/>
                    </a:lnTo>
                    <a:cubicBezTo>
                      <a:pt x="0" y="83307"/>
                      <a:pt x="8228" y="91535"/>
                      <a:pt x="16457" y="91535"/>
                    </a:cubicBezTo>
                    <a:cubicBezTo>
                      <a:pt x="24685" y="91535"/>
                      <a:pt x="32914" y="83307"/>
                      <a:pt x="32914" y="75078"/>
                    </a:cubicBezTo>
                    <a:lnTo>
                      <a:pt x="32914" y="39422"/>
                    </a:lnTo>
                    <a:cubicBezTo>
                      <a:pt x="32914" y="39422"/>
                      <a:pt x="32914" y="39422"/>
                      <a:pt x="32914" y="39422"/>
                    </a:cubicBezTo>
                    <a:cubicBezTo>
                      <a:pt x="52112" y="36680"/>
                      <a:pt x="93254" y="31194"/>
                      <a:pt x="137138" y="33937"/>
                    </a:cubicBezTo>
                    <a:cubicBezTo>
                      <a:pt x="186508" y="36680"/>
                      <a:pt x="222164" y="50394"/>
                      <a:pt x="244106" y="72335"/>
                    </a:cubicBezTo>
                    <a:cubicBezTo>
                      <a:pt x="249592" y="77821"/>
                      <a:pt x="260563" y="77821"/>
                      <a:pt x="266049" y="72335"/>
                    </a:cubicBezTo>
                    <a:cubicBezTo>
                      <a:pt x="271534" y="64107"/>
                      <a:pt x="271534" y="53136"/>
                      <a:pt x="266049" y="47651"/>
                    </a:cubicBezTo>
                    <a:close/>
                  </a:path>
                </a:pathLst>
              </a:custGeom>
              <a:grpFill/>
              <a:ln w="27426" cap="flat">
                <a:noFill/>
                <a:prstDash val="solid"/>
                <a:miter/>
              </a:ln>
            </p:spPr>
            <p:txBody>
              <a:bodyPr rtlCol="0" anchor="ctr"/>
              <a:lstStyle/>
              <a:p>
                <a:endParaRPr lang="en-US" sz="835"/>
              </a:p>
            </p:txBody>
          </p:sp>
          <p:sp>
            <p:nvSpPr>
              <p:cNvPr id="113" name="Freeform 112">
                <a:extLst>
                  <a:ext uri="{FF2B5EF4-FFF2-40B4-BE49-F238E27FC236}">
                    <a16:creationId xmlns:a16="http://schemas.microsoft.com/office/drawing/2014/main" id="{DB039347-165C-C8E2-70DF-2933DC6E7BD8}"/>
                  </a:ext>
                </a:extLst>
              </p:cNvPr>
              <p:cNvSpPr/>
              <p:nvPr/>
            </p:nvSpPr>
            <p:spPr>
              <a:xfrm>
                <a:off x="8764792" y="4579456"/>
                <a:ext cx="32913" cy="101482"/>
              </a:xfrm>
              <a:custGeom>
                <a:avLst/>
                <a:gdLst>
                  <a:gd name="connsiteX0" fmla="*/ 16457 w 32913"/>
                  <a:gd name="connsiteY0" fmla="*/ 0 h 101482"/>
                  <a:gd name="connsiteX1" fmla="*/ 0 w 32913"/>
                  <a:gd name="connsiteY1" fmla="*/ 16457 h 101482"/>
                  <a:gd name="connsiteX2" fmla="*/ 0 w 32913"/>
                  <a:gd name="connsiteY2" fmla="*/ 85026 h 101482"/>
                  <a:gd name="connsiteX3" fmla="*/ 16457 w 32913"/>
                  <a:gd name="connsiteY3" fmla="*/ 101482 h 101482"/>
                  <a:gd name="connsiteX4" fmla="*/ 32914 w 32913"/>
                  <a:gd name="connsiteY4" fmla="*/ 85026 h 101482"/>
                  <a:gd name="connsiteX5" fmla="*/ 32914 w 32913"/>
                  <a:gd name="connsiteY5" fmla="*/ 16457 h 101482"/>
                  <a:gd name="connsiteX6" fmla="*/ 16457 w 32913"/>
                  <a:gd name="connsiteY6" fmla="*/ 0 h 10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13" h="101482">
                    <a:moveTo>
                      <a:pt x="16457" y="0"/>
                    </a:moveTo>
                    <a:cubicBezTo>
                      <a:pt x="8228" y="0"/>
                      <a:pt x="0" y="8228"/>
                      <a:pt x="0" y="16457"/>
                    </a:cubicBezTo>
                    <a:lnTo>
                      <a:pt x="0" y="85026"/>
                    </a:lnTo>
                    <a:cubicBezTo>
                      <a:pt x="0" y="93254"/>
                      <a:pt x="8228" y="101482"/>
                      <a:pt x="16457" y="101482"/>
                    </a:cubicBezTo>
                    <a:cubicBezTo>
                      <a:pt x="24685" y="101482"/>
                      <a:pt x="32914" y="93254"/>
                      <a:pt x="32914" y="85026"/>
                    </a:cubicBezTo>
                    <a:lnTo>
                      <a:pt x="32914" y="16457"/>
                    </a:lnTo>
                    <a:cubicBezTo>
                      <a:pt x="32914" y="8228"/>
                      <a:pt x="24685" y="0"/>
                      <a:pt x="16457" y="0"/>
                    </a:cubicBezTo>
                    <a:close/>
                  </a:path>
                </a:pathLst>
              </a:custGeom>
              <a:grpFill/>
              <a:ln w="27426" cap="flat">
                <a:noFill/>
                <a:prstDash val="solid"/>
                <a:miter/>
              </a:ln>
            </p:spPr>
            <p:txBody>
              <a:bodyPr rtlCol="0" anchor="ctr"/>
              <a:lstStyle/>
              <a:p>
                <a:endParaRPr lang="en-US" sz="835"/>
              </a:p>
            </p:txBody>
          </p:sp>
          <p:sp>
            <p:nvSpPr>
              <p:cNvPr id="114" name="Freeform 113">
                <a:extLst>
                  <a:ext uri="{FF2B5EF4-FFF2-40B4-BE49-F238E27FC236}">
                    <a16:creationId xmlns:a16="http://schemas.microsoft.com/office/drawing/2014/main" id="{36201F0B-6912-377B-884D-F8B3FCF5A538}"/>
                  </a:ext>
                </a:extLst>
              </p:cNvPr>
              <p:cNvSpPr/>
              <p:nvPr/>
            </p:nvSpPr>
            <p:spPr>
              <a:xfrm>
                <a:off x="9140551" y="4579456"/>
                <a:ext cx="32912" cy="101482"/>
              </a:xfrm>
              <a:custGeom>
                <a:avLst/>
                <a:gdLst>
                  <a:gd name="connsiteX0" fmla="*/ 16456 w 32912"/>
                  <a:gd name="connsiteY0" fmla="*/ 0 h 101482"/>
                  <a:gd name="connsiteX1" fmla="*/ 0 w 32912"/>
                  <a:gd name="connsiteY1" fmla="*/ 16457 h 101482"/>
                  <a:gd name="connsiteX2" fmla="*/ 0 w 32912"/>
                  <a:gd name="connsiteY2" fmla="*/ 85026 h 101482"/>
                  <a:gd name="connsiteX3" fmla="*/ 16456 w 32912"/>
                  <a:gd name="connsiteY3" fmla="*/ 101482 h 101482"/>
                  <a:gd name="connsiteX4" fmla="*/ 32913 w 32912"/>
                  <a:gd name="connsiteY4" fmla="*/ 85026 h 101482"/>
                  <a:gd name="connsiteX5" fmla="*/ 32913 w 32912"/>
                  <a:gd name="connsiteY5" fmla="*/ 16457 h 101482"/>
                  <a:gd name="connsiteX6" fmla="*/ 16456 w 32912"/>
                  <a:gd name="connsiteY6" fmla="*/ 0 h 10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12" h="101482">
                    <a:moveTo>
                      <a:pt x="16456" y="0"/>
                    </a:moveTo>
                    <a:cubicBezTo>
                      <a:pt x="8228" y="0"/>
                      <a:pt x="0" y="8228"/>
                      <a:pt x="0" y="16457"/>
                    </a:cubicBezTo>
                    <a:lnTo>
                      <a:pt x="0" y="85026"/>
                    </a:lnTo>
                    <a:cubicBezTo>
                      <a:pt x="0" y="93254"/>
                      <a:pt x="8228" y="101482"/>
                      <a:pt x="16456" y="101482"/>
                    </a:cubicBezTo>
                    <a:cubicBezTo>
                      <a:pt x="24685" y="101482"/>
                      <a:pt x="32913" y="93254"/>
                      <a:pt x="32913" y="85026"/>
                    </a:cubicBezTo>
                    <a:lnTo>
                      <a:pt x="32913" y="16457"/>
                    </a:lnTo>
                    <a:cubicBezTo>
                      <a:pt x="32913" y="8228"/>
                      <a:pt x="24685" y="0"/>
                      <a:pt x="16456" y="0"/>
                    </a:cubicBezTo>
                    <a:close/>
                  </a:path>
                </a:pathLst>
              </a:custGeom>
              <a:grpFill/>
              <a:ln w="27426" cap="flat">
                <a:noFill/>
                <a:prstDash val="solid"/>
                <a:miter/>
              </a:ln>
            </p:spPr>
            <p:txBody>
              <a:bodyPr rtlCol="0" anchor="ctr"/>
              <a:lstStyle/>
              <a:p>
                <a:endParaRPr lang="en-US" sz="835"/>
              </a:p>
            </p:txBody>
          </p:sp>
          <p:sp>
            <p:nvSpPr>
              <p:cNvPr id="115" name="Freeform 114">
                <a:extLst>
                  <a:ext uri="{FF2B5EF4-FFF2-40B4-BE49-F238E27FC236}">
                    <a16:creationId xmlns:a16="http://schemas.microsoft.com/office/drawing/2014/main" id="{FDF45104-0B6B-93CD-8F7C-B1DF803F5BF1}"/>
                  </a:ext>
                </a:extLst>
              </p:cNvPr>
              <p:cNvSpPr/>
              <p:nvPr/>
            </p:nvSpPr>
            <p:spPr>
              <a:xfrm>
                <a:off x="8852561" y="4409405"/>
                <a:ext cx="90510" cy="91730"/>
              </a:xfrm>
              <a:custGeom>
                <a:avLst/>
                <a:gdLst>
                  <a:gd name="connsiteX0" fmla="*/ 52112 w 90510"/>
                  <a:gd name="connsiteY0" fmla="*/ 90511 h 91730"/>
                  <a:gd name="connsiteX1" fmla="*/ 52112 w 90510"/>
                  <a:gd name="connsiteY1" fmla="*/ 90511 h 91730"/>
                  <a:gd name="connsiteX2" fmla="*/ 52112 w 90510"/>
                  <a:gd name="connsiteY2" fmla="*/ 90511 h 91730"/>
                  <a:gd name="connsiteX3" fmla="*/ 0 w 90510"/>
                  <a:gd name="connsiteY3" fmla="*/ 16456 h 91730"/>
                  <a:gd name="connsiteX4" fmla="*/ 16456 w 90510"/>
                  <a:gd name="connsiteY4" fmla="*/ 0 h 91730"/>
                  <a:gd name="connsiteX5" fmla="*/ 90511 w 90510"/>
                  <a:gd name="connsiteY5" fmla="*/ 52112 h 91730"/>
                  <a:gd name="connsiteX6" fmla="*/ 52112 w 90510"/>
                  <a:gd name="connsiteY6" fmla="*/ 90511 h 9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10" h="91730">
                    <a:moveTo>
                      <a:pt x="52112" y="90511"/>
                    </a:moveTo>
                    <a:cubicBezTo>
                      <a:pt x="52112" y="90511"/>
                      <a:pt x="52112" y="93254"/>
                      <a:pt x="52112" y="90511"/>
                    </a:cubicBezTo>
                    <a:cubicBezTo>
                      <a:pt x="49369" y="93254"/>
                      <a:pt x="49369" y="90511"/>
                      <a:pt x="52112" y="90511"/>
                    </a:cubicBezTo>
                    <a:lnTo>
                      <a:pt x="0" y="16456"/>
                    </a:lnTo>
                    <a:lnTo>
                      <a:pt x="16456" y="0"/>
                    </a:lnTo>
                    <a:lnTo>
                      <a:pt x="90511" y="52112"/>
                    </a:lnTo>
                    <a:lnTo>
                      <a:pt x="52112" y="90511"/>
                    </a:lnTo>
                    <a:close/>
                  </a:path>
                </a:pathLst>
              </a:custGeom>
              <a:solidFill>
                <a:srgbClr val="DF4625"/>
              </a:solidFill>
              <a:ln w="27426" cap="flat">
                <a:noFill/>
                <a:prstDash val="solid"/>
                <a:miter/>
              </a:ln>
            </p:spPr>
            <p:txBody>
              <a:bodyPr rtlCol="0" anchor="ctr"/>
              <a:lstStyle/>
              <a:p>
                <a:endParaRPr lang="en-US" sz="835"/>
              </a:p>
            </p:txBody>
          </p:sp>
          <p:sp>
            <p:nvSpPr>
              <p:cNvPr id="116" name="Freeform 115">
                <a:extLst>
                  <a:ext uri="{FF2B5EF4-FFF2-40B4-BE49-F238E27FC236}">
                    <a16:creationId xmlns:a16="http://schemas.microsoft.com/office/drawing/2014/main" id="{111802DD-74F6-BDA0-515C-2F8E67A3B228}"/>
                  </a:ext>
                </a:extLst>
              </p:cNvPr>
              <p:cNvSpPr/>
              <p:nvPr/>
            </p:nvSpPr>
            <p:spPr>
              <a:xfrm>
                <a:off x="8995184" y="4409405"/>
                <a:ext cx="90511" cy="92568"/>
              </a:xfrm>
              <a:custGeom>
                <a:avLst/>
                <a:gdLst>
                  <a:gd name="connsiteX0" fmla="*/ 41142 w 90511"/>
                  <a:gd name="connsiteY0" fmla="*/ 90511 h 92568"/>
                  <a:gd name="connsiteX1" fmla="*/ 41142 w 90511"/>
                  <a:gd name="connsiteY1" fmla="*/ 90511 h 92568"/>
                  <a:gd name="connsiteX2" fmla="*/ 41142 w 90511"/>
                  <a:gd name="connsiteY2" fmla="*/ 90511 h 92568"/>
                  <a:gd name="connsiteX3" fmla="*/ 0 w 90511"/>
                  <a:gd name="connsiteY3" fmla="*/ 52112 h 92568"/>
                  <a:gd name="connsiteX4" fmla="*/ 74055 w 90511"/>
                  <a:gd name="connsiteY4" fmla="*/ 0 h 92568"/>
                  <a:gd name="connsiteX5" fmla="*/ 90512 w 90511"/>
                  <a:gd name="connsiteY5" fmla="*/ 16456 h 92568"/>
                  <a:gd name="connsiteX6" fmla="*/ 41142 w 90511"/>
                  <a:gd name="connsiteY6" fmla="*/ 90511 h 9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11" h="92568">
                    <a:moveTo>
                      <a:pt x="41142" y="90511"/>
                    </a:moveTo>
                    <a:cubicBezTo>
                      <a:pt x="41142" y="90511"/>
                      <a:pt x="41142" y="93254"/>
                      <a:pt x="41142" y="90511"/>
                    </a:cubicBezTo>
                    <a:cubicBezTo>
                      <a:pt x="38399" y="93254"/>
                      <a:pt x="38399" y="93254"/>
                      <a:pt x="41142" y="90511"/>
                    </a:cubicBezTo>
                    <a:lnTo>
                      <a:pt x="0" y="52112"/>
                    </a:lnTo>
                    <a:lnTo>
                      <a:pt x="74055" y="0"/>
                    </a:lnTo>
                    <a:lnTo>
                      <a:pt x="90512" y="16456"/>
                    </a:lnTo>
                    <a:lnTo>
                      <a:pt x="41142" y="90511"/>
                    </a:lnTo>
                    <a:close/>
                  </a:path>
                </a:pathLst>
              </a:custGeom>
              <a:solidFill>
                <a:srgbClr val="DF4625"/>
              </a:solidFill>
              <a:ln w="27426" cap="flat">
                <a:noFill/>
                <a:prstDash val="solid"/>
                <a:miter/>
              </a:ln>
            </p:spPr>
            <p:txBody>
              <a:bodyPr rtlCol="0" anchor="ctr"/>
              <a:lstStyle/>
              <a:p>
                <a:endParaRPr lang="en-US" sz="835"/>
              </a:p>
            </p:txBody>
          </p:sp>
          <p:sp>
            <p:nvSpPr>
              <p:cNvPr id="117" name="Freeform 116">
                <a:extLst>
                  <a:ext uri="{FF2B5EF4-FFF2-40B4-BE49-F238E27FC236}">
                    <a16:creationId xmlns:a16="http://schemas.microsoft.com/office/drawing/2014/main" id="{423606AB-CC6F-B5E3-84D6-4BE42E126284}"/>
                  </a:ext>
                </a:extLst>
              </p:cNvPr>
              <p:cNvSpPr/>
              <p:nvPr/>
            </p:nvSpPr>
            <p:spPr>
              <a:xfrm>
                <a:off x="9412085" y="4546543"/>
                <a:ext cx="32912" cy="134395"/>
              </a:xfrm>
              <a:custGeom>
                <a:avLst/>
                <a:gdLst>
                  <a:gd name="connsiteX0" fmla="*/ 16457 w 32912"/>
                  <a:gd name="connsiteY0" fmla="*/ 0 h 134395"/>
                  <a:gd name="connsiteX1" fmla="*/ 0 w 32912"/>
                  <a:gd name="connsiteY1" fmla="*/ 16456 h 134395"/>
                  <a:gd name="connsiteX2" fmla="*/ 0 w 32912"/>
                  <a:gd name="connsiteY2" fmla="*/ 117939 h 134395"/>
                  <a:gd name="connsiteX3" fmla="*/ 16457 w 32912"/>
                  <a:gd name="connsiteY3" fmla="*/ 134395 h 134395"/>
                  <a:gd name="connsiteX4" fmla="*/ 32913 w 32912"/>
                  <a:gd name="connsiteY4" fmla="*/ 117939 h 134395"/>
                  <a:gd name="connsiteX5" fmla="*/ 32913 w 32912"/>
                  <a:gd name="connsiteY5" fmla="*/ 16456 h 134395"/>
                  <a:gd name="connsiteX6" fmla="*/ 16457 w 32912"/>
                  <a:gd name="connsiteY6" fmla="*/ 0 h 1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12" h="134395">
                    <a:moveTo>
                      <a:pt x="16457" y="0"/>
                    </a:moveTo>
                    <a:cubicBezTo>
                      <a:pt x="8228" y="0"/>
                      <a:pt x="0" y="8228"/>
                      <a:pt x="0" y="16456"/>
                    </a:cubicBezTo>
                    <a:lnTo>
                      <a:pt x="0" y="117939"/>
                    </a:lnTo>
                    <a:cubicBezTo>
                      <a:pt x="0" y="126167"/>
                      <a:pt x="8228" y="134395"/>
                      <a:pt x="16457" y="134395"/>
                    </a:cubicBezTo>
                    <a:cubicBezTo>
                      <a:pt x="24685" y="134395"/>
                      <a:pt x="32913" y="126167"/>
                      <a:pt x="32913" y="117939"/>
                    </a:cubicBezTo>
                    <a:lnTo>
                      <a:pt x="32913" y="16456"/>
                    </a:lnTo>
                    <a:cubicBezTo>
                      <a:pt x="32913" y="5485"/>
                      <a:pt x="24685" y="0"/>
                      <a:pt x="16457" y="0"/>
                    </a:cubicBezTo>
                    <a:close/>
                  </a:path>
                </a:pathLst>
              </a:custGeom>
              <a:grpFill/>
              <a:ln w="27426" cap="flat">
                <a:noFill/>
                <a:prstDash val="solid"/>
                <a:miter/>
              </a:ln>
            </p:spPr>
            <p:txBody>
              <a:bodyPr rtlCol="0" anchor="ctr"/>
              <a:lstStyle/>
              <a:p>
                <a:endParaRPr lang="en-US" sz="835"/>
              </a:p>
            </p:txBody>
          </p:sp>
        </p:grpSp>
      </p:grpSp>
      <p:grpSp>
        <p:nvGrpSpPr>
          <p:cNvPr id="121" name="Group 120">
            <a:extLst>
              <a:ext uri="{FF2B5EF4-FFF2-40B4-BE49-F238E27FC236}">
                <a16:creationId xmlns:a16="http://schemas.microsoft.com/office/drawing/2014/main" id="{9581BC90-CE9F-9C66-D96E-516AC442D1AB}"/>
              </a:ext>
            </a:extLst>
          </p:cNvPr>
          <p:cNvGrpSpPr/>
          <p:nvPr/>
        </p:nvGrpSpPr>
        <p:grpSpPr>
          <a:xfrm>
            <a:off x="413087" y="6343350"/>
            <a:ext cx="2916441" cy="286003"/>
            <a:chOff x="864663" y="6635803"/>
            <a:chExt cx="4142409" cy="406227"/>
          </a:xfrm>
        </p:grpSpPr>
        <p:pic>
          <p:nvPicPr>
            <p:cNvPr id="122" name="Picture 121">
              <a:extLst>
                <a:ext uri="{FF2B5EF4-FFF2-40B4-BE49-F238E27FC236}">
                  <a16:creationId xmlns:a16="http://schemas.microsoft.com/office/drawing/2014/main" id="{E973DF62-83E1-F96A-AA46-A6183625D9F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64663" y="6678186"/>
              <a:ext cx="1281316" cy="268576"/>
            </a:xfrm>
            <a:prstGeom prst="rect">
              <a:avLst/>
            </a:prstGeom>
          </p:spPr>
        </p:pic>
        <p:sp>
          <p:nvSpPr>
            <p:cNvPr id="123" name="TextBox 122">
              <a:extLst>
                <a:ext uri="{FF2B5EF4-FFF2-40B4-BE49-F238E27FC236}">
                  <a16:creationId xmlns:a16="http://schemas.microsoft.com/office/drawing/2014/main" id="{A47FF184-BD94-0F31-64BA-84E06444C3CC}"/>
                </a:ext>
              </a:extLst>
            </p:cNvPr>
            <p:cNvSpPr txBox="1"/>
            <p:nvPr/>
          </p:nvSpPr>
          <p:spPr>
            <a:xfrm>
              <a:off x="2094230" y="6635803"/>
              <a:ext cx="2912842" cy="406227"/>
            </a:xfrm>
            <a:prstGeom prst="rect">
              <a:avLst/>
            </a:prstGeom>
            <a:noFill/>
          </p:spPr>
          <p:txBody>
            <a:bodyPr wrap="square">
              <a:spAutoFit/>
            </a:bodyPr>
            <a:lstStyle/>
            <a:p>
              <a:pPr algn="just">
                <a:lnSpc>
                  <a:spcPts val="324"/>
                </a:lnSpc>
              </a:pPr>
              <a:r>
                <a:rPr lang="en-IE" sz="324" dirty="0">
                  <a:solidFill>
                    <a:srgbClr val="083F59"/>
                  </a:solidFill>
                  <a:latin typeface="Calibri" panose="020F0502020204030204" pitchFamily="34" charset="0"/>
                  <a:cs typeface="Calibri" panose="020F0502020204030204" pitchFamily="34" charset="0"/>
                </a:rPr>
                <a:t>This project has been funded with support from the European Commission. This publication [communication] reflects the views only of the author, and the Commission cannot be held responsible for any use, which may be made of the information contained therein. In compliance of the new GDPR framework, please note that the Partnership will only process your personal data in the sole interest and purpose of the project and without any prejudice to your rights.</a:t>
              </a:r>
              <a:endParaRPr lang="en-US" sz="324" dirty="0">
                <a:solidFill>
                  <a:srgbClr val="083F59"/>
                </a:solidFill>
                <a:latin typeface="Calibri" panose="020F0502020204030204" pitchFamily="34" charset="0"/>
                <a:cs typeface="Calibri" panose="020F0502020204030204" pitchFamily="34" charset="0"/>
              </a:endParaRPr>
            </a:p>
          </p:txBody>
        </p:sp>
      </p:grpSp>
      <p:grpSp>
        <p:nvGrpSpPr>
          <p:cNvPr id="124" name="Group 123">
            <a:extLst>
              <a:ext uri="{FF2B5EF4-FFF2-40B4-BE49-F238E27FC236}">
                <a16:creationId xmlns:a16="http://schemas.microsoft.com/office/drawing/2014/main" id="{81CEC5DE-ABC4-F499-A1FB-C70D2B76C8C4}"/>
              </a:ext>
            </a:extLst>
          </p:cNvPr>
          <p:cNvGrpSpPr/>
          <p:nvPr/>
        </p:nvGrpSpPr>
        <p:grpSpPr>
          <a:xfrm rot="20000794">
            <a:off x="6096553" y="4310680"/>
            <a:ext cx="1170562" cy="993420"/>
            <a:chOff x="4975654" y="3674076"/>
            <a:chExt cx="1806206" cy="626075"/>
          </a:xfrm>
        </p:grpSpPr>
        <p:sp>
          <p:nvSpPr>
            <p:cNvPr id="125" name="Freeform 124">
              <a:extLst>
                <a:ext uri="{FF2B5EF4-FFF2-40B4-BE49-F238E27FC236}">
                  <a16:creationId xmlns:a16="http://schemas.microsoft.com/office/drawing/2014/main" id="{B28C6D2E-95BA-EA08-AD4D-3F6DBBA7BE65}"/>
                </a:ext>
              </a:extLst>
            </p:cNvPr>
            <p:cNvSpPr/>
            <p:nvPr/>
          </p:nvSpPr>
          <p:spPr>
            <a:xfrm>
              <a:off x="4975654" y="3674076"/>
              <a:ext cx="1779373" cy="626075"/>
            </a:xfrm>
            <a:custGeom>
              <a:avLst/>
              <a:gdLst>
                <a:gd name="connsiteX0" fmla="*/ 115330 w 1779373"/>
                <a:gd name="connsiteY0" fmla="*/ 395416 h 626075"/>
                <a:gd name="connsiteX1" fmla="*/ 0 w 1779373"/>
                <a:gd name="connsiteY1" fmla="*/ 49427 h 626075"/>
                <a:gd name="connsiteX2" fmla="*/ 1779373 w 1779373"/>
                <a:gd name="connsiteY2" fmla="*/ 0 h 626075"/>
                <a:gd name="connsiteX3" fmla="*/ 1524000 w 1779373"/>
                <a:gd name="connsiteY3" fmla="*/ 403654 h 626075"/>
                <a:gd name="connsiteX4" fmla="*/ 881449 w 1779373"/>
                <a:gd name="connsiteY4" fmla="*/ 387178 h 626075"/>
                <a:gd name="connsiteX5" fmla="*/ 1046205 w 1779373"/>
                <a:gd name="connsiteY5" fmla="*/ 626075 h 626075"/>
                <a:gd name="connsiteX6" fmla="*/ 584887 w 1779373"/>
                <a:gd name="connsiteY6" fmla="*/ 387178 h 626075"/>
                <a:gd name="connsiteX7" fmla="*/ 115330 w 1779373"/>
                <a:gd name="connsiteY7" fmla="*/ 395416 h 62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9373" h="626075">
                  <a:moveTo>
                    <a:pt x="115330" y="395416"/>
                  </a:moveTo>
                  <a:lnTo>
                    <a:pt x="0" y="49427"/>
                  </a:lnTo>
                  <a:lnTo>
                    <a:pt x="1779373" y="0"/>
                  </a:lnTo>
                  <a:lnTo>
                    <a:pt x="1524000" y="403654"/>
                  </a:lnTo>
                  <a:lnTo>
                    <a:pt x="881449" y="387178"/>
                  </a:lnTo>
                  <a:lnTo>
                    <a:pt x="1046205" y="626075"/>
                  </a:lnTo>
                  <a:lnTo>
                    <a:pt x="584887" y="387178"/>
                  </a:lnTo>
                  <a:lnTo>
                    <a:pt x="115330" y="395416"/>
                  </a:lnTo>
                  <a:close/>
                </a:path>
              </a:pathLst>
            </a:custGeom>
            <a:solidFill>
              <a:srgbClr val="DF46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56"/>
            </a:p>
          </p:txBody>
        </p:sp>
        <p:sp>
          <p:nvSpPr>
            <p:cNvPr id="126" name="TextBox 125">
              <a:extLst>
                <a:ext uri="{FF2B5EF4-FFF2-40B4-BE49-F238E27FC236}">
                  <a16:creationId xmlns:a16="http://schemas.microsoft.com/office/drawing/2014/main" id="{ABF9365C-FF4F-2FC1-A0F1-5239875FD134}"/>
                </a:ext>
              </a:extLst>
            </p:cNvPr>
            <p:cNvSpPr txBox="1"/>
            <p:nvPr/>
          </p:nvSpPr>
          <p:spPr>
            <a:xfrm>
              <a:off x="5065797" y="3763296"/>
              <a:ext cx="1716063" cy="379876"/>
            </a:xfrm>
            <a:prstGeom prst="rect">
              <a:avLst/>
            </a:prstGeom>
            <a:noFill/>
          </p:spPr>
          <p:txBody>
            <a:bodyPr wrap="square" rtlCol="0">
              <a:spAutoFit/>
            </a:bodyPr>
            <a:lstStyle/>
            <a:p>
              <a:pPr algn="l"/>
              <a:r>
                <a:rPr lang="en-US" sz="1000" b="1" dirty="0">
                  <a:ln/>
                  <a:solidFill>
                    <a:schemeClr val="bg1"/>
                  </a:solidFill>
                  <a:latin typeface="Calibri" panose="020F0502020204030204" pitchFamily="34" charset="0"/>
                  <a:cs typeface="Calibri" panose="020F0502020204030204" pitchFamily="34" charset="0"/>
                  <a:sym typeface="Avenir-Black"/>
                  <a:rtl val="0"/>
                </a:rPr>
                <a:t>YOU ARE HERE</a:t>
              </a:r>
              <a:endParaRPr lang="en-US" sz="1000" dirty="0">
                <a:ln/>
                <a:solidFill>
                  <a:schemeClr val="bg1"/>
                </a:solidFill>
                <a:latin typeface="Calibri" panose="020F0502020204030204" pitchFamily="34" charset="0"/>
                <a:cs typeface="Calibri" panose="020F0502020204030204" pitchFamily="34" charset="0"/>
                <a:sym typeface="Avenir-Black"/>
                <a:rtl val="0"/>
              </a:endParaRPr>
            </a:p>
          </p:txBody>
        </p:sp>
      </p:grpSp>
    </p:spTree>
    <p:extLst>
      <p:ext uri="{BB962C8B-B14F-4D97-AF65-F5344CB8AC3E}">
        <p14:creationId xmlns:p14="http://schemas.microsoft.com/office/powerpoint/2010/main" val="15677443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05D940-0878-D5AB-DC7E-706A937B11C0}"/>
              </a:ext>
            </a:extLst>
          </p:cNvPr>
          <p:cNvSpPr>
            <a:spLocks noGrp="1"/>
          </p:cNvSpPr>
          <p:nvPr>
            <p:ph type="body" sz="quarter" idx="18"/>
          </p:nvPr>
        </p:nvSpPr>
        <p:spPr>
          <a:xfrm>
            <a:off x="865056" y="1245604"/>
            <a:ext cx="10595237" cy="3849918"/>
          </a:xfrm>
        </p:spPr>
        <p:txBody>
          <a:bodyPr/>
          <a:lstStyle/>
          <a:p>
            <a:pPr marL="0" indent="0"/>
            <a:r>
              <a:rPr lang="en-US" sz="2200" dirty="0"/>
              <a:t>Tone is the emotional and linguistic expression of your brand’s message, and it plays a critical role in inclusive marketing. Often when people are offended or turned off by a piece but can’t quite put their finger on why, tone is at the center. We suggest considering the intended subject, topic, message, and overall impact of a piece in the planning stages to help reach the right and respectful tone. The right tone ensures your audience feels respected, welcomed, and valued, while the wrong tone can alienate or offend. An inclusive tone is:</a:t>
            </a:r>
          </a:p>
          <a:p>
            <a:pPr marL="0" indent="0"/>
            <a:r>
              <a:rPr lang="en-US" sz="2200" dirty="0">
                <a:solidFill>
                  <a:schemeClr val="bg1"/>
                </a:solidFill>
                <a:highlight>
                  <a:srgbClr val="01A54E"/>
                </a:highlight>
              </a:rPr>
              <a:t>Empathetic: </a:t>
            </a:r>
            <a:r>
              <a:rPr lang="en-US" sz="2200" dirty="0"/>
              <a:t>Show understanding and sensitivity to the diverse experiences of your audience. </a:t>
            </a:r>
            <a:r>
              <a:rPr lang="en-US" sz="2200" b="1" dirty="0">
                <a:solidFill>
                  <a:srgbClr val="01A54E"/>
                </a:solidFill>
              </a:rPr>
              <a:t>For example, </a:t>
            </a:r>
            <a:r>
              <a:rPr lang="en-US" sz="2200" dirty="0"/>
              <a:t>instead of </a:t>
            </a:r>
            <a:r>
              <a:rPr lang="en-US" sz="2200" b="1" dirty="0"/>
              <a:t>“Overcoming challenges,” </a:t>
            </a:r>
            <a:r>
              <a:rPr lang="en-US" sz="2200" dirty="0"/>
              <a:t>use </a:t>
            </a:r>
            <a:r>
              <a:rPr lang="en-US" sz="2200" b="1" dirty="0"/>
              <a:t>“Navigating unique journeys,” </a:t>
            </a:r>
            <a:r>
              <a:rPr lang="en-US" sz="2200" dirty="0"/>
              <a:t>which feels less judgmental and more supportive.</a:t>
            </a:r>
          </a:p>
          <a:p>
            <a:pPr marL="0" indent="0"/>
            <a:r>
              <a:rPr lang="en-US" sz="2200" dirty="0">
                <a:solidFill>
                  <a:schemeClr val="bg1"/>
                </a:solidFill>
                <a:highlight>
                  <a:srgbClr val="01A54E"/>
                </a:highlight>
              </a:rPr>
              <a:t>Authentic: </a:t>
            </a:r>
            <a:r>
              <a:rPr lang="en-US" sz="2200" dirty="0"/>
              <a:t>Speak from a place of sincerity, not performance. Avoid exaggerations or language that sounds overly polished. </a:t>
            </a:r>
            <a:r>
              <a:rPr lang="en-US" sz="2200" b="1" dirty="0">
                <a:solidFill>
                  <a:srgbClr val="01A54E"/>
                </a:solidFill>
              </a:rPr>
              <a:t>For example, </a:t>
            </a:r>
            <a:r>
              <a:rPr lang="en-US" sz="2200" dirty="0"/>
              <a:t>instead of saying, </a:t>
            </a:r>
            <a:r>
              <a:rPr lang="en-US" sz="2200" b="1" dirty="0"/>
              <a:t>“We’re the most inclusive brand,” </a:t>
            </a:r>
            <a:r>
              <a:rPr lang="en-US" sz="2200" dirty="0"/>
              <a:t>say, </a:t>
            </a:r>
            <a:r>
              <a:rPr lang="en-US" sz="2200" b="1" dirty="0"/>
              <a:t>“We’re committed to making everyone feel seen and valued.”</a:t>
            </a:r>
          </a:p>
        </p:txBody>
      </p:sp>
      <p:sp>
        <p:nvSpPr>
          <p:cNvPr id="3" name="Text Placeholder 2">
            <a:extLst>
              <a:ext uri="{FF2B5EF4-FFF2-40B4-BE49-F238E27FC236}">
                <a16:creationId xmlns:a16="http://schemas.microsoft.com/office/drawing/2014/main" id="{4205865A-6292-6931-5BAB-D1F59357A20C}"/>
              </a:ext>
            </a:extLst>
          </p:cNvPr>
          <p:cNvSpPr>
            <a:spLocks noGrp="1"/>
          </p:cNvSpPr>
          <p:nvPr>
            <p:ph type="body" sz="quarter" idx="16"/>
          </p:nvPr>
        </p:nvSpPr>
        <p:spPr>
          <a:xfrm>
            <a:off x="798381" y="558377"/>
            <a:ext cx="10595237" cy="803654"/>
          </a:xfrm>
        </p:spPr>
        <p:txBody>
          <a:bodyPr/>
          <a:lstStyle/>
          <a:p>
            <a:r>
              <a:rPr lang="en-US" sz="3600" b="1" dirty="0">
                <a:solidFill>
                  <a:srgbClr val="D11C5F"/>
                </a:solidFill>
                <a:latin typeface="Aharoni" panose="02010803020104030203" pitchFamily="2" charset="-79"/>
                <a:cs typeface="Aharoni" panose="02010803020104030203" pitchFamily="2" charset="-79"/>
              </a:rPr>
              <a:t>(Content) Tone: </a:t>
            </a:r>
            <a:r>
              <a:rPr lang="en-US" sz="3200" b="0" dirty="0">
                <a:solidFill>
                  <a:srgbClr val="01A54E"/>
                </a:solidFill>
                <a:latin typeface="Aharoni" panose="02010803020104030203" pitchFamily="2" charset="-79"/>
                <a:cs typeface="Aharoni" panose="02010803020104030203" pitchFamily="2" charset="-79"/>
              </a:rPr>
              <a:t>Emotional and Linguistic Expression</a:t>
            </a:r>
          </a:p>
          <a:p>
            <a:endParaRPr lang="en-IE" dirty="0"/>
          </a:p>
        </p:txBody>
      </p:sp>
    </p:spTree>
    <p:extLst>
      <p:ext uri="{BB962C8B-B14F-4D97-AF65-F5344CB8AC3E}">
        <p14:creationId xmlns:p14="http://schemas.microsoft.com/office/powerpoint/2010/main" val="3875550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C0E3130-F9E1-F943-A412-F0338A4FF56E}"/>
              </a:ext>
            </a:extLst>
          </p:cNvPr>
          <p:cNvSpPr>
            <a:spLocks noGrp="1"/>
          </p:cNvSpPr>
          <p:nvPr>
            <p:ph type="body" sz="quarter" idx="18"/>
          </p:nvPr>
        </p:nvSpPr>
        <p:spPr>
          <a:xfrm>
            <a:off x="710098" y="2023428"/>
            <a:ext cx="6085147" cy="3291086"/>
          </a:xfrm>
        </p:spPr>
        <p:txBody>
          <a:bodyPr/>
          <a:lstStyle/>
          <a:p>
            <a:pPr marL="0" indent="0"/>
            <a:r>
              <a:rPr lang="en-US" sz="2000" dirty="0"/>
              <a:t>Etsy’s 2020 “Gift it Like You Mean It” campaign showed a girl named Shiori, who usually cannot find her name represented in stores, receiving a </a:t>
            </a:r>
            <a:r>
              <a:rPr lang="en-US" sz="2000" dirty="0" err="1"/>
              <a:t>personalised</a:t>
            </a:r>
            <a:r>
              <a:rPr lang="en-US" sz="2000" dirty="0"/>
              <a:t> necklace with her name on it. This campaign highlights the importance of representation and </a:t>
            </a:r>
            <a:r>
              <a:rPr lang="en-US" sz="2000" dirty="0" err="1"/>
              <a:t>personalisation</a:t>
            </a:r>
            <a:r>
              <a:rPr lang="en-US" sz="2000" dirty="0"/>
              <a:t> in marketing and shows a deep understanding and empathy of diverse customer experiences. By offering a </a:t>
            </a:r>
            <a:r>
              <a:rPr lang="en-US" sz="2000" dirty="0" err="1"/>
              <a:t>personalised</a:t>
            </a:r>
            <a:r>
              <a:rPr lang="en-US" sz="2000" dirty="0"/>
              <a:t> product for a less common name, it creates an emotional connection, making customers with unique names feel seen and valued. This not only promotes inclusivity but also enhances customer loyalty by catering to individual identities.</a:t>
            </a:r>
            <a:endParaRPr lang="en-IE" sz="2000" dirty="0"/>
          </a:p>
        </p:txBody>
      </p:sp>
      <p:sp>
        <p:nvSpPr>
          <p:cNvPr id="9" name="Text Placeholder 8">
            <a:extLst>
              <a:ext uri="{FF2B5EF4-FFF2-40B4-BE49-F238E27FC236}">
                <a16:creationId xmlns:a16="http://schemas.microsoft.com/office/drawing/2014/main" id="{AF1E308C-AEDB-8C5C-12E7-99752DDD07BC}"/>
              </a:ext>
            </a:extLst>
          </p:cNvPr>
          <p:cNvSpPr>
            <a:spLocks noGrp="1"/>
          </p:cNvSpPr>
          <p:nvPr>
            <p:ph type="body" sz="quarter" idx="16"/>
          </p:nvPr>
        </p:nvSpPr>
        <p:spPr>
          <a:xfrm>
            <a:off x="638381" y="827489"/>
            <a:ext cx="5896889" cy="992652"/>
          </a:xfrm>
        </p:spPr>
        <p:txBody>
          <a:bodyPr/>
          <a:lstStyle/>
          <a:p>
            <a:r>
              <a:rPr lang="en-IE" sz="3000" dirty="0"/>
              <a:t>ETSY Campaign: Gift it Like You Mean it - Theme: Underrepresented</a:t>
            </a:r>
          </a:p>
        </p:txBody>
      </p:sp>
      <p:pic>
        <p:nvPicPr>
          <p:cNvPr id="12" name="Picture 11">
            <a:extLst>
              <a:ext uri="{FF2B5EF4-FFF2-40B4-BE49-F238E27FC236}">
                <a16:creationId xmlns:a16="http://schemas.microsoft.com/office/drawing/2014/main" id="{BC411D1B-E427-3B9E-D575-7010310F70CF}"/>
              </a:ext>
            </a:extLst>
          </p:cNvPr>
          <p:cNvPicPr>
            <a:picLocks noChangeAspect="1"/>
          </p:cNvPicPr>
          <p:nvPr/>
        </p:nvPicPr>
        <p:blipFill>
          <a:blip r:embed="rId2"/>
          <a:srcRect l="8182" t="2812" r="22706" b="2068"/>
          <a:stretch/>
        </p:blipFill>
        <p:spPr>
          <a:xfrm>
            <a:off x="7050024" y="1421892"/>
            <a:ext cx="5141976" cy="4014216"/>
          </a:xfrm>
          <a:prstGeom prst="rect">
            <a:avLst/>
          </a:prstGeom>
        </p:spPr>
      </p:pic>
      <p:sp>
        <p:nvSpPr>
          <p:cNvPr id="2" name="TextBox 1">
            <a:extLst>
              <a:ext uri="{FF2B5EF4-FFF2-40B4-BE49-F238E27FC236}">
                <a16:creationId xmlns:a16="http://schemas.microsoft.com/office/drawing/2014/main" id="{E7A05892-9ADF-C844-CF40-DD07C7FC3D9F}"/>
              </a:ext>
            </a:extLst>
          </p:cNvPr>
          <p:cNvSpPr txBox="1"/>
          <p:nvPr/>
        </p:nvSpPr>
        <p:spPr>
          <a:xfrm>
            <a:off x="7641694" y="204362"/>
            <a:ext cx="3911925" cy="954107"/>
          </a:xfrm>
          <a:prstGeom prst="rect">
            <a:avLst/>
          </a:prstGeom>
          <a:noFill/>
        </p:spPr>
        <p:txBody>
          <a:bodyPr wrap="square" rtlCol="0">
            <a:spAutoFit/>
          </a:bodyPr>
          <a:lstStyle/>
          <a:p>
            <a:pPr algn="ctr"/>
            <a:r>
              <a:rPr lang="en-IE" sz="2800" b="1" dirty="0">
                <a:solidFill>
                  <a:srgbClr val="ED028C"/>
                </a:solidFill>
              </a:rPr>
              <a:t>Example Inclusive Tone for the </a:t>
            </a:r>
            <a:r>
              <a:rPr lang="en-IE" sz="2800" b="1" dirty="0" err="1">
                <a:solidFill>
                  <a:srgbClr val="ED028C"/>
                </a:solidFill>
              </a:rPr>
              <a:t>Underrepesented</a:t>
            </a:r>
            <a:r>
              <a:rPr lang="en-IE" sz="2800" b="1" dirty="0">
                <a:solidFill>
                  <a:srgbClr val="ED028C"/>
                </a:solidFill>
              </a:rPr>
              <a:t> </a:t>
            </a:r>
          </a:p>
        </p:txBody>
      </p:sp>
    </p:spTree>
    <p:extLst>
      <p:ext uri="{BB962C8B-B14F-4D97-AF65-F5344CB8AC3E}">
        <p14:creationId xmlns:p14="http://schemas.microsoft.com/office/powerpoint/2010/main" val="3025012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24CCD-0AE3-4074-108D-47422E7851A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167B95A-B7FE-F18A-C7D7-36E8545E2766}"/>
              </a:ext>
            </a:extLst>
          </p:cNvPr>
          <p:cNvSpPr>
            <a:spLocks noGrp="1"/>
          </p:cNvSpPr>
          <p:nvPr>
            <p:ph type="body" sz="quarter" idx="18"/>
          </p:nvPr>
        </p:nvSpPr>
        <p:spPr>
          <a:xfrm>
            <a:off x="865056" y="1245604"/>
            <a:ext cx="6573969" cy="3849918"/>
          </a:xfrm>
        </p:spPr>
        <p:txBody>
          <a:bodyPr/>
          <a:lstStyle/>
          <a:p>
            <a:pPr marL="0" indent="0"/>
            <a:r>
              <a:rPr lang="en-US" sz="2200" dirty="0">
                <a:solidFill>
                  <a:schemeClr val="bg1"/>
                </a:solidFill>
                <a:highlight>
                  <a:srgbClr val="01A54E"/>
                </a:highlight>
              </a:rPr>
              <a:t>Conversational: </a:t>
            </a:r>
            <a:r>
              <a:rPr lang="en-US" sz="2200" dirty="0"/>
              <a:t>Use language that’s warm, approachable, and easy to understand. This fosters connection and avoids the risk of sounding distant or condescending. </a:t>
            </a:r>
            <a:r>
              <a:rPr lang="en-US" sz="2200" b="1" dirty="0">
                <a:solidFill>
                  <a:srgbClr val="01A54E"/>
                </a:solidFill>
              </a:rPr>
              <a:t>For instance, </a:t>
            </a:r>
            <a:r>
              <a:rPr lang="en-US" sz="2200" b="1" dirty="0"/>
              <a:t>“We’re here for you” </a:t>
            </a:r>
            <a:r>
              <a:rPr lang="en-US" sz="2200" dirty="0"/>
              <a:t>feels more inclusive than </a:t>
            </a:r>
            <a:r>
              <a:rPr lang="en-US" sz="2200" b="1" dirty="0"/>
              <a:t>“We strive to address your needs.”</a:t>
            </a:r>
          </a:p>
          <a:p>
            <a:pPr marL="0" indent="0"/>
            <a:r>
              <a:rPr lang="en-US" sz="2200" dirty="0">
                <a:solidFill>
                  <a:schemeClr val="bg1"/>
                </a:solidFill>
                <a:highlight>
                  <a:srgbClr val="01A54E"/>
                </a:highlight>
              </a:rPr>
              <a:t>Respectful: </a:t>
            </a:r>
            <a:r>
              <a:rPr lang="en-US" sz="2200" dirty="0"/>
              <a:t>Be mindful of how words may resonate differently with various groups. Avoid stereotypes, assumptions, or terms that may exclude or marginalize. </a:t>
            </a:r>
            <a:r>
              <a:rPr lang="en-US" sz="2200" b="1" dirty="0">
                <a:solidFill>
                  <a:srgbClr val="01A54E"/>
                </a:solidFill>
              </a:rPr>
              <a:t>For example, </a:t>
            </a:r>
            <a:r>
              <a:rPr lang="en-US" sz="2200" dirty="0"/>
              <a:t>instead of </a:t>
            </a:r>
            <a:r>
              <a:rPr lang="en-US" sz="2200" b="1" dirty="0"/>
              <a:t>“mankind,” </a:t>
            </a:r>
            <a:r>
              <a:rPr lang="en-US" sz="2200" dirty="0"/>
              <a:t>use </a:t>
            </a:r>
            <a:r>
              <a:rPr lang="en-US" sz="2200" b="1" dirty="0"/>
              <a:t>“humankind” </a:t>
            </a:r>
            <a:r>
              <a:rPr lang="en-US" sz="2200" dirty="0"/>
              <a:t>to ensure gender inclusivity.</a:t>
            </a:r>
          </a:p>
          <a:p>
            <a:pPr marL="0" indent="0"/>
            <a:r>
              <a:rPr lang="en-US" sz="2200" dirty="0">
                <a:solidFill>
                  <a:schemeClr val="bg1"/>
                </a:solidFill>
                <a:highlight>
                  <a:srgbClr val="01A54E"/>
                </a:highlight>
              </a:rPr>
              <a:t>Empowering: </a:t>
            </a:r>
            <a:r>
              <a:rPr lang="en-US" sz="2200" dirty="0"/>
              <a:t>Focus on uplifting and celebrating diversity. </a:t>
            </a:r>
            <a:r>
              <a:rPr lang="en-US" sz="2200" b="1" dirty="0">
                <a:solidFill>
                  <a:srgbClr val="01A54E"/>
                </a:solidFill>
              </a:rPr>
              <a:t>Phrases like </a:t>
            </a:r>
            <a:r>
              <a:rPr lang="en-US" sz="2200" b="1" dirty="0"/>
              <a:t>“Celebrating all identities” </a:t>
            </a:r>
            <a:r>
              <a:rPr lang="en-US" sz="2200" dirty="0"/>
              <a:t>or </a:t>
            </a:r>
            <a:r>
              <a:rPr lang="en-US" sz="2200" b="1" dirty="0"/>
              <a:t>“Championing different perspectives” </a:t>
            </a:r>
            <a:r>
              <a:rPr lang="en-US" sz="2200" dirty="0"/>
              <a:t>reinforce a positive and inclusive tone.</a:t>
            </a:r>
            <a:endParaRPr lang="en-IE" sz="2200" dirty="0"/>
          </a:p>
        </p:txBody>
      </p:sp>
      <p:sp>
        <p:nvSpPr>
          <p:cNvPr id="3" name="Text Placeholder 2">
            <a:extLst>
              <a:ext uri="{FF2B5EF4-FFF2-40B4-BE49-F238E27FC236}">
                <a16:creationId xmlns:a16="http://schemas.microsoft.com/office/drawing/2014/main" id="{7062CEDC-5907-4C2B-890F-8FBAE2BF52DF}"/>
              </a:ext>
            </a:extLst>
          </p:cNvPr>
          <p:cNvSpPr>
            <a:spLocks noGrp="1"/>
          </p:cNvSpPr>
          <p:nvPr>
            <p:ph type="body" sz="quarter" idx="16"/>
          </p:nvPr>
        </p:nvSpPr>
        <p:spPr>
          <a:xfrm>
            <a:off x="798381" y="558377"/>
            <a:ext cx="10595237" cy="803654"/>
          </a:xfrm>
        </p:spPr>
        <p:txBody>
          <a:bodyPr/>
          <a:lstStyle/>
          <a:p>
            <a:r>
              <a:rPr lang="en-US" sz="3600" b="1" dirty="0">
                <a:solidFill>
                  <a:srgbClr val="D11C5F"/>
                </a:solidFill>
                <a:latin typeface="Aharoni" panose="02010803020104030203" pitchFamily="2" charset="-79"/>
                <a:cs typeface="Aharoni" panose="02010803020104030203" pitchFamily="2" charset="-79"/>
              </a:rPr>
              <a:t>(Content) Tone: </a:t>
            </a:r>
            <a:r>
              <a:rPr lang="en-US" sz="3200" b="0" dirty="0">
                <a:solidFill>
                  <a:srgbClr val="01A54E"/>
                </a:solidFill>
                <a:latin typeface="Aharoni" panose="02010803020104030203" pitchFamily="2" charset="-79"/>
                <a:cs typeface="Aharoni" panose="02010803020104030203" pitchFamily="2" charset="-79"/>
              </a:rPr>
              <a:t>Emotional and Linguistic Expression</a:t>
            </a:r>
          </a:p>
          <a:p>
            <a:endParaRPr lang="en-IE" dirty="0"/>
          </a:p>
        </p:txBody>
      </p:sp>
      <p:pic>
        <p:nvPicPr>
          <p:cNvPr id="5" name="Picture 4" descr="A person wearing yellow sunglasses and a denim jacket&#10;&#10;Description automatically generated">
            <a:extLst>
              <a:ext uri="{FF2B5EF4-FFF2-40B4-BE49-F238E27FC236}">
                <a16:creationId xmlns:a16="http://schemas.microsoft.com/office/drawing/2014/main" id="{7CED2388-8E80-D056-A3BD-5B930132236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60769" y="1545707"/>
            <a:ext cx="4545481" cy="4753916"/>
          </a:xfrm>
          <a:prstGeom prst="rect">
            <a:avLst/>
          </a:prstGeom>
        </p:spPr>
      </p:pic>
    </p:spTree>
    <p:extLst>
      <p:ext uri="{BB962C8B-B14F-4D97-AF65-F5344CB8AC3E}">
        <p14:creationId xmlns:p14="http://schemas.microsoft.com/office/powerpoint/2010/main" val="3850383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645B7-8D0E-DF81-D563-B68E9195B15D}"/>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C2171D52-C5B9-DC31-4E7B-7B346C0C7C9C}"/>
              </a:ext>
            </a:extLst>
          </p:cNvPr>
          <p:cNvSpPr>
            <a:spLocks noGrp="1"/>
          </p:cNvSpPr>
          <p:nvPr>
            <p:ph type="body" sz="quarter" idx="18"/>
          </p:nvPr>
        </p:nvSpPr>
        <p:spPr>
          <a:xfrm>
            <a:off x="710098" y="2042655"/>
            <a:ext cx="6085147" cy="3291086"/>
          </a:xfrm>
        </p:spPr>
        <p:txBody>
          <a:bodyPr/>
          <a:lstStyle/>
          <a:p>
            <a:pPr marL="0" indent="0"/>
            <a:r>
              <a:rPr lang="en-US" sz="2100" dirty="0"/>
              <a:t>Etsy sets the scene of a couple spending their first Christmas together with other family members. The difference? It’s told through the eyes of a same-sex couple who appear apprehensive about how they’ll be received. They needn’t have worried as they are warmly welcomed into the home and handed a joint present of a cross stitch featuring both of their names – the kind of gift that may not be available in high street stores, which is Etsy’s main target audience. In another smart ad, Etsy shows how it offers a gift solution for people – in this case a girl named Shiori – who feel excluded because of their uncommon name.</a:t>
            </a:r>
            <a:endParaRPr lang="en-IE" sz="2100" dirty="0"/>
          </a:p>
        </p:txBody>
      </p:sp>
      <p:sp>
        <p:nvSpPr>
          <p:cNvPr id="9" name="Text Placeholder 8">
            <a:extLst>
              <a:ext uri="{FF2B5EF4-FFF2-40B4-BE49-F238E27FC236}">
                <a16:creationId xmlns:a16="http://schemas.microsoft.com/office/drawing/2014/main" id="{D3C6E7E4-BA53-B5B5-D125-5192052034BA}"/>
              </a:ext>
            </a:extLst>
          </p:cNvPr>
          <p:cNvSpPr>
            <a:spLocks noGrp="1"/>
          </p:cNvSpPr>
          <p:nvPr>
            <p:ph type="body" sz="quarter" idx="16"/>
          </p:nvPr>
        </p:nvSpPr>
        <p:spPr>
          <a:xfrm>
            <a:off x="638381" y="827489"/>
            <a:ext cx="5896889" cy="992652"/>
          </a:xfrm>
        </p:spPr>
        <p:txBody>
          <a:bodyPr/>
          <a:lstStyle/>
          <a:p>
            <a:r>
              <a:rPr lang="en-IE" sz="3000" dirty="0"/>
              <a:t>ETSY Campaign: Gift it Like You Mean it – Theme: LGBT</a:t>
            </a:r>
          </a:p>
        </p:txBody>
      </p:sp>
      <p:sp>
        <p:nvSpPr>
          <p:cNvPr id="13" name="TextBox 12">
            <a:extLst>
              <a:ext uri="{FF2B5EF4-FFF2-40B4-BE49-F238E27FC236}">
                <a16:creationId xmlns:a16="http://schemas.microsoft.com/office/drawing/2014/main" id="{631A883F-DEDC-18EF-90E8-189DF6524CE1}"/>
              </a:ext>
            </a:extLst>
          </p:cNvPr>
          <p:cNvSpPr txBox="1"/>
          <p:nvPr/>
        </p:nvSpPr>
        <p:spPr>
          <a:xfrm>
            <a:off x="6936796" y="479013"/>
            <a:ext cx="5141976" cy="523220"/>
          </a:xfrm>
          <a:prstGeom prst="rect">
            <a:avLst/>
          </a:prstGeom>
          <a:noFill/>
        </p:spPr>
        <p:txBody>
          <a:bodyPr wrap="square" rtlCol="0">
            <a:spAutoFit/>
          </a:bodyPr>
          <a:lstStyle/>
          <a:p>
            <a:pPr algn="ctr"/>
            <a:r>
              <a:rPr lang="en-IE" sz="2800" b="1" dirty="0">
                <a:solidFill>
                  <a:srgbClr val="ED028C"/>
                </a:solidFill>
              </a:rPr>
              <a:t>Example Inclusive Tone</a:t>
            </a:r>
          </a:p>
        </p:txBody>
      </p:sp>
      <p:pic>
        <p:nvPicPr>
          <p:cNvPr id="3" name="Picture 2">
            <a:hlinkClick r:id="rId2"/>
            <a:extLst>
              <a:ext uri="{FF2B5EF4-FFF2-40B4-BE49-F238E27FC236}">
                <a16:creationId xmlns:a16="http://schemas.microsoft.com/office/drawing/2014/main" id="{0C42252A-AB59-B6A8-9073-4F1E3BC1E1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79447" y="1972235"/>
            <a:ext cx="5110721" cy="3230797"/>
          </a:xfrm>
          <a:prstGeom prst="rect">
            <a:avLst/>
          </a:prstGeom>
        </p:spPr>
      </p:pic>
      <p:sp>
        <p:nvSpPr>
          <p:cNvPr id="5" name="TextBox 4">
            <a:extLst>
              <a:ext uri="{FF2B5EF4-FFF2-40B4-BE49-F238E27FC236}">
                <a16:creationId xmlns:a16="http://schemas.microsoft.com/office/drawing/2014/main" id="{8BA16294-1214-B806-6284-912B230EBE11}"/>
              </a:ext>
            </a:extLst>
          </p:cNvPr>
          <p:cNvSpPr txBox="1"/>
          <p:nvPr/>
        </p:nvSpPr>
        <p:spPr>
          <a:xfrm>
            <a:off x="7079447" y="6070584"/>
            <a:ext cx="6096000" cy="369332"/>
          </a:xfrm>
          <a:prstGeom prst="rect">
            <a:avLst/>
          </a:prstGeom>
          <a:noFill/>
        </p:spPr>
        <p:txBody>
          <a:bodyPr wrap="square">
            <a:spAutoFit/>
          </a:bodyPr>
          <a:lstStyle/>
          <a:p>
            <a:r>
              <a:rPr lang="en-IE" dirty="0">
                <a:solidFill>
                  <a:srgbClr val="ED028C"/>
                </a:solidFill>
                <a:hlinkClick r:id="rId2">
                  <a:extLst>
                    <a:ext uri="{A12FA001-AC4F-418D-AE19-62706E023703}">
                      <ahyp:hlinkClr xmlns:ahyp="http://schemas.microsoft.com/office/drawing/2018/hyperlinkcolor" val="tx"/>
                    </a:ext>
                  </a:extLst>
                </a:hlinkClick>
              </a:rPr>
              <a:t>https://www.youtube.com/watch?v=u_zXwq0D4-E</a:t>
            </a:r>
            <a:r>
              <a:rPr lang="en-IE" dirty="0">
                <a:solidFill>
                  <a:srgbClr val="ED028C"/>
                </a:solidFill>
              </a:rPr>
              <a:t> </a:t>
            </a:r>
          </a:p>
        </p:txBody>
      </p:sp>
    </p:spTree>
    <p:extLst>
      <p:ext uri="{BB962C8B-B14F-4D97-AF65-F5344CB8AC3E}">
        <p14:creationId xmlns:p14="http://schemas.microsoft.com/office/powerpoint/2010/main" val="945453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9958B-812E-056A-BF2D-88AB0861A87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EDBEE51-6C26-8D76-99D2-F3BE7367E472}"/>
              </a:ext>
            </a:extLst>
          </p:cNvPr>
          <p:cNvSpPr>
            <a:spLocks noGrp="1"/>
          </p:cNvSpPr>
          <p:nvPr>
            <p:ph type="body" sz="quarter" idx="18"/>
          </p:nvPr>
        </p:nvSpPr>
        <p:spPr>
          <a:xfrm>
            <a:off x="865056" y="1056321"/>
            <a:ext cx="10959391" cy="3849918"/>
          </a:xfrm>
        </p:spPr>
        <p:txBody>
          <a:bodyPr/>
          <a:lstStyle/>
          <a:p>
            <a:pPr marL="0" indent="0"/>
            <a:r>
              <a:rPr lang="en-US" sz="2100" b="1" dirty="0"/>
              <a:t>Language is one of the most powerful tools in inclusive marketing. </a:t>
            </a:r>
            <a:r>
              <a:rPr lang="en-US" sz="2100" dirty="0"/>
              <a:t>Language includes the words, phrases, symbols, or metaphors used to describe something. There is immense power in language — it can deepen understanding and strengthen relationships, or it can confuse or even cause harm. For these reasons, it’s an important practice to carefully consider every word, symbol, or phrase — not just what the words say, but also how and where they are placed.</a:t>
            </a:r>
          </a:p>
          <a:p>
            <a:pPr marL="0" indent="0"/>
            <a:r>
              <a:rPr lang="en-US" sz="2100" dirty="0">
                <a:solidFill>
                  <a:schemeClr val="bg1"/>
                </a:solidFill>
                <a:highlight>
                  <a:srgbClr val="01A54E"/>
                </a:highlight>
              </a:rPr>
              <a:t>Be intentional: </a:t>
            </a:r>
            <a:r>
              <a:rPr lang="en-US" sz="2100" dirty="0"/>
              <a:t>The words and phrases your business uses should intentionally reflect respect, empathy, and inclusivity, and build genuine connections with diverse audiences. Being intentional means consciously choosing language that avoids bias, celebrates diversity, and ensures everyone feels seen and valued.</a:t>
            </a:r>
          </a:p>
          <a:p>
            <a:pPr marL="0" indent="0"/>
            <a:r>
              <a:rPr lang="en-US" sz="2100" dirty="0">
                <a:solidFill>
                  <a:schemeClr val="bg1"/>
                </a:solidFill>
                <a:highlight>
                  <a:srgbClr val="01A54E"/>
                </a:highlight>
              </a:rPr>
              <a:t>Thoughtful language: </a:t>
            </a:r>
            <a:r>
              <a:rPr lang="en-US" sz="2100" dirty="0"/>
              <a:t>Inclusive language or thoughtful language demonstrates your commitment to creating a space where all individuals feel welcome and represented. It avoids alienating or offending audiences, helping your brand build trust and credibility. Thoughtful language also conveys your values authentically, ensuring your messaging resonates meaningfully.</a:t>
            </a:r>
          </a:p>
          <a:p>
            <a:pPr marL="0" indent="0"/>
            <a:r>
              <a:rPr lang="en-US" sz="2100" dirty="0">
                <a:solidFill>
                  <a:schemeClr val="bg1"/>
                </a:solidFill>
                <a:highlight>
                  <a:srgbClr val="01A54E"/>
                </a:highlight>
              </a:rPr>
              <a:t>Use Visuals: </a:t>
            </a:r>
            <a:r>
              <a:rPr lang="en-US" sz="2100" dirty="0"/>
              <a:t>Complement inclusive language with visuals that represent a range of identities, cultures, body types, and abilities. Ensure the imagery reinforces the values expressed in your messaging.</a:t>
            </a:r>
          </a:p>
        </p:txBody>
      </p:sp>
      <p:sp>
        <p:nvSpPr>
          <p:cNvPr id="3" name="Text Placeholder 2">
            <a:extLst>
              <a:ext uri="{FF2B5EF4-FFF2-40B4-BE49-F238E27FC236}">
                <a16:creationId xmlns:a16="http://schemas.microsoft.com/office/drawing/2014/main" id="{F04B0B2D-06E9-C2FE-0597-2D8310263E0B}"/>
              </a:ext>
            </a:extLst>
          </p:cNvPr>
          <p:cNvSpPr>
            <a:spLocks noGrp="1"/>
          </p:cNvSpPr>
          <p:nvPr>
            <p:ph type="body" sz="quarter" idx="16"/>
          </p:nvPr>
        </p:nvSpPr>
        <p:spPr>
          <a:xfrm>
            <a:off x="798381" y="459765"/>
            <a:ext cx="10595237" cy="803654"/>
          </a:xfrm>
        </p:spPr>
        <p:txBody>
          <a:bodyPr/>
          <a:lstStyle/>
          <a:p>
            <a:r>
              <a:rPr lang="en-US" sz="3600" b="1" dirty="0">
                <a:solidFill>
                  <a:srgbClr val="D11C5F"/>
                </a:solidFill>
                <a:latin typeface="Aharoni" panose="02010803020104030203" pitchFamily="2" charset="-79"/>
                <a:cs typeface="Aharoni" panose="02010803020104030203" pitchFamily="2" charset="-79"/>
              </a:rPr>
              <a:t>(Content) </a:t>
            </a:r>
            <a:r>
              <a:rPr lang="en-US" sz="3600" b="1" dirty="0">
                <a:solidFill>
                  <a:srgbClr val="0872B5"/>
                </a:solidFill>
                <a:latin typeface="Aharoni" panose="02010803020104030203" pitchFamily="2" charset="-79"/>
                <a:cs typeface="Aharoni" panose="02010803020104030203" pitchFamily="2" charset="-79"/>
              </a:rPr>
              <a:t>Language: </a:t>
            </a:r>
            <a:r>
              <a:rPr lang="en-US" sz="3600" b="0" dirty="0">
                <a:solidFill>
                  <a:srgbClr val="01A54E"/>
                </a:solidFill>
                <a:latin typeface="Aharoni" panose="02010803020104030203" pitchFamily="2" charset="-79"/>
                <a:cs typeface="Aharoni" panose="02010803020104030203" pitchFamily="2" charset="-79"/>
              </a:rPr>
              <a:t>Intentionally be Inclusive</a:t>
            </a:r>
          </a:p>
          <a:p>
            <a:endParaRPr lang="en-IE" dirty="0"/>
          </a:p>
        </p:txBody>
      </p:sp>
    </p:spTree>
    <p:extLst>
      <p:ext uri="{BB962C8B-B14F-4D97-AF65-F5344CB8AC3E}">
        <p14:creationId xmlns:p14="http://schemas.microsoft.com/office/powerpoint/2010/main" val="27809544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747167A-9CE4-FA10-BBB9-EAB155288C4F}"/>
              </a:ext>
            </a:extLst>
          </p:cNvPr>
          <p:cNvGraphicFramePr>
            <a:graphicFrameLocks noGrp="1"/>
          </p:cNvGraphicFramePr>
          <p:nvPr>
            <p:extLst>
              <p:ext uri="{D42A27DB-BD31-4B8C-83A1-F6EECF244321}">
                <p14:modId xmlns:p14="http://schemas.microsoft.com/office/powerpoint/2010/main" val="4232847625"/>
              </p:ext>
            </p:extLst>
          </p:nvPr>
        </p:nvGraphicFramePr>
        <p:xfrm>
          <a:off x="543858" y="522442"/>
          <a:ext cx="11235765" cy="5486400"/>
        </p:xfrm>
        <a:graphic>
          <a:graphicData uri="http://schemas.openxmlformats.org/drawingml/2006/table">
            <a:tbl>
              <a:tblPr firstRow="1" bandRow="1">
                <a:tableStyleId>{5C22544A-7EE6-4342-B048-85BDC9FD1C3A}</a:tableStyleId>
              </a:tblPr>
              <a:tblGrid>
                <a:gridCol w="6117520">
                  <a:extLst>
                    <a:ext uri="{9D8B030D-6E8A-4147-A177-3AD203B41FA5}">
                      <a16:colId xmlns:a16="http://schemas.microsoft.com/office/drawing/2014/main" val="2947246601"/>
                    </a:ext>
                  </a:extLst>
                </a:gridCol>
                <a:gridCol w="5118245">
                  <a:extLst>
                    <a:ext uri="{9D8B030D-6E8A-4147-A177-3AD203B41FA5}">
                      <a16:colId xmlns:a16="http://schemas.microsoft.com/office/drawing/2014/main" val="4224813332"/>
                    </a:ext>
                  </a:extLst>
                </a:gridCol>
              </a:tblGrid>
              <a:tr h="370840">
                <a:tc>
                  <a:txBody>
                    <a:bodyPr/>
                    <a:lstStyle/>
                    <a:p>
                      <a:r>
                        <a:rPr lang="en-IE" sz="2400" dirty="0"/>
                        <a:t>Inclusive Language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872B5"/>
                    </a:solidFill>
                  </a:tcPr>
                </a:tc>
                <a:tc>
                  <a:txBody>
                    <a:bodyPr/>
                    <a:lstStyle/>
                    <a:p>
                      <a:r>
                        <a:rPr lang="en-IE" sz="2400" dirty="0"/>
                        <a:t>Examples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872B5"/>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highlight>
                            <a:srgbClr val="01A54E"/>
                          </a:highlight>
                        </a:rPr>
                        <a:t>Avoid Stereotypes: </a:t>
                      </a:r>
                      <a:r>
                        <a:rPr lang="en-US" sz="2000" dirty="0">
                          <a:solidFill>
                            <a:srgbClr val="083F59"/>
                          </a:solidFill>
                        </a:rPr>
                        <a:t>Stay clear of language that reinforces assumptions about groups based on race, gender, age, ability, or other identities. </a:t>
                      </a:r>
                      <a:endParaRPr lang="en-IE" sz="2000" dirty="0">
                        <a:solidFill>
                          <a:srgbClr val="083F59"/>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083F59"/>
                          </a:solidFill>
                        </a:rPr>
                        <a:t>Instead of </a:t>
                      </a:r>
                      <a:r>
                        <a:rPr lang="en-US" sz="2000" b="1" dirty="0">
                          <a:solidFill>
                            <a:srgbClr val="083F59"/>
                          </a:solidFill>
                        </a:rPr>
                        <a:t>“A strong mom juggling it all” </a:t>
                      </a:r>
                      <a:r>
                        <a:rPr lang="en-US" sz="2000" dirty="0">
                          <a:solidFill>
                            <a:srgbClr val="083F59"/>
                          </a:solidFill>
                        </a:rPr>
                        <a:t>use </a:t>
                      </a:r>
                      <a:r>
                        <a:rPr lang="en-US" sz="2000" b="1" dirty="0">
                          <a:solidFill>
                            <a:srgbClr val="083F59"/>
                          </a:solidFill>
                        </a:rPr>
                        <a:t>““A dedicated individual balancing responsibilities.”</a:t>
                      </a:r>
                      <a:endParaRPr lang="en-IE"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highlight>
                            <a:srgbClr val="01A54E"/>
                          </a:highlight>
                        </a:rPr>
                        <a:t>Gender Neutral Language: </a:t>
                      </a:r>
                      <a:r>
                        <a:rPr lang="en-US" sz="2000" dirty="0">
                          <a:solidFill>
                            <a:srgbClr val="083F59"/>
                          </a:solidFill>
                        </a:rPr>
                        <a:t>Gender inclusivity respects people across the spectrum of identities. </a:t>
                      </a:r>
                      <a:endParaRPr lang="en-IE"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rgbClr val="083F59"/>
                          </a:solidFill>
                        </a:rPr>
                        <a:t>I</a:t>
                      </a:r>
                      <a:r>
                        <a:rPr lang="en-US" sz="2000" dirty="0">
                          <a:solidFill>
                            <a:srgbClr val="083F59"/>
                          </a:solidFill>
                        </a:rPr>
                        <a:t>nstead of saying, </a:t>
                      </a:r>
                      <a:r>
                        <a:rPr lang="en-US" sz="2000" b="1" dirty="0">
                          <a:solidFill>
                            <a:srgbClr val="083F59"/>
                          </a:solidFill>
                        </a:rPr>
                        <a:t>“Hey guys!” </a:t>
                      </a:r>
                      <a:r>
                        <a:rPr lang="en-US" sz="2000" dirty="0">
                          <a:solidFill>
                            <a:srgbClr val="083F59"/>
                          </a:solidFill>
                        </a:rPr>
                        <a:t>say, </a:t>
                      </a:r>
                      <a:r>
                        <a:rPr lang="en-US" sz="2000" b="1" dirty="0">
                          <a:solidFill>
                            <a:srgbClr val="083F59"/>
                          </a:solidFill>
                        </a:rPr>
                        <a:t>“Hey everyone!” or “Hey folks!”</a:t>
                      </a:r>
                      <a:endParaRPr lang="en-IE"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highlight>
                            <a:srgbClr val="01A54E"/>
                          </a:highlight>
                        </a:rPr>
                        <a:t>Acknowledge Diversity in Stories: </a:t>
                      </a:r>
                      <a:r>
                        <a:rPr lang="en-US" sz="2000" dirty="0">
                          <a:solidFill>
                            <a:srgbClr val="083F59"/>
                          </a:solidFill>
                        </a:rPr>
                        <a:t>Represent people’s unique experiences without reducing them to a single identity. </a:t>
                      </a:r>
                      <a:endParaRPr lang="en-IE" sz="2000" dirty="0">
                        <a:solidFill>
                          <a:srgbClr val="083F59"/>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rgbClr val="083F59"/>
                          </a:solidFill>
                        </a:rPr>
                        <a:t>I</a:t>
                      </a:r>
                      <a:r>
                        <a:rPr lang="en-US" sz="2000" dirty="0">
                          <a:solidFill>
                            <a:srgbClr val="083F59"/>
                          </a:solidFill>
                        </a:rPr>
                        <a:t>nstead of </a:t>
                      </a:r>
                      <a:r>
                        <a:rPr lang="en-US" sz="2000" b="1" dirty="0">
                          <a:solidFill>
                            <a:srgbClr val="083F59"/>
                          </a:solidFill>
                        </a:rPr>
                        <a:t>“She’s breaking barriers as a female entrepreneur” </a:t>
                      </a:r>
                      <a:r>
                        <a:rPr lang="en-US" sz="2000" dirty="0">
                          <a:solidFill>
                            <a:srgbClr val="083F59"/>
                          </a:solidFill>
                        </a:rPr>
                        <a:t>use </a:t>
                      </a:r>
                      <a:r>
                        <a:rPr lang="en-US" sz="2000" b="1" dirty="0">
                          <a:solidFill>
                            <a:srgbClr val="083F59"/>
                          </a:solidFill>
                        </a:rPr>
                        <a:t>“She’s paving the way as an entrepreneur.”</a:t>
                      </a:r>
                      <a:endParaRPr lang="en-IE" sz="2000" dirty="0">
                        <a:solidFill>
                          <a:srgbClr val="083F59"/>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highlight>
                            <a:srgbClr val="01A54E"/>
                          </a:highlight>
                        </a:rPr>
                        <a:t>Be Mindful of Accessibility: </a:t>
                      </a:r>
                      <a:r>
                        <a:rPr lang="en-US" sz="2000" dirty="0">
                          <a:solidFill>
                            <a:srgbClr val="083F59"/>
                          </a:solidFill>
                        </a:rPr>
                        <a:t>Use clear, concise language that’s easy to understand. Avoid overly complex jargon, ensuring content is inclusive for people of varying literacy levels or cognitive abilities. </a:t>
                      </a:r>
                      <a:endParaRPr lang="en-IE" sz="2000" dirty="0">
                        <a:solidFill>
                          <a:srgbClr val="083F59"/>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rgbClr val="083F59"/>
                          </a:solidFill>
                        </a:rPr>
                        <a:t>I</a:t>
                      </a:r>
                      <a:r>
                        <a:rPr lang="en-US" sz="2000" dirty="0">
                          <a:solidFill>
                            <a:srgbClr val="083F59"/>
                          </a:solidFill>
                        </a:rPr>
                        <a:t>nstead of saying, </a:t>
                      </a:r>
                      <a:r>
                        <a:rPr lang="en-US" sz="2000" b="1" dirty="0">
                          <a:solidFill>
                            <a:srgbClr val="083F59"/>
                          </a:solidFill>
                        </a:rPr>
                        <a:t>“Utilize our proprietary solutions for superior outcomes” </a:t>
                      </a:r>
                      <a:r>
                        <a:rPr lang="en-US" sz="2000" dirty="0">
                          <a:solidFill>
                            <a:srgbClr val="083F59"/>
                          </a:solidFill>
                        </a:rPr>
                        <a:t>say, </a:t>
                      </a:r>
                      <a:r>
                        <a:rPr lang="en-US" sz="2000" b="1" dirty="0">
                          <a:solidFill>
                            <a:srgbClr val="083F59"/>
                          </a:solidFill>
                        </a:rPr>
                        <a:t>“Use our unique tools to achieve great results.”</a:t>
                      </a:r>
                      <a:endParaRPr lang="en-IE" sz="2000" dirty="0">
                        <a:solidFill>
                          <a:srgbClr val="083F59"/>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5726069"/>
                  </a:ext>
                </a:extLst>
              </a:tr>
              <a:tr h="370840">
                <a:tc>
                  <a:txBody>
                    <a:bodyPr/>
                    <a:lstStyle/>
                    <a:p>
                      <a:r>
                        <a:rPr lang="en-IE" sz="2000" kern="1200" dirty="0">
                          <a:solidFill>
                            <a:schemeClr val="bg1"/>
                          </a:solidFill>
                          <a:highlight>
                            <a:srgbClr val="01A54E"/>
                          </a:highlight>
                          <a:latin typeface="+mn-lt"/>
                          <a:ea typeface="+mn-ea"/>
                          <a:cs typeface="+mn-cs"/>
                        </a:rPr>
                        <a:t>Empower, Don’t Patronize: </a:t>
                      </a:r>
                      <a:r>
                        <a:rPr lang="en-US" sz="2000" dirty="0">
                          <a:solidFill>
                            <a:srgbClr val="083F59"/>
                          </a:solidFill>
                        </a:rPr>
                        <a:t>Focus on strengths and contributions, rather than framing groups as victims or solely highlighting struggles.</a:t>
                      </a:r>
                      <a:endParaRPr lang="en-IE" sz="2000" dirty="0">
                        <a:solidFill>
                          <a:srgbClr val="083F59"/>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083F59"/>
                          </a:solidFill>
                        </a:rPr>
                        <a:t>Instead of: </a:t>
                      </a:r>
                      <a:r>
                        <a:rPr lang="en-US" sz="2000" b="1" dirty="0">
                          <a:solidFill>
                            <a:srgbClr val="083F59"/>
                          </a:solidFill>
                        </a:rPr>
                        <a:t>“Despite their challenges, they succeeded.”</a:t>
                      </a:r>
                      <a:r>
                        <a:rPr lang="en-US" sz="2000" dirty="0">
                          <a:solidFill>
                            <a:srgbClr val="083F59"/>
                          </a:solidFill>
                        </a:rPr>
                        <a:t> Use: </a:t>
                      </a:r>
                      <a:r>
                        <a:rPr lang="en-US" sz="2000" b="1" dirty="0">
                          <a:solidFill>
                            <a:srgbClr val="083F59"/>
                          </a:solidFill>
                        </a:rPr>
                        <a:t>“Their resilience and determination drove their success.”</a:t>
                      </a:r>
                      <a:endParaRPr lang="en-IE" sz="2000" b="1" dirty="0">
                        <a:solidFill>
                          <a:srgbClr val="083F59"/>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0460492"/>
                  </a:ext>
                </a:extLst>
              </a:tr>
            </a:tbl>
          </a:graphicData>
        </a:graphic>
      </p:graphicFrame>
    </p:spTree>
    <p:extLst>
      <p:ext uri="{BB962C8B-B14F-4D97-AF65-F5344CB8AC3E}">
        <p14:creationId xmlns:p14="http://schemas.microsoft.com/office/powerpoint/2010/main" val="7861790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3F771-12E3-7B41-613E-B2138E062FD2}"/>
            </a:ext>
          </a:extLst>
        </p:cNvPr>
        <p:cNvGrpSpPr/>
        <p:nvPr/>
      </p:nvGrpSpPr>
      <p:grpSpPr>
        <a:xfrm>
          <a:off x="0" y="0"/>
          <a:ext cx="0" cy="0"/>
          <a:chOff x="0" y="0"/>
          <a:chExt cx="0" cy="0"/>
        </a:xfrm>
      </p:grpSpPr>
      <p:sp>
        <p:nvSpPr>
          <p:cNvPr id="7" name="Text Placeholder 1">
            <a:extLst>
              <a:ext uri="{FF2B5EF4-FFF2-40B4-BE49-F238E27FC236}">
                <a16:creationId xmlns:a16="http://schemas.microsoft.com/office/drawing/2014/main" id="{3A46E939-2F8B-77FD-9559-11CF48FA566D}"/>
              </a:ext>
            </a:extLst>
          </p:cNvPr>
          <p:cNvSpPr>
            <a:spLocks noGrp="1"/>
          </p:cNvSpPr>
          <p:nvPr>
            <p:ph type="body" sz="quarter" idx="18"/>
          </p:nvPr>
        </p:nvSpPr>
        <p:spPr>
          <a:xfrm>
            <a:off x="898357" y="1288360"/>
            <a:ext cx="6786253" cy="3291086"/>
          </a:xfrm>
        </p:spPr>
        <p:txBody>
          <a:bodyPr/>
          <a:lstStyle/>
          <a:p>
            <a:pPr marL="0" indent="0"/>
            <a:r>
              <a:rPr lang="en-US" sz="2000" dirty="0"/>
              <a:t>This year, Vanish looked to spotlight the often-overlooked relationship between autistic individuals and their clothing choices.  In the empowering campaign titled “Vanish: Me, My Autism &amp; I,” the focus is not just on Autism but specifically on Autistic girls, a vastly underrepresented group. </a:t>
            </a:r>
          </a:p>
          <a:p>
            <a:pPr marL="0" indent="0"/>
            <a:r>
              <a:rPr lang="en-US" sz="2000" dirty="0" err="1"/>
              <a:t>Vanish’s</a:t>
            </a:r>
            <a:r>
              <a:rPr lang="en-US" sz="2000" dirty="0"/>
              <a:t> campaign comes to life through a short film that delves into the authentic story of an Autistic girl and her profound connection to a hoodie. The film captures how seemingly small details, like a particular fabric or pattern, play a vital role in the emotional regulation of many in the Autistic community. The short film itself isn’t outwardly a promo piece. It sends a clear message to audiences that Vanish is not just a brand but an advocate for diversity and inclusivity. By focusing on the autistic community, Vanish is committed to </a:t>
            </a:r>
            <a:r>
              <a:rPr lang="en-US" sz="2000" dirty="0" err="1"/>
              <a:t>recognising</a:t>
            </a:r>
            <a:r>
              <a:rPr lang="en-US" sz="2000" dirty="0"/>
              <a:t> and celebrating the often </a:t>
            </a:r>
            <a:r>
              <a:rPr lang="en-US" sz="2000" dirty="0" err="1"/>
              <a:t>marginalised</a:t>
            </a:r>
            <a:r>
              <a:rPr lang="en-US" sz="2000" dirty="0"/>
              <a:t> voices within its consumer base. </a:t>
            </a:r>
            <a:endParaRPr lang="en-IE" sz="2000" dirty="0"/>
          </a:p>
        </p:txBody>
      </p:sp>
      <p:sp>
        <p:nvSpPr>
          <p:cNvPr id="8" name="Text Placeholder 2">
            <a:extLst>
              <a:ext uri="{FF2B5EF4-FFF2-40B4-BE49-F238E27FC236}">
                <a16:creationId xmlns:a16="http://schemas.microsoft.com/office/drawing/2014/main" id="{D994A409-59C5-5056-1B00-15A2A0C748D2}"/>
              </a:ext>
            </a:extLst>
          </p:cNvPr>
          <p:cNvSpPr>
            <a:spLocks noGrp="1"/>
          </p:cNvSpPr>
          <p:nvPr>
            <p:ph type="body" sz="quarter" idx="16"/>
          </p:nvPr>
        </p:nvSpPr>
        <p:spPr>
          <a:xfrm>
            <a:off x="676096" y="231306"/>
            <a:ext cx="7008514" cy="992652"/>
          </a:xfrm>
        </p:spPr>
        <p:txBody>
          <a:bodyPr/>
          <a:lstStyle/>
          <a:p>
            <a:pPr>
              <a:lnSpc>
                <a:spcPct val="100000"/>
              </a:lnSpc>
              <a:spcBef>
                <a:spcPts val="0"/>
              </a:spcBef>
            </a:pPr>
            <a:r>
              <a:rPr lang="en-US" sz="3200" dirty="0">
                <a:latin typeface="var(--wp--preset--font-family--poppins)"/>
              </a:rPr>
              <a:t>Vanish </a:t>
            </a:r>
            <a:r>
              <a:rPr lang="en-US" sz="3200" b="1" i="0" dirty="0">
                <a:effectLst/>
                <a:latin typeface="var(--wp--preset--font-family--poppins)"/>
              </a:rPr>
              <a:t>Campaign: </a:t>
            </a:r>
            <a:r>
              <a:rPr lang="en-US" sz="3200" b="0" i="0" dirty="0">
                <a:effectLst/>
                <a:latin typeface="var(--wp--preset--font-family--poppins)"/>
              </a:rPr>
              <a:t>Me, My Autism &amp; I Theme: Autism </a:t>
            </a:r>
          </a:p>
          <a:p>
            <a:pPr>
              <a:lnSpc>
                <a:spcPct val="100000"/>
              </a:lnSpc>
              <a:spcBef>
                <a:spcPts val="0"/>
              </a:spcBef>
            </a:pPr>
            <a:endParaRPr lang="en-IE" sz="3200" dirty="0"/>
          </a:p>
        </p:txBody>
      </p:sp>
      <p:sp>
        <p:nvSpPr>
          <p:cNvPr id="9" name="TextBox 8">
            <a:extLst>
              <a:ext uri="{FF2B5EF4-FFF2-40B4-BE49-F238E27FC236}">
                <a16:creationId xmlns:a16="http://schemas.microsoft.com/office/drawing/2014/main" id="{0D27D764-189A-9685-9DD8-C4B4DBFBCC7A}"/>
              </a:ext>
            </a:extLst>
          </p:cNvPr>
          <p:cNvSpPr txBox="1"/>
          <p:nvPr/>
        </p:nvSpPr>
        <p:spPr>
          <a:xfrm>
            <a:off x="7993204" y="627629"/>
            <a:ext cx="4198796" cy="954107"/>
          </a:xfrm>
          <a:prstGeom prst="rect">
            <a:avLst/>
          </a:prstGeom>
          <a:noFill/>
        </p:spPr>
        <p:txBody>
          <a:bodyPr wrap="square" rtlCol="0">
            <a:spAutoFit/>
          </a:bodyPr>
          <a:lstStyle/>
          <a:p>
            <a:pPr algn="ctr"/>
            <a:r>
              <a:rPr lang="en-IE" sz="2800" b="1" dirty="0">
                <a:solidFill>
                  <a:srgbClr val="ED028C"/>
                </a:solidFill>
              </a:rPr>
              <a:t>Example Inclusive Language</a:t>
            </a:r>
          </a:p>
        </p:txBody>
      </p:sp>
      <p:pic>
        <p:nvPicPr>
          <p:cNvPr id="10" name="Picture 2" descr="The vanish inclusive marketing campaign showing a jumper with 'for some, a jumper can make the world a little more comfortable' written on it, and text about their partnership with 'Ambitious About Autism' to the left. ">
            <a:extLst>
              <a:ext uri="{FF2B5EF4-FFF2-40B4-BE49-F238E27FC236}">
                <a16:creationId xmlns:a16="http://schemas.microsoft.com/office/drawing/2014/main" id="{08086C4D-B95C-FA34-2761-7DEC4287FB8F}"/>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48900"/>
          <a:stretch/>
        </p:blipFill>
        <p:spPr bwMode="auto">
          <a:xfrm>
            <a:off x="8597152" y="2021836"/>
            <a:ext cx="3064043" cy="3109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78738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7D3873-BC56-6B3D-9885-EE8062F296D6}"/>
              </a:ext>
            </a:extLst>
          </p:cNvPr>
          <p:cNvSpPr>
            <a:spLocks noGrp="1"/>
          </p:cNvSpPr>
          <p:nvPr>
            <p:ph type="body" sz="quarter" idx="16"/>
          </p:nvPr>
        </p:nvSpPr>
        <p:spPr>
          <a:xfrm>
            <a:off x="798381" y="483697"/>
            <a:ext cx="10595237" cy="803654"/>
          </a:xfrm>
        </p:spPr>
        <p:txBody>
          <a:bodyPr/>
          <a:lstStyle/>
          <a:p>
            <a:r>
              <a:rPr lang="en-IE" sz="3200" dirty="0">
                <a:solidFill>
                  <a:srgbClr val="083F59"/>
                </a:solidFill>
              </a:rPr>
              <a:t>Vanish Partnered with ‘Ambitious About Autism’ and Gave a Clear Inclusive Marketing Campaign Message</a:t>
            </a:r>
          </a:p>
        </p:txBody>
      </p:sp>
      <p:pic>
        <p:nvPicPr>
          <p:cNvPr id="6" name="Picture 2" descr="The vanish inclusive marketing campaign showing a jumper with 'for some, a jumper can make the world a little more comfortable' written on it, and text about their partnership with 'Ambitious About Autism' to the left. ">
            <a:extLst>
              <a:ext uri="{FF2B5EF4-FFF2-40B4-BE49-F238E27FC236}">
                <a16:creationId xmlns:a16="http://schemas.microsoft.com/office/drawing/2014/main" id="{B5AE5266-7394-DD84-642F-4E612F0CA111}"/>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53669" y="1438727"/>
            <a:ext cx="9126071" cy="4732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185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9594258-0AB5-9BA1-8276-3285F23683AB}"/>
              </a:ext>
            </a:extLst>
          </p:cNvPr>
          <p:cNvSpPr>
            <a:spLocks noGrp="1"/>
          </p:cNvSpPr>
          <p:nvPr>
            <p:ph type="body" sz="quarter" idx="18"/>
          </p:nvPr>
        </p:nvSpPr>
        <p:spPr>
          <a:xfrm>
            <a:off x="914919" y="1190276"/>
            <a:ext cx="7780845" cy="3849918"/>
          </a:xfrm>
        </p:spPr>
        <p:txBody>
          <a:bodyPr/>
          <a:lstStyle/>
          <a:p>
            <a:pPr marL="0" indent="0" algn="l"/>
            <a:r>
              <a:rPr lang="en-US" sz="2100" dirty="0"/>
              <a:t>Imagery is as critical as language when creating an inclusive marketing strategy. Images evoke emotions, tell stories, and reflect your brand’s values. Inclusive imagery ensures diverse audiences see themselves represented in your content, enabling connection, trust, and loyalty. </a:t>
            </a:r>
          </a:p>
          <a:p>
            <a:pPr marL="0" indent="0" algn="l"/>
            <a:r>
              <a:rPr lang="en-US" dirty="0">
                <a:solidFill>
                  <a:schemeClr val="bg1"/>
                </a:solidFill>
                <a:highlight>
                  <a:srgbClr val="0872B5"/>
                </a:highlight>
              </a:rPr>
              <a:t>Represent Diversity: </a:t>
            </a:r>
            <a:r>
              <a:rPr lang="en-US" sz="2100" dirty="0"/>
              <a:t>Many customers will appreciate seeing a diverse range of people representing your small business, even if the models don’t directly reflect their own demographic. Use photos or illustrations that include people from varied racial and ethnic backgrounds, genders, abilities, body types, cultural backgrounds, ages, and lifestyles. Avoid tokenism by integrating diversity throughout all your campaigns, not just in standalone initiatives.</a:t>
            </a:r>
          </a:p>
          <a:p>
            <a:pPr marL="0" indent="0"/>
            <a:r>
              <a:rPr lang="en-US" sz="2100" dirty="0">
                <a:solidFill>
                  <a:srgbClr val="ED028C"/>
                </a:solidFill>
              </a:rPr>
              <a:t>For instance, </a:t>
            </a:r>
            <a:r>
              <a:rPr lang="en-US" sz="2100" dirty="0"/>
              <a:t>a fitness brand could have models of varying sizes and abilities to demonstrate health and wellness is for everyone. </a:t>
            </a:r>
          </a:p>
          <a:p>
            <a:pPr marL="0" indent="0"/>
            <a:r>
              <a:rPr lang="en-US" sz="2100" dirty="0"/>
              <a:t>An employer could show people with disability in a recruitment campaign.</a:t>
            </a:r>
          </a:p>
          <a:p>
            <a:pPr marL="0" indent="0" algn="l"/>
            <a:endParaRPr lang="en-US" sz="2100" dirty="0"/>
          </a:p>
          <a:p>
            <a:endParaRPr lang="en-IE" sz="2100" dirty="0"/>
          </a:p>
        </p:txBody>
      </p:sp>
      <p:sp>
        <p:nvSpPr>
          <p:cNvPr id="3" name="Text Placeholder 2">
            <a:extLst>
              <a:ext uri="{FF2B5EF4-FFF2-40B4-BE49-F238E27FC236}">
                <a16:creationId xmlns:a16="http://schemas.microsoft.com/office/drawing/2014/main" id="{54F2BF64-D0E8-1FC3-3D07-85D799F3AACB}"/>
              </a:ext>
            </a:extLst>
          </p:cNvPr>
          <p:cNvSpPr>
            <a:spLocks noGrp="1"/>
          </p:cNvSpPr>
          <p:nvPr>
            <p:ph type="body" sz="quarter" idx="16"/>
          </p:nvPr>
        </p:nvSpPr>
        <p:spPr>
          <a:xfrm>
            <a:off x="457201" y="455610"/>
            <a:ext cx="12209928" cy="803654"/>
          </a:xfrm>
        </p:spPr>
        <p:txBody>
          <a:bodyPr/>
          <a:lstStyle/>
          <a:p>
            <a:r>
              <a:rPr lang="en-US" sz="3200" b="1" dirty="0">
                <a:solidFill>
                  <a:srgbClr val="D11C5F"/>
                </a:solidFill>
                <a:latin typeface="Aharoni" panose="02010803020104030203" pitchFamily="2" charset="-79"/>
                <a:cs typeface="Aharoni" panose="02010803020104030203" pitchFamily="2" charset="-79"/>
              </a:rPr>
              <a:t>(Content) </a:t>
            </a:r>
            <a:r>
              <a:rPr lang="en-US" sz="3200" b="1" dirty="0">
                <a:solidFill>
                  <a:srgbClr val="ED028C"/>
                </a:solidFill>
                <a:latin typeface="Aharoni" panose="02010803020104030203" pitchFamily="2" charset="-79"/>
                <a:cs typeface="Aharoni" panose="02010803020104030203" pitchFamily="2" charset="-79"/>
              </a:rPr>
              <a:t>Imagery: </a:t>
            </a:r>
            <a:r>
              <a:rPr lang="en-US" sz="2800" b="0" dirty="0">
                <a:solidFill>
                  <a:srgbClr val="01A54E"/>
                </a:solidFill>
                <a:latin typeface="Aharoni" panose="02010803020104030203" pitchFamily="2" charset="-79"/>
                <a:cs typeface="Aharoni" panose="02010803020104030203" pitchFamily="2" charset="-79"/>
              </a:rPr>
              <a:t>Evoke Emotions &amp; Showcase Representation</a:t>
            </a:r>
          </a:p>
          <a:p>
            <a:endParaRPr lang="en-IE" dirty="0"/>
          </a:p>
        </p:txBody>
      </p:sp>
      <p:pic>
        <p:nvPicPr>
          <p:cNvPr id="5" name="Picture 4" descr="A group of people sitting at a table&#10;&#10;Description automatically generated">
            <a:extLst>
              <a:ext uri="{FF2B5EF4-FFF2-40B4-BE49-F238E27FC236}">
                <a16:creationId xmlns:a16="http://schemas.microsoft.com/office/drawing/2014/main" id="{1A097EDE-5C2A-B0BE-5C66-64175B5051D9}"/>
              </a:ext>
            </a:extLst>
          </p:cNvPr>
          <p:cNvPicPr>
            <a:picLocks noChangeAspect="1"/>
          </p:cNvPicPr>
          <p:nvPr/>
        </p:nvPicPr>
        <p:blipFill>
          <a:blip r:embed="rId2" cstate="email">
            <a:extLst>
              <a:ext uri="{28A0092B-C50C-407E-A947-70E740481C1C}">
                <a14:useLocalDpi xmlns:a14="http://schemas.microsoft.com/office/drawing/2010/main"/>
              </a:ext>
            </a:extLst>
          </a:blip>
          <a:srcRect l="31623" t="16715"/>
          <a:stretch/>
        </p:blipFill>
        <p:spPr>
          <a:xfrm>
            <a:off x="8955740" y="1097862"/>
            <a:ext cx="2844959" cy="5195361"/>
          </a:xfrm>
          <a:prstGeom prst="rect">
            <a:avLst/>
          </a:prstGeom>
        </p:spPr>
      </p:pic>
    </p:spTree>
    <p:extLst>
      <p:ext uri="{BB962C8B-B14F-4D97-AF65-F5344CB8AC3E}">
        <p14:creationId xmlns:p14="http://schemas.microsoft.com/office/powerpoint/2010/main" val="12666558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F1B52-CB20-48FC-4984-DA25D0C9A36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7378B80-B42E-9007-45C8-BE84AE8A5C6D}"/>
              </a:ext>
            </a:extLst>
          </p:cNvPr>
          <p:cNvSpPr>
            <a:spLocks noGrp="1"/>
          </p:cNvSpPr>
          <p:nvPr>
            <p:ph type="body" sz="quarter" idx="18"/>
          </p:nvPr>
        </p:nvSpPr>
        <p:spPr>
          <a:xfrm>
            <a:off x="914921" y="993656"/>
            <a:ext cx="7009880" cy="3849918"/>
          </a:xfrm>
        </p:spPr>
        <p:txBody>
          <a:bodyPr/>
          <a:lstStyle/>
          <a:p>
            <a:pPr marL="0" indent="0"/>
            <a:r>
              <a:rPr lang="en-US" dirty="0">
                <a:solidFill>
                  <a:schemeClr val="bg1"/>
                </a:solidFill>
                <a:highlight>
                  <a:srgbClr val="0872B5"/>
                </a:highlight>
              </a:rPr>
              <a:t>Reflect Realities: </a:t>
            </a:r>
            <a:r>
              <a:rPr lang="en-US" sz="2000" dirty="0"/>
              <a:t>Showcasing diversity in race, gender, age, body types, abilities, and cultures helps audiences feel seen and valued. </a:t>
            </a:r>
          </a:p>
          <a:p>
            <a:pPr marL="0" indent="0"/>
            <a:r>
              <a:rPr lang="en-US" sz="2000" dirty="0">
                <a:solidFill>
                  <a:srgbClr val="ED028C"/>
                </a:solidFill>
              </a:rPr>
              <a:t>Consider context and avoid appropriation </a:t>
            </a:r>
            <a:r>
              <a:rPr lang="en-US" sz="2000" dirty="0"/>
              <a:t>where you take or use an aspect from a minority culture without knowing or honoring the meaning behind it. Drawing on people’s cultures, traditions, and personal experiences can be both subjective and sensitive. Be mindful of nuance and historical context, to make sure you have cultural respect and awareness. Always seek guidance and diverse opinions, evaluating intent and impact, and elevating authentic voices.</a:t>
            </a:r>
          </a:p>
          <a:p>
            <a:pPr marL="0" indent="0"/>
            <a:r>
              <a:rPr lang="en-US" sz="2000" dirty="0"/>
              <a:t>Use modern, forward-thinking imagery which reflects society and the world today. Images that show a diverse range of people doing a diverse range of things. Make sure the images are relevant to your brand and inclusive </a:t>
            </a:r>
            <a:r>
              <a:rPr lang="en-US" sz="2000" dirty="0">
                <a:solidFill>
                  <a:srgbClr val="ED028C"/>
                </a:solidFill>
                <a:hlinkClick r:id="rId2">
                  <a:extLst>
                    <a:ext uri="{A12FA001-AC4F-418D-AE19-62706E023703}">
                      <ahyp:hlinkClr xmlns:ahyp="http://schemas.microsoft.com/office/drawing/2018/hyperlinkcolor" val="tx"/>
                    </a:ext>
                  </a:extLst>
                </a:hlinkClick>
              </a:rPr>
              <a:t>marketing strategy</a:t>
            </a:r>
            <a:r>
              <a:rPr lang="en-US" sz="2000" dirty="0">
                <a:solidFill>
                  <a:srgbClr val="ED028C"/>
                </a:solidFill>
              </a:rPr>
              <a:t>. </a:t>
            </a:r>
          </a:p>
          <a:p>
            <a:pPr marL="0" indent="0" algn="l"/>
            <a:r>
              <a:rPr lang="en-US" sz="2000" dirty="0"/>
              <a:t>Use </a:t>
            </a:r>
            <a:r>
              <a:rPr lang="en-US" sz="2000" dirty="0">
                <a:solidFill>
                  <a:srgbClr val="ED028C"/>
                </a:solidFill>
                <a:hlinkClick r:id="rId3">
                  <a:extLst>
                    <a:ext uri="{A12FA001-AC4F-418D-AE19-62706E023703}">
                      <ahyp:hlinkClr xmlns:ahyp="http://schemas.microsoft.com/office/drawing/2018/hyperlinkcolor" val="tx"/>
                    </a:ext>
                  </a:extLst>
                </a:hlinkClick>
              </a:rPr>
              <a:t>Unsplash</a:t>
            </a:r>
            <a:r>
              <a:rPr lang="en-US" sz="2000" dirty="0">
                <a:solidFill>
                  <a:srgbClr val="ED028C"/>
                </a:solidFill>
              </a:rPr>
              <a:t> </a:t>
            </a:r>
            <a:r>
              <a:rPr lang="en-US" sz="2000" dirty="0"/>
              <a:t>for stock photos that feature a wide range of people.</a:t>
            </a:r>
          </a:p>
          <a:p>
            <a:endParaRPr lang="en-IE" sz="2000" dirty="0"/>
          </a:p>
        </p:txBody>
      </p:sp>
      <p:sp>
        <p:nvSpPr>
          <p:cNvPr id="4" name="TextBox 3">
            <a:extLst>
              <a:ext uri="{FF2B5EF4-FFF2-40B4-BE49-F238E27FC236}">
                <a16:creationId xmlns:a16="http://schemas.microsoft.com/office/drawing/2014/main" id="{204C6CA9-6E2A-9A79-A462-BFA4B9CB409C}"/>
              </a:ext>
            </a:extLst>
          </p:cNvPr>
          <p:cNvSpPr txBox="1"/>
          <p:nvPr/>
        </p:nvSpPr>
        <p:spPr>
          <a:xfrm>
            <a:off x="7727573" y="993656"/>
            <a:ext cx="4132731" cy="769441"/>
          </a:xfrm>
          <a:prstGeom prst="rect">
            <a:avLst/>
          </a:prstGeom>
          <a:noFill/>
        </p:spPr>
        <p:txBody>
          <a:bodyPr wrap="square" rtlCol="0">
            <a:spAutoFit/>
          </a:bodyPr>
          <a:lstStyle/>
          <a:p>
            <a:pPr algn="ctr"/>
            <a:r>
              <a:rPr lang="en-IE" sz="2200" dirty="0">
                <a:solidFill>
                  <a:srgbClr val="CE362B"/>
                </a:solidFill>
                <a:latin typeface="ADLaM Display" panose="02010000000000000000" pitchFamily="2" charset="0"/>
                <a:ea typeface="ADLaM Display" panose="02010000000000000000" pitchFamily="2" charset="0"/>
                <a:cs typeface="ADLaM Display" panose="02010000000000000000" pitchFamily="2" charset="0"/>
              </a:rPr>
              <a:t>Reimagine…what a LOVE looks Like</a:t>
            </a:r>
          </a:p>
        </p:txBody>
      </p:sp>
      <p:pic>
        <p:nvPicPr>
          <p:cNvPr id="23556" name="Picture 4">
            <a:extLst>
              <a:ext uri="{FF2B5EF4-FFF2-40B4-BE49-F238E27FC236}">
                <a16:creationId xmlns:a16="http://schemas.microsoft.com/office/drawing/2014/main" id="{751F2B93-4E6B-B21C-3975-DE3B37DBA15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66739" y="1763097"/>
            <a:ext cx="3010340" cy="4509247"/>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2">
            <a:extLst>
              <a:ext uri="{FF2B5EF4-FFF2-40B4-BE49-F238E27FC236}">
                <a16:creationId xmlns:a16="http://schemas.microsoft.com/office/drawing/2014/main" id="{7F7D52FF-CEEA-A3A3-8410-45C4B2DB8AED}"/>
              </a:ext>
            </a:extLst>
          </p:cNvPr>
          <p:cNvSpPr txBox="1">
            <a:spLocks/>
          </p:cNvSpPr>
          <p:nvPr/>
        </p:nvSpPr>
        <p:spPr>
          <a:xfrm>
            <a:off x="457201" y="455610"/>
            <a:ext cx="12209928" cy="803654"/>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3600" b="1" i="0" kern="1200">
                <a:solidFill>
                  <a:srgbClr val="DF4625"/>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solidFill>
                  <a:srgbClr val="D11C5F"/>
                </a:solidFill>
                <a:latin typeface="Aharoni" panose="02010803020104030203" pitchFamily="2" charset="-79"/>
                <a:cs typeface="Aharoni" panose="02010803020104030203" pitchFamily="2" charset="-79"/>
              </a:rPr>
              <a:t>(Content) </a:t>
            </a:r>
            <a:r>
              <a:rPr lang="en-US" sz="3200" dirty="0">
                <a:solidFill>
                  <a:srgbClr val="ED028C"/>
                </a:solidFill>
                <a:latin typeface="Aharoni" panose="02010803020104030203" pitchFamily="2" charset="-79"/>
                <a:cs typeface="Aharoni" panose="02010803020104030203" pitchFamily="2" charset="-79"/>
              </a:rPr>
              <a:t>Imagery: </a:t>
            </a:r>
            <a:r>
              <a:rPr lang="en-US" sz="2800" b="0" dirty="0">
                <a:solidFill>
                  <a:srgbClr val="01A54E"/>
                </a:solidFill>
                <a:latin typeface="Aharoni" panose="02010803020104030203" pitchFamily="2" charset="-79"/>
                <a:cs typeface="Aharoni" panose="02010803020104030203" pitchFamily="2" charset="-79"/>
              </a:rPr>
              <a:t>Evoke Emotions &amp; Showcase Representation</a:t>
            </a:r>
          </a:p>
          <a:p>
            <a:endParaRPr lang="en-IE" dirty="0"/>
          </a:p>
        </p:txBody>
      </p:sp>
    </p:spTree>
    <p:extLst>
      <p:ext uri="{BB962C8B-B14F-4D97-AF65-F5344CB8AC3E}">
        <p14:creationId xmlns:p14="http://schemas.microsoft.com/office/powerpoint/2010/main" val="3152895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Placeholder 20">
            <a:extLst>
              <a:ext uri="{FF2B5EF4-FFF2-40B4-BE49-F238E27FC236}">
                <a16:creationId xmlns:a16="http://schemas.microsoft.com/office/drawing/2014/main" id="{8CFE0E7F-8E7C-92D9-A061-B7E6F22897FE}"/>
              </a:ext>
            </a:extLst>
          </p:cNvPr>
          <p:cNvSpPr txBox="1">
            <a:spLocks/>
          </p:cNvSpPr>
          <p:nvPr/>
        </p:nvSpPr>
        <p:spPr>
          <a:xfrm>
            <a:off x="512192" y="1267540"/>
            <a:ext cx="5188437" cy="5028641"/>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US" sz="1800" dirty="0"/>
              <a:t>Module 5 is designed to help SMEs leverage the power of inclusive marketing to grow their business, strengthen customer relationships, and make a meaningful impact to company, customers and society. It </a:t>
            </a:r>
            <a:r>
              <a:rPr lang="en-US" sz="1800" dirty="0" err="1"/>
              <a:t>emphasises</a:t>
            </a:r>
            <a:r>
              <a:rPr lang="en-US" sz="1800" dirty="0"/>
              <a:t> that inclusive marketing should not be viewed as a trend but as an integral part of company and brand values, positioning the business strategically when connecting with diverse audiences by recognizing and celebrating their unique identities, values, and experiences. </a:t>
            </a:r>
          </a:p>
          <a:p>
            <a:pPr marL="0" indent="0"/>
            <a:r>
              <a:rPr lang="en-US" sz="1800" dirty="0"/>
              <a:t>Part 1: Learn how inclusive marketing drives business growth, and aligns with brand values to connect with diverse audiences authentically.</a:t>
            </a:r>
          </a:p>
          <a:p>
            <a:pPr marL="0" indent="0"/>
            <a:r>
              <a:rPr lang="en-US" sz="1800" dirty="0"/>
              <a:t>Part 2: Identify all customer segments and address common barriers like cultural distance and lack of representation to enhance inclusivity in marketing.</a:t>
            </a:r>
          </a:p>
          <a:p>
            <a:pPr marL="0" indent="0"/>
            <a:r>
              <a:rPr lang="en-US" sz="1800" dirty="0"/>
              <a:t>Part 3: Master six key elements for creating diverse, accessible, and impactful marketing campaigns. </a:t>
            </a:r>
            <a:endParaRPr lang="en-IE" sz="1800" dirty="0">
              <a:highlight>
                <a:srgbClr val="FFFF00"/>
              </a:highlight>
            </a:endParaRPr>
          </a:p>
        </p:txBody>
      </p:sp>
      <p:sp>
        <p:nvSpPr>
          <p:cNvPr id="35" name="Text Placeholder 19">
            <a:extLst>
              <a:ext uri="{FF2B5EF4-FFF2-40B4-BE49-F238E27FC236}">
                <a16:creationId xmlns:a16="http://schemas.microsoft.com/office/drawing/2014/main" id="{581B95A4-39F5-7DB9-7712-ED66954C7FDD}"/>
              </a:ext>
            </a:extLst>
          </p:cNvPr>
          <p:cNvSpPr txBox="1">
            <a:spLocks/>
          </p:cNvSpPr>
          <p:nvPr/>
        </p:nvSpPr>
        <p:spPr>
          <a:xfrm>
            <a:off x="0" y="363622"/>
            <a:ext cx="5553536"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200" b="0"/>
              <a:t>Introduction DARE to Module 5</a:t>
            </a:r>
            <a:endParaRPr lang="en-IE" sz="3200" b="0" dirty="0"/>
          </a:p>
        </p:txBody>
      </p:sp>
      <p:sp>
        <p:nvSpPr>
          <p:cNvPr id="36" name="Text Placeholder 14">
            <a:extLst>
              <a:ext uri="{FF2B5EF4-FFF2-40B4-BE49-F238E27FC236}">
                <a16:creationId xmlns:a16="http://schemas.microsoft.com/office/drawing/2014/main" id="{2D6459B3-4041-C2E0-8ED3-46CA5F05F50B}"/>
              </a:ext>
            </a:extLst>
          </p:cNvPr>
          <p:cNvSpPr txBox="1">
            <a:spLocks/>
          </p:cNvSpPr>
          <p:nvPr/>
        </p:nvSpPr>
        <p:spPr>
          <a:xfrm>
            <a:off x="7069423" y="2196583"/>
            <a:ext cx="4465067"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083F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000" b="1">
                <a:ea typeface="Calibri" panose="020F0502020204030204" pitchFamily="34" charset="0"/>
                <a:cs typeface="Times New Roman" panose="02020603050405020304" pitchFamily="18" charset="0"/>
              </a:rPr>
              <a:t>Understand All Your Customers and Inclusive Marketing Barriers.</a:t>
            </a:r>
            <a:endParaRPr lang="en-US" sz="2000" b="1" dirty="0">
              <a:ea typeface="Calibri" panose="020F0502020204030204" pitchFamily="34" charset="0"/>
              <a:cs typeface="Times New Roman" panose="02020603050405020304" pitchFamily="18" charset="0"/>
            </a:endParaRPr>
          </a:p>
        </p:txBody>
      </p:sp>
      <p:sp>
        <p:nvSpPr>
          <p:cNvPr id="37" name="TextBox 36">
            <a:extLst>
              <a:ext uri="{FF2B5EF4-FFF2-40B4-BE49-F238E27FC236}">
                <a16:creationId xmlns:a16="http://schemas.microsoft.com/office/drawing/2014/main" id="{3DF5B467-5E34-7685-39E1-B14DC656BE15}"/>
              </a:ext>
            </a:extLst>
          </p:cNvPr>
          <p:cNvSpPr txBox="1"/>
          <p:nvPr/>
        </p:nvSpPr>
        <p:spPr>
          <a:xfrm>
            <a:off x="7100786" y="3161177"/>
            <a:ext cx="3979590" cy="646331"/>
          </a:xfrm>
          <a:prstGeom prst="rect">
            <a:avLst/>
          </a:prstGeom>
          <a:noFill/>
        </p:spPr>
        <p:txBody>
          <a:bodyPr wrap="square" rtlCol="0">
            <a:spAutoFit/>
          </a:bodyPr>
          <a:lstStyle/>
          <a:p>
            <a:pPr>
              <a:lnSpc>
                <a:spcPct val="100000"/>
              </a:lnSpc>
              <a:spcBef>
                <a:spcPts val="0"/>
              </a:spcBef>
            </a:pPr>
            <a:r>
              <a:rPr lang="en-US" b="1" dirty="0">
                <a:solidFill>
                  <a:srgbClr val="083F59"/>
                </a:solidFill>
                <a:ea typeface="Calibri" panose="020F0502020204030204" pitchFamily="34" charset="0"/>
                <a:cs typeface="Times New Roman" panose="02020603050405020304" pitchFamily="18" charset="0"/>
              </a:rPr>
              <a:t>Essential Elements For Crafting Inclusive Marketing Campaigns</a:t>
            </a:r>
          </a:p>
        </p:txBody>
      </p:sp>
      <p:sp>
        <p:nvSpPr>
          <p:cNvPr id="38" name="Text Placeholder 14">
            <a:extLst>
              <a:ext uri="{FF2B5EF4-FFF2-40B4-BE49-F238E27FC236}">
                <a16:creationId xmlns:a16="http://schemas.microsoft.com/office/drawing/2014/main" id="{52BDBC6B-7177-DDFB-9E55-467E38EF5404}"/>
              </a:ext>
            </a:extLst>
          </p:cNvPr>
          <p:cNvSpPr txBox="1">
            <a:spLocks/>
          </p:cNvSpPr>
          <p:nvPr/>
        </p:nvSpPr>
        <p:spPr>
          <a:xfrm>
            <a:off x="7069422" y="1335429"/>
            <a:ext cx="4948400"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083F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000" b="1" dirty="0">
                <a:solidFill>
                  <a:srgbClr val="083F59"/>
                </a:solidFill>
                <a:effectLst/>
                <a:ea typeface="Calibri" panose="020F0502020204030204" pitchFamily="34" charset="0"/>
                <a:cs typeface="Times New Roman" panose="02020603050405020304" pitchFamily="18" charset="0"/>
              </a:rPr>
              <a:t>The Power of Inclusive Marketing For SME Brands</a:t>
            </a:r>
            <a:endParaRPr lang="en-US" sz="2000" dirty="0">
              <a:solidFill>
                <a:srgbClr val="083F59"/>
              </a:solidFill>
              <a:effectLst/>
              <a:ea typeface="Calibri" panose="020F0502020204030204" pitchFamily="34" charset="0"/>
              <a:cs typeface="Times New Roman" panose="02020603050405020304" pitchFamily="18" charset="0"/>
            </a:endParaRPr>
          </a:p>
        </p:txBody>
      </p:sp>
      <p:sp>
        <p:nvSpPr>
          <p:cNvPr id="39" name="Text Placeholder 20">
            <a:extLst>
              <a:ext uri="{FF2B5EF4-FFF2-40B4-BE49-F238E27FC236}">
                <a16:creationId xmlns:a16="http://schemas.microsoft.com/office/drawing/2014/main" id="{BFF51BE7-1CC9-D70C-C6A1-B622CF0683DD}"/>
              </a:ext>
            </a:extLst>
          </p:cNvPr>
          <p:cNvSpPr txBox="1">
            <a:spLocks/>
          </p:cNvSpPr>
          <p:nvPr/>
        </p:nvSpPr>
        <p:spPr>
          <a:xfrm>
            <a:off x="5173210" y="1437672"/>
            <a:ext cx="1845575"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Section 1</a:t>
            </a:r>
          </a:p>
        </p:txBody>
      </p:sp>
      <p:sp>
        <p:nvSpPr>
          <p:cNvPr id="40" name="Text Placeholder 20">
            <a:extLst>
              <a:ext uri="{FF2B5EF4-FFF2-40B4-BE49-F238E27FC236}">
                <a16:creationId xmlns:a16="http://schemas.microsoft.com/office/drawing/2014/main" id="{F6B62D4E-6D91-CB2A-8B41-7A7BF5E8A4FA}"/>
              </a:ext>
            </a:extLst>
          </p:cNvPr>
          <p:cNvSpPr txBox="1">
            <a:spLocks/>
          </p:cNvSpPr>
          <p:nvPr/>
        </p:nvSpPr>
        <p:spPr>
          <a:xfrm>
            <a:off x="5173212" y="2262668"/>
            <a:ext cx="1845575"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Section 2</a:t>
            </a:r>
          </a:p>
        </p:txBody>
      </p:sp>
      <p:sp>
        <p:nvSpPr>
          <p:cNvPr id="41" name="Text Placeholder 20">
            <a:extLst>
              <a:ext uri="{FF2B5EF4-FFF2-40B4-BE49-F238E27FC236}">
                <a16:creationId xmlns:a16="http://schemas.microsoft.com/office/drawing/2014/main" id="{9FB39151-8125-0E14-06AD-B9A8EFAE74D6}"/>
              </a:ext>
            </a:extLst>
          </p:cNvPr>
          <p:cNvSpPr txBox="1">
            <a:spLocks/>
          </p:cNvSpPr>
          <p:nvPr/>
        </p:nvSpPr>
        <p:spPr>
          <a:xfrm>
            <a:off x="5173212" y="3145764"/>
            <a:ext cx="1845575"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Section 3</a:t>
            </a:r>
          </a:p>
        </p:txBody>
      </p:sp>
      <p:sp>
        <p:nvSpPr>
          <p:cNvPr id="42" name="TextBox 41">
            <a:extLst>
              <a:ext uri="{FF2B5EF4-FFF2-40B4-BE49-F238E27FC236}">
                <a16:creationId xmlns:a16="http://schemas.microsoft.com/office/drawing/2014/main" id="{4E4EFDE3-CCA3-5DFD-7181-3BB38EC117A8}"/>
              </a:ext>
            </a:extLst>
          </p:cNvPr>
          <p:cNvSpPr txBox="1"/>
          <p:nvPr/>
        </p:nvSpPr>
        <p:spPr>
          <a:xfrm>
            <a:off x="6751964" y="233334"/>
            <a:ext cx="4948400" cy="523220"/>
          </a:xfrm>
          <a:prstGeom prst="rect">
            <a:avLst/>
          </a:prstGeom>
          <a:noFill/>
        </p:spPr>
        <p:txBody>
          <a:bodyPr wrap="square">
            <a:spAutoFit/>
          </a:bodyPr>
          <a:lstStyle/>
          <a:p>
            <a:pPr algn="ctr"/>
            <a:r>
              <a:rPr lang="en-US" sz="2800" b="1" dirty="0">
                <a:solidFill>
                  <a:srgbClr val="DF4625"/>
                </a:solidFill>
              </a:rPr>
              <a:t>Inclusive Marketing For SMES</a:t>
            </a:r>
          </a:p>
        </p:txBody>
      </p:sp>
      <p:sp>
        <p:nvSpPr>
          <p:cNvPr id="43" name="TextBox 42">
            <a:extLst>
              <a:ext uri="{FF2B5EF4-FFF2-40B4-BE49-F238E27FC236}">
                <a16:creationId xmlns:a16="http://schemas.microsoft.com/office/drawing/2014/main" id="{6EA8C97B-33E1-130D-CF1B-536ABA1A8336}"/>
              </a:ext>
            </a:extLst>
          </p:cNvPr>
          <p:cNvSpPr txBox="1"/>
          <p:nvPr/>
        </p:nvSpPr>
        <p:spPr>
          <a:xfrm rot="16200000">
            <a:off x="11387381" y="1393831"/>
            <a:ext cx="954447" cy="430887"/>
          </a:xfrm>
          <a:prstGeom prst="rect">
            <a:avLst/>
          </a:prstGeom>
          <a:solidFill>
            <a:srgbClr val="DF4625"/>
          </a:solidFill>
        </p:spPr>
        <p:txBody>
          <a:bodyPr wrap="square" rtlCol="0">
            <a:spAutoFit/>
          </a:bodyPr>
          <a:lstStyle/>
          <a:p>
            <a:pPr algn="ctr"/>
            <a:r>
              <a:rPr lang="en-IE" sz="2200" dirty="0">
                <a:solidFill>
                  <a:schemeClr val="bg1"/>
                </a:solidFill>
              </a:rPr>
              <a:t>Part 1</a:t>
            </a:r>
          </a:p>
        </p:txBody>
      </p:sp>
      <p:sp>
        <p:nvSpPr>
          <p:cNvPr id="44" name="TextBox 43">
            <a:extLst>
              <a:ext uri="{FF2B5EF4-FFF2-40B4-BE49-F238E27FC236}">
                <a16:creationId xmlns:a16="http://schemas.microsoft.com/office/drawing/2014/main" id="{1DA6F0CD-93C1-1665-08F3-60716BD169D7}"/>
              </a:ext>
            </a:extLst>
          </p:cNvPr>
          <p:cNvSpPr txBox="1"/>
          <p:nvPr/>
        </p:nvSpPr>
        <p:spPr>
          <a:xfrm rot="16200000">
            <a:off x="11347179" y="2385554"/>
            <a:ext cx="1029682" cy="430887"/>
          </a:xfrm>
          <a:prstGeom prst="rect">
            <a:avLst/>
          </a:prstGeom>
          <a:solidFill>
            <a:srgbClr val="702E8C"/>
          </a:solidFill>
        </p:spPr>
        <p:txBody>
          <a:bodyPr wrap="square" rtlCol="0">
            <a:spAutoFit/>
          </a:bodyPr>
          <a:lstStyle/>
          <a:p>
            <a:pPr algn="ctr"/>
            <a:r>
              <a:rPr lang="en-IE" sz="2200" dirty="0">
                <a:solidFill>
                  <a:schemeClr val="bg1"/>
                </a:solidFill>
              </a:rPr>
              <a:t>Part 2</a:t>
            </a:r>
          </a:p>
        </p:txBody>
      </p:sp>
      <p:grpSp>
        <p:nvGrpSpPr>
          <p:cNvPr id="45" name="Group 44">
            <a:extLst>
              <a:ext uri="{FF2B5EF4-FFF2-40B4-BE49-F238E27FC236}">
                <a16:creationId xmlns:a16="http://schemas.microsoft.com/office/drawing/2014/main" id="{DA003427-049F-8442-496D-D4560D08E428}"/>
              </a:ext>
            </a:extLst>
          </p:cNvPr>
          <p:cNvGrpSpPr/>
          <p:nvPr/>
        </p:nvGrpSpPr>
        <p:grpSpPr>
          <a:xfrm rot="19159346">
            <a:off x="6130592" y="2695820"/>
            <a:ext cx="1170562" cy="727881"/>
            <a:chOff x="4975654" y="3674076"/>
            <a:chExt cx="1806206" cy="626075"/>
          </a:xfrm>
        </p:grpSpPr>
        <p:sp>
          <p:nvSpPr>
            <p:cNvPr id="46" name="Freeform 124">
              <a:extLst>
                <a:ext uri="{FF2B5EF4-FFF2-40B4-BE49-F238E27FC236}">
                  <a16:creationId xmlns:a16="http://schemas.microsoft.com/office/drawing/2014/main" id="{5024D7EF-FD27-5DC4-6FE5-E3F872A64B7A}"/>
                </a:ext>
              </a:extLst>
            </p:cNvPr>
            <p:cNvSpPr/>
            <p:nvPr/>
          </p:nvSpPr>
          <p:spPr>
            <a:xfrm>
              <a:off x="4975654" y="3674076"/>
              <a:ext cx="1779373" cy="626075"/>
            </a:xfrm>
            <a:custGeom>
              <a:avLst/>
              <a:gdLst>
                <a:gd name="connsiteX0" fmla="*/ 115330 w 1779373"/>
                <a:gd name="connsiteY0" fmla="*/ 395416 h 626075"/>
                <a:gd name="connsiteX1" fmla="*/ 0 w 1779373"/>
                <a:gd name="connsiteY1" fmla="*/ 49427 h 626075"/>
                <a:gd name="connsiteX2" fmla="*/ 1779373 w 1779373"/>
                <a:gd name="connsiteY2" fmla="*/ 0 h 626075"/>
                <a:gd name="connsiteX3" fmla="*/ 1524000 w 1779373"/>
                <a:gd name="connsiteY3" fmla="*/ 403654 h 626075"/>
                <a:gd name="connsiteX4" fmla="*/ 881449 w 1779373"/>
                <a:gd name="connsiteY4" fmla="*/ 387178 h 626075"/>
                <a:gd name="connsiteX5" fmla="*/ 1046205 w 1779373"/>
                <a:gd name="connsiteY5" fmla="*/ 626075 h 626075"/>
                <a:gd name="connsiteX6" fmla="*/ 584887 w 1779373"/>
                <a:gd name="connsiteY6" fmla="*/ 387178 h 626075"/>
                <a:gd name="connsiteX7" fmla="*/ 115330 w 1779373"/>
                <a:gd name="connsiteY7" fmla="*/ 395416 h 62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9373" h="626075">
                  <a:moveTo>
                    <a:pt x="115330" y="395416"/>
                  </a:moveTo>
                  <a:lnTo>
                    <a:pt x="0" y="49427"/>
                  </a:lnTo>
                  <a:lnTo>
                    <a:pt x="1779373" y="0"/>
                  </a:lnTo>
                  <a:lnTo>
                    <a:pt x="1524000" y="403654"/>
                  </a:lnTo>
                  <a:lnTo>
                    <a:pt x="881449" y="387178"/>
                  </a:lnTo>
                  <a:lnTo>
                    <a:pt x="1046205" y="626075"/>
                  </a:lnTo>
                  <a:lnTo>
                    <a:pt x="584887" y="387178"/>
                  </a:lnTo>
                  <a:lnTo>
                    <a:pt x="115330" y="395416"/>
                  </a:lnTo>
                  <a:close/>
                </a:path>
              </a:pathLst>
            </a:custGeom>
            <a:solidFill>
              <a:srgbClr val="DF46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56"/>
            </a:p>
          </p:txBody>
        </p:sp>
        <p:sp>
          <p:nvSpPr>
            <p:cNvPr id="47" name="TextBox 46">
              <a:extLst>
                <a:ext uri="{FF2B5EF4-FFF2-40B4-BE49-F238E27FC236}">
                  <a16:creationId xmlns:a16="http://schemas.microsoft.com/office/drawing/2014/main" id="{C75F7BC6-EEBA-64F9-EA9D-2FB5485A373C}"/>
                </a:ext>
              </a:extLst>
            </p:cNvPr>
            <p:cNvSpPr txBox="1"/>
            <p:nvPr/>
          </p:nvSpPr>
          <p:spPr>
            <a:xfrm>
              <a:off x="5065797" y="3763296"/>
              <a:ext cx="1716063" cy="379876"/>
            </a:xfrm>
            <a:prstGeom prst="rect">
              <a:avLst/>
            </a:prstGeom>
            <a:noFill/>
          </p:spPr>
          <p:txBody>
            <a:bodyPr wrap="square" rtlCol="0">
              <a:spAutoFit/>
            </a:bodyPr>
            <a:lstStyle/>
            <a:p>
              <a:pPr algn="l"/>
              <a:r>
                <a:rPr lang="en-US" sz="1000" b="1" dirty="0">
                  <a:ln/>
                  <a:solidFill>
                    <a:schemeClr val="bg1"/>
                  </a:solidFill>
                  <a:latin typeface="Calibri" panose="020F0502020204030204" pitchFamily="34" charset="0"/>
                  <a:cs typeface="Calibri" panose="020F0502020204030204" pitchFamily="34" charset="0"/>
                  <a:sym typeface="Avenir-Black"/>
                  <a:rtl val="0"/>
                </a:rPr>
                <a:t>YOU ARE HERE</a:t>
              </a:r>
              <a:endParaRPr lang="en-US" sz="1000" dirty="0">
                <a:ln/>
                <a:solidFill>
                  <a:schemeClr val="bg1"/>
                </a:solidFill>
                <a:latin typeface="Calibri" panose="020F0502020204030204" pitchFamily="34" charset="0"/>
                <a:cs typeface="Calibri" panose="020F0502020204030204" pitchFamily="34" charset="0"/>
                <a:sym typeface="Avenir-Black"/>
                <a:rtl val="0"/>
              </a:endParaRPr>
            </a:p>
          </p:txBody>
        </p:sp>
      </p:grpSp>
      <p:sp>
        <p:nvSpPr>
          <p:cNvPr id="48" name="TextBox 47">
            <a:extLst>
              <a:ext uri="{FF2B5EF4-FFF2-40B4-BE49-F238E27FC236}">
                <a16:creationId xmlns:a16="http://schemas.microsoft.com/office/drawing/2014/main" id="{A47FF46F-22F0-40B1-61B6-CBB27CF8D3A4}"/>
              </a:ext>
            </a:extLst>
          </p:cNvPr>
          <p:cNvSpPr txBox="1"/>
          <p:nvPr/>
        </p:nvSpPr>
        <p:spPr>
          <a:xfrm rot="16200000">
            <a:off x="11433624" y="3329240"/>
            <a:ext cx="857687" cy="430887"/>
          </a:xfrm>
          <a:prstGeom prst="rect">
            <a:avLst/>
          </a:prstGeom>
          <a:solidFill>
            <a:srgbClr val="05AAA3"/>
          </a:solidFill>
        </p:spPr>
        <p:txBody>
          <a:bodyPr wrap="square" rtlCol="0">
            <a:spAutoFit/>
          </a:bodyPr>
          <a:lstStyle/>
          <a:p>
            <a:pPr algn="ctr"/>
            <a:r>
              <a:rPr lang="en-IE" sz="2200" dirty="0">
                <a:solidFill>
                  <a:schemeClr val="bg1"/>
                </a:solidFill>
              </a:rPr>
              <a:t>Part 3</a:t>
            </a:r>
          </a:p>
        </p:txBody>
      </p:sp>
    </p:spTree>
    <p:extLst>
      <p:ext uri="{BB962C8B-B14F-4D97-AF65-F5344CB8AC3E}">
        <p14:creationId xmlns:p14="http://schemas.microsoft.com/office/powerpoint/2010/main" val="7273975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EE62F7A-6260-C5A2-DA72-9EBD72304558}"/>
              </a:ext>
            </a:extLst>
          </p:cNvPr>
          <p:cNvSpPr>
            <a:spLocks noGrp="1"/>
          </p:cNvSpPr>
          <p:nvPr>
            <p:ph type="body" sz="quarter" idx="18"/>
          </p:nvPr>
        </p:nvSpPr>
        <p:spPr>
          <a:xfrm>
            <a:off x="898357" y="1648986"/>
            <a:ext cx="6829219" cy="3291086"/>
          </a:xfrm>
        </p:spPr>
        <p:txBody>
          <a:bodyPr/>
          <a:lstStyle/>
          <a:p>
            <a:pPr marL="0" indent="0"/>
            <a:r>
              <a:rPr lang="en-US" sz="2000" dirty="0"/>
              <a:t>Airbnb: We Accept Campaign celebrated cultural diversity and inclusion, using diverse imagery and a powerful message of acceptance. The campaign emphasized Airbnb's commitment to creating a platform that welcomes all people, regardless of race, religion, ethnicity, gender, or sexual orientation.</a:t>
            </a:r>
          </a:p>
          <a:p>
            <a:pPr marL="0" indent="0"/>
            <a:r>
              <a:rPr lang="en-US" sz="2000" dirty="0"/>
              <a:t>It helped them solve discrimination problems such as racial bias, LGBTQ discrimination and ethnic cultural bias. Before the campaign Airbnb faced significant backlash regarding discrimination on its platform. Reports surfaced of hosts rejecting potential guests based on race, ethnicity, or other discriminatory reasons. This tarnished Airbnb’s reputation and threatened its core values of inclusivity and belonging. Consequently, Airbnb recognized the urgent need to address these issues and rebuild trust among its user base.</a:t>
            </a:r>
          </a:p>
        </p:txBody>
      </p:sp>
      <p:sp>
        <p:nvSpPr>
          <p:cNvPr id="4" name="Text Placeholder 3">
            <a:extLst>
              <a:ext uri="{FF2B5EF4-FFF2-40B4-BE49-F238E27FC236}">
                <a16:creationId xmlns:a16="http://schemas.microsoft.com/office/drawing/2014/main" id="{584A3659-1776-9E12-628B-4D45237CFE8E}"/>
              </a:ext>
            </a:extLst>
          </p:cNvPr>
          <p:cNvSpPr>
            <a:spLocks noGrp="1"/>
          </p:cNvSpPr>
          <p:nvPr>
            <p:ph type="body" sz="quarter" idx="16"/>
          </p:nvPr>
        </p:nvSpPr>
        <p:spPr>
          <a:xfrm>
            <a:off x="898357" y="302521"/>
            <a:ext cx="6282371" cy="992652"/>
          </a:xfrm>
        </p:spPr>
        <p:txBody>
          <a:bodyPr/>
          <a:lstStyle/>
          <a:p>
            <a:pPr>
              <a:lnSpc>
                <a:spcPct val="100000"/>
              </a:lnSpc>
              <a:spcBef>
                <a:spcPts val="0"/>
              </a:spcBef>
            </a:pPr>
            <a:r>
              <a:rPr lang="en-IE" sz="3200" dirty="0"/>
              <a:t>Air BnB Campaign: </a:t>
            </a:r>
            <a:r>
              <a:rPr lang="en-IE" sz="3200" b="0" dirty="0"/>
              <a:t>#weaccept</a:t>
            </a:r>
          </a:p>
          <a:p>
            <a:pPr>
              <a:lnSpc>
                <a:spcPct val="100000"/>
              </a:lnSpc>
              <a:spcBef>
                <a:spcPts val="0"/>
              </a:spcBef>
            </a:pPr>
            <a:r>
              <a:rPr lang="en-IE" sz="3200" dirty="0"/>
              <a:t>Theme: </a:t>
            </a:r>
            <a:r>
              <a:rPr lang="en-IE" sz="3200" b="0" dirty="0"/>
              <a:t>Cultural Sensitivity</a:t>
            </a:r>
          </a:p>
        </p:txBody>
      </p:sp>
      <p:sp>
        <p:nvSpPr>
          <p:cNvPr id="7" name="TextBox 6">
            <a:extLst>
              <a:ext uri="{FF2B5EF4-FFF2-40B4-BE49-F238E27FC236}">
                <a16:creationId xmlns:a16="http://schemas.microsoft.com/office/drawing/2014/main" id="{EC66EFFC-D193-BB68-78DD-F101F9F6573C}"/>
              </a:ext>
            </a:extLst>
          </p:cNvPr>
          <p:cNvSpPr txBox="1"/>
          <p:nvPr/>
        </p:nvSpPr>
        <p:spPr>
          <a:xfrm>
            <a:off x="5136776" y="6125615"/>
            <a:ext cx="6829219" cy="523220"/>
          </a:xfrm>
          <a:prstGeom prst="rect">
            <a:avLst/>
          </a:prstGeom>
          <a:noFill/>
        </p:spPr>
        <p:txBody>
          <a:bodyPr wrap="square">
            <a:spAutoFit/>
          </a:bodyPr>
          <a:lstStyle/>
          <a:p>
            <a:r>
              <a:rPr lang="en-IE" sz="1400" dirty="0">
                <a:solidFill>
                  <a:srgbClr val="01A54E"/>
                </a:solidFill>
                <a:hlinkClick r:id="rId2">
                  <a:extLst>
                    <a:ext uri="{A12FA001-AC4F-418D-AE19-62706E023703}">
                      <ahyp:hlinkClr xmlns:ahyp="http://schemas.microsoft.com/office/drawing/2018/hyperlinkcolor" val="tx"/>
                    </a:ext>
                  </a:extLst>
                </a:hlinkClick>
              </a:rPr>
              <a:t>https://akshatsinghbisht.com/how-airbnb-solved-solved-discrimination-through-we-accept-campaign/?srsltid=AfmBOooEohXPp-ctBY2nrruJExdND-L5LR9gWN6QE5QdS9enGZqIOGAC</a:t>
            </a:r>
            <a:r>
              <a:rPr lang="en-IE" sz="1400" dirty="0">
                <a:solidFill>
                  <a:srgbClr val="01A54E"/>
                </a:solidFill>
              </a:rPr>
              <a:t> </a:t>
            </a:r>
          </a:p>
        </p:txBody>
      </p:sp>
      <p:pic>
        <p:nvPicPr>
          <p:cNvPr id="9" name="Picture 8">
            <a:hlinkClick r:id="rId3"/>
            <a:extLst>
              <a:ext uri="{FF2B5EF4-FFF2-40B4-BE49-F238E27FC236}">
                <a16:creationId xmlns:a16="http://schemas.microsoft.com/office/drawing/2014/main" id="{D60B811E-3B5D-D341-733C-EF091F34B6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96000" y="1648986"/>
            <a:ext cx="3788060" cy="3738282"/>
          </a:xfrm>
          <a:prstGeom prst="rect">
            <a:avLst/>
          </a:prstGeom>
        </p:spPr>
      </p:pic>
      <p:sp>
        <p:nvSpPr>
          <p:cNvPr id="11" name="TextBox 10">
            <a:extLst>
              <a:ext uri="{FF2B5EF4-FFF2-40B4-BE49-F238E27FC236}">
                <a16:creationId xmlns:a16="http://schemas.microsoft.com/office/drawing/2014/main" id="{E777DAE4-8E17-216C-C0A0-8DB91810C695}"/>
              </a:ext>
            </a:extLst>
          </p:cNvPr>
          <p:cNvSpPr txBox="1"/>
          <p:nvPr/>
        </p:nvSpPr>
        <p:spPr>
          <a:xfrm>
            <a:off x="8296000" y="5494831"/>
            <a:ext cx="3788060" cy="523220"/>
          </a:xfrm>
          <a:prstGeom prst="rect">
            <a:avLst/>
          </a:prstGeom>
          <a:noFill/>
        </p:spPr>
        <p:txBody>
          <a:bodyPr wrap="square">
            <a:spAutoFit/>
          </a:bodyPr>
          <a:lstStyle/>
          <a:p>
            <a:r>
              <a:rPr lang="en-IE" sz="1400" dirty="0">
                <a:solidFill>
                  <a:srgbClr val="01A54E"/>
                </a:solidFill>
                <a:hlinkClick r:id="rId3">
                  <a:extLst>
                    <a:ext uri="{A12FA001-AC4F-418D-AE19-62706E023703}">
                      <ahyp:hlinkClr xmlns:ahyp="http://schemas.microsoft.com/office/drawing/2018/hyperlinkcolor" val="tx"/>
                    </a:ext>
                  </a:extLst>
                </a:hlinkClick>
              </a:rPr>
              <a:t>https://medium.com/@l.gamble/breaking-down-airbnbs-weaccept-campaign-f4f46f6c640f</a:t>
            </a:r>
            <a:r>
              <a:rPr lang="en-IE" sz="1400" dirty="0">
                <a:solidFill>
                  <a:srgbClr val="01A54E"/>
                </a:solidFill>
              </a:rPr>
              <a:t> </a:t>
            </a:r>
          </a:p>
        </p:txBody>
      </p:sp>
      <p:sp>
        <p:nvSpPr>
          <p:cNvPr id="12" name="TextBox 11">
            <a:extLst>
              <a:ext uri="{FF2B5EF4-FFF2-40B4-BE49-F238E27FC236}">
                <a16:creationId xmlns:a16="http://schemas.microsoft.com/office/drawing/2014/main" id="{B4E5BE39-EA99-2F1E-453C-532C23C6771E}"/>
              </a:ext>
            </a:extLst>
          </p:cNvPr>
          <p:cNvSpPr txBox="1"/>
          <p:nvPr/>
        </p:nvSpPr>
        <p:spPr>
          <a:xfrm>
            <a:off x="8290710" y="150576"/>
            <a:ext cx="3788061" cy="954107"/>
          </a:xfrm>
          <a:prstGeom prst="rect">
            <a:avLst/>
          </a:prstGeom>
          <a:noFill/>
        </p:spPr>
        <p:txBody>
          <a:bodyPr wrap="square" rtlCol="0">
            <a:spAutoFit/>
          </a:bodyPr>
          <a:lstStyle/>
          <a:p>
            <a:pPr algn="ctr"/>
            <a:r>
              <a:rPr lang="en-IE" sz="2800" b="1" dirty="0">
                <a:solidFill>
                  <a:srgbClr val="ED028C"/>
                </a:solidFill>
              </a:rPr>
              <a:t>Example Cultural Sensitivity</a:t>
            </a:r>
          </a:p>
        </p:txBody>
      </p:sp>
    </p:spTree>
    <p:extLst>
      <p:ext uri="{BB962C8B-B14F-4D97-AF65-F5344CB8AC3E}">
        <p14:creationId xmlns:p14="http://schemas.microsoft.com/office/powerpoint/2010/main" val="42049305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CDD6E3-8DBE-352B-E78B-ADF76EF908F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AA6501A-F9EF-E976-49AF-F148F00A10A5}"/>
              </a:ext>
            </a:extLst>
          </p:cNvPr>
          <p:cNvSpPr>
            <a:spLocks noGrp="1"/>
          </p:cNvSpPr>
          <p:nvPr>
            <p:ph type="body" sz="quarter" idx="18"/>
          </p:nvPr>
        </p:nvSpPr>
        <p:spPr>
          <a:xfrm>
            <a:off x="914921" y="1200311"/>
            <a:ext cx="6185126" cy="3849918"/>
          </a:xfrm>
        </p:spPr>
        <p:txBody>
          <a:bodyPr/>
          <a:lstStyle/>
          <a:p>
            <a:pPr marL="0" indent="0"/>
            <a:r>
              <a:rPr lang="en-US" dirty="0">
                <a:solidFill>
                  <a:schemeClr val="bg1"/>
                </a:solidFill>
                <a:highlight>
                  <a:srgbClr val="0872B5"/>
                </a:highlight>
              </a:rPr>
              <a:t>Avoid stereotypes: </a:t>
            </a:r>
            <a:r>
              <a:rPr lang="en-US" sz="2100" dirty="0"/>
              <a:t>Whether shooting your own campaigns or sourcing stock photos for your website, make sure your imagery is inclusive. Avoid stereotypes which is a standardized image that represents an oversimplified opinion, prejudiced attitude, or uncritical judgment. Avoid showing women in the kitchen or men fixing cars – as this will instantly turn people off. However if it is authentic that you fix cars and you are a man then show this. </a:t>
            </a:r>
          </a:p>
          <a:p>
            <a:pPr marL="0" indent="0"/>
            <a:r>
              <a:rPr lang="en-US" sz="2100" dirty="0">
                <a:solidFill>
                  <a:srgbClr val="ED028C"/>
                </a:solidFill>
              </a:rPr>
              <a:t>Instead</a:t>
            </a:r>
            <a:r>
              <a:rPr lang="en-US" sz="2100" dirty="0"/>
              <a:t> show individuals in roles and scenarios that challenge traditional assumptions. </a:t>
            </a:r>
          </a:p>
          <a:p>
            <a:pPr marL="0" indent="0"/>
            <a:r>
              <a:rPr lang="en-US" sz="2100" dirty="0">
                <a:solidFill>
                  <a:srgbClr val="ED028C"/>
                </a:solidFill>
              </a:rPr>
              <a:t>Example</a:t>
            </a:r>
            <a:r>
              <a:rPr lang="en-US" sz="2100" dirty="0"/>
              <a:t> Show men engaged in caregiving or emotional moments. Depict women in leadership roles. Feature people with disabilities in active, everyday situations (e.g., working, traveling, or enjoying hobbies).</a:t>
            </a:r>
          </a:p>
          <a:p>
            <a:endParaRPr lang="en-IE" sz="2100" dirty="0"/>
          </a:p>
        </p:txBody>
      </p:sp>
      <p:sp>
        <p:nvSpPr>
          <p:cNvPr id="4" name="TextBox 3">
            <a:extLst>
              <a:ext uri="{FF2B5EF4-FFF2-40B4-BE49-F238E27FC236}">
                <a16:creationId xmlns:a16="http://schemas.microsoft.com/office/drawing/2014/main" id="{C27BCC3F-B051-7E8F-E17A-4F25C5D673B1}"/>
              </a:ext>
            </a:extLst>
          </p:cNvPr>
          <p:cNvSpPr txBox="1"/>
          <p:nvPr/>
        </p:nvSpPr>
        <p:spPr>
          <a:xfrm>
            <a:off x="6680984" y="1379937"/>
            <a:ext cx="5232587" cy="461665"/>
          </a:xfrm>
          <a:prstGeom prst="rect">
            <a:avLst/>
          </a:prstGeom>
          <a:noFill/>
        </p:spPr>
        <p:txBody>
          <a:bodyPr wrap="square" rtlCol="0">
            <a:spAutoFit/>
          </a:bodyPr>
          <a:lstStyle/>
          <a:p>
            <a:r>
              <a:rPr lang="en-IE" sz="2400" dirty="0">
                <a:solidFill>
                  <a:srgbClr val="3B2823"/>
                </a:solidFill>
                <a:latin typeface="ADLaM Display" panose="02010000000000000000" pitchFamily="2" charset="0"/>
                <a:ea typeface="ADLaM Display" panose="02010000000000000000" pitchFamily="2" charset="0"/>
                <a:cs typeface="ADLaM Display" panose="02010000000000000000" pitchFamily="2" charset="0"/>
              </a:rPr>
              <a:t>Reimagine…what a CEO looks Like</a:t>
            </a:r>
          </a:p>
        </p:txBody>
      </p:sp>
      <p:pic>
        <p:nvPicPr>
          <p:cNvPr id="21506" name="Picture 2">
            <a:extLst>
              <a:ext uri="{FF2B5EF4-FFF2-40B4-BE49-F238E27FC236}">
                <a16:creationId xmlns:a16="http://schemas.microsoft.com/office/drawing/2014/main" id="{C53205B9-33F9-59D2-746B-00E173424EA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63857" y="2054049"/>
            <a:ext cx="4443525" cy="2962350"/>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2">
            <a:extLst>
              <a:ext uri="{FF2B5EF4-FFF2-40B4-BE49-F238E27FC236}">
                <a16:creationId xmlns:a16="http://schemas.microsoft.com/office/drawing/2014/main" id="{D48D5B90-8C20-E40E-0B79-9AB6AC322501}"/>
              </a:ext>
            </a:extLst>
          </p:cNvPr>
          <p:cNvSpPr>
            <a:spLocks noGrp="1"/>
          </p:cNvSpPr>
          <p:nvPr>
            <p:ph type="body" sz="quarter" idx="16"/>
          </p:nvPr>
        </p:nvSpPr>
        <p:spPr>
          <a:xfrm>
            <a:off x="457201" y="455610"/>
            <a:ext cx="12209928" cy="803654"/>
          </a:xfrm>
        </p:spPr>
        <p:txBody>
          <a:bodyPr/>
          <a:lstStyle/>
          <a:p>
            <a:r>
              <a:rPr lang="en-US" sz="3200" b="1" dirty="0">
                <a:solidFill>
                  <a:srgbClr val="D11C5F"/>
                </a:solidFill>
                <a:latin typeface="Aharoni" panose="02010803020104030203" pitchFamily="2" charset="-79"/>
                <a:cs typeface="Aharoni" panose="02010803020104030203" pitchFamily="2" charset="-79"/>
              </a:rPr>
              <a:t>(Content) </a:t>
            </a:r>
            <a:r>
              <a:rPr lang="en-US" sz="3200" b="1" dirty="0">
                <a:solidFill>
                  <a:srgbClr val="ED028C"/>
                </a:solidFill>
                <a:latin typeface="Aharoni" panose="02010803020104030203" pitchFamily="2" charset="-79"/>
                <a:cs typeface="Aharoni" panose="02010803020104030203" pitchFamily="2" charset="-79"/>
              </a:rPr>
              <a:t>Imagery: </a:t>
            </a:r>
            <a:r>
              <a:rPr lang="en-US" sz="2800" b="0" dirty="0">
                <a:solidFill>
                  <a:srgbClr val="01A54E"/>
                </a:solidFill>
                <a:latin typeface="Aharoni" panose="02010803020104030203" pitchFamily="2" charset="-79"/>
                <a:cs typeface="Aharoni" panose="02010803020104030203" pitchFamily="2" charset="-79"/>
              </a:rPr>
              <a:t>Evoke Emotions &amp; Showcase Representation</a:t>
            </a:r>
          </a:p>
          <a:p>
            <a:endParaRPr lang="en-IE" dirty="0"/>
          </a:p>
        </p:txBody>
      </p:sp>
    </p:spTree>
    <p:extLst>
      <p:ext uri="{BB962C8B-B14F-4D97-AF65-F5344CB8AC3E}">
        <p14:creationId xmlns:p14="http://schemas.microsoft.com/office/powerpoint/2010/main" val="3523658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3A3F83D-B287-4043-B4B6-AE052282802C}"/>
              </a:ext>
            </a:extLst>
          </p:cNvPr>
          <p:cNvSpPr>
            <a:spLocks noGrp="1"/>
          </p:cNvSpPr>
          <p:nvPr>
            <p:ph type="body" sz="quarter" idx="18"/>
          </p:nvPr>
        </p:nvSpPr>
        <p:spPr>
          <a:xfrm>
            <a:off x="898356" y="1584195"/>
            <a:ext cx="6694750" cy="3291086"/>
          </a:xfrm>
        </p:spPr>
        <p:txBody>
          <a:bodyPr/>
          <a:lstStyle/>
          <a:p>
            <a:pPr marL="0" indent="0"/>
            <a:r>
              <a:rPr lang="en-US" sz="2000" dirty="0"/>
              <a:t>Mums-to-be and women were the focus of this inclusive Nike ad. It balked at gender stereotypes by reminding us that pregnancy and childbirth should not prevent women from being strong and successful athletes. Using a voiceover from Serena Williams, it sends out a powerful message by showing women and mothers from a diverse range of races, ethnic backgrounds, and ages training in Nike sportswear. As impactful as the ad was, some critics argued it rang hollow as only two years earlier Nike had faced a strong backlash after many of its world-class, sponsored athletes revealed their payments had stopped or been greatly reduced while they were unable to compete during their pregnancy. Such was the public outcry that followed that Nike changed its contracts so that athletes would no longer be </a:t>
            </a:r>
            <a:r>
              <a:rPr lang="en-US" sz="2000" dirty="0" err="1"/>
              <a:t>penalised</a:t>
            </a:r>
            <a:r>
              <a:rPr lang="en-US" sz="2000" dirty="0"/>
              <a:t> for being pregnant.</a:t>
            </a:r>
            <a:endParaRPr lang="en-IE" sz="2000" dirty="0"/>
          </a:p>
        </p:txBody>
      </p:sp>
      <p:sp>
        <p:nvSpPr>
          <p:cNvPr id="10" name="Text Placeholder 2">
            <a:extLst>
              <a:ext uri="{FF2B5EF4-FFF2-40B4-BE49-F238E27FC236}">
                <a16:creationId xmlns:a16="http://schemas.microsoft.com/office/drawing/2014/main" id="{2EC1D297-6690-5B9F-9176-D02373A75A42}"/>
              </a:ext>
            </a:extLst>
          </p:cNvPr>
          <p:cNvSpPr>
            <a:spLocks noGrp="1"/>
          </p:cNvSpPr>
          <p:nvPr>
            <p:ph type="body" sz="quarter" idx="16"/>
          </p:nvPr>
        </p:nvSpPr>
        <p:spPr>
          <a:xfrm>
            <a:off x="898356" y="393916"/>
            <a:ext cx="6515455" cy="992652"/>
          </a:xfrm>
        </p:spPr>
        <p:txBody>
          <a:bodyPr/>
          <a:lstStyle/>
          <a:p>
            <a:pPr>
              <a:lnSpc>
                <a:spcPct val="100000"/>
              </a:lnSpc>
              <a:spcBef>
                <a:spcPts val="0"/>
              </a:spcBef>
            </a:pPr>
            <a:r>
              <a:rPr lang="en-US" sz="3000" b="1" i="0" dirty="0">
                <a:effectLst/>
                <a:latin typeface="var(--wp--preset--font-family--poppins)"/>
              </a:rPr>
              <a:t>Nike Campaign: The Toughest Athletes: Theme Pregnant Women</a:t>
            </a:r>
          </a:p>
          <a:p>
            <a:pPr>
              <a:lnSpc>
                <a:spcPct val="100000"/>
              </a:lnSpc>
              <a:spcBef>
                <a:spcPts val="0"/>
              </a:spcBef>
            </a:pPr>
            <a:endParaRPr lang="en-IE" sz="3000" dirty="0"/>
          </a:p>
        </p:txBody>
      </p:sp>
      <p:pic>
        <p:nvPicPr>
          <p:cNvPr id="12" name="Picture 11">
            <a:hlinkClick r:id="rId2"/>
            <a:extLst>
              <a:ext uri="{FF2B5EF4-FFF2-40B4-BE49-F238E27FC236}">
                <a16:creationId xmlns:a16="http://schemas.microsoft.com/office/drawing/2014/main" id="{84323714-1086-06B3-19A7-46D5C9DFB81E}"/>
              </a:ext>
            </a:extLst>
          </p:cNvPr>
          <p:cNvPicPr>
            <a:picLocks noChangeAspect="1"/>
          </p:cNvPicPr>
          <p:nvPr/>
        </p:nvPicPr>
        <p:blipFill>
          <a:blip r:embed="rId3" cstate="email">
            <a:extLst>
              <a:ext uri="{28A0092B-C50C-407E-A947-70E740481C1C}">
                <a14:useLocalDpi xmlns:a14="http://schemas.microsoft.com/office/drawing/2010/main"/>
              </a:ext>
            </a:extLst>
          </a:blip>
          <a:srcRect r="8604"/>
          <a:stretch/>
        </p:blipFill>
        <p:spPr>
          <a:xfrm>
            <a:off x="8198814" y="2444651"/>
            <a:ext cx="3993185" cy="2430630"/>
          </a:xfrm>
          <a:prstGeom prst="rect">
            <a:avLst/>
          </a:prstGeom>
        </p:spPr>
      </p:pic>
      <p:sp>
        <p:nvSpPr>
          <p:cNvPr id="16" name="TextBox 15">
            <a:extLst>
              <a:ext uri="{FF2B5EF4-FFF2-40B4-BE49-F238E27FC236}">
                <a16:creationId xmlns:a16="http://schemas.microsoft.com/office/drawing/2014/main" id="{38684102-EE41-0333-7AA7-D48D36847A7A}"/>
              </a:ext>
            </a:extLst>
          </p:cNvPr>
          <p:cNvSpPr txBox="1"/>
          <p:nvPr/>
        </p:nvSpPr>
        <p:spPr>
          <a:xfrm>
            <a:off x="7061200" y="6104075"/>
            <a:ext cx="6096000" cy="369332"/>
          </a:xfrm>
          <a:prstGeom prst="rect">
            <a:avLst/>
          </a:prstGeom>
          <a:noFill/>
        </p:spPr>
        <p:txBody>
          <a:bodyPr wrap="square">
            <a:spAutoFit/>
          </a:bodyPr>
          <a:lstStyle/>
          <a:p>
            <a:r>
              <a:rPr lang="en-IE" dirty="0">
                <a:solidFill>
                  <a:srgbClr val="ED028C"/>
                </a:solidFill>
                <a:hlinkClick r:id="rId2">
                  <a:extLst>
                    <a:ext uri="{A12FA001-AC4F-418D-AE19-62706E023703}">
                      <ahyp:hlinkClr xmlns:ahyp="http://schemas.microsoft.com/office/drawing/2018/hyperlinkcolor" val="tx"/>
                    </a:ext>
                  </a:extLst>
                </a:hlinkClick>
              </a:rPr>
              <a:t>https://www.youtube.com/watch?v=2NUuH0TswVk</a:t>
            </a:r>
            <a:r>
              <a:rPr lang="en-IE" dirty="0">
                <a:solidFill>
                  <a:srgbClr val="ED028C"/>
                </a:solidFill>
              </a:rPr>
              <a:t> </a:t>
            </a:r>
          </a:p>
        </p:txBody>
      </p:sp>
      <p:sp>
        <p:nvSpPr>
          <p:cNvPr id="17" name="TextBox 16">
            <a:extLst>
              <a:ext uri="{FF2B5EF4-FFF2-40B4-BE49-F238E27FC236}">
                <a16:creationId xmlns:a16="http://schemas.microsoft.com/office/drawing/2014/main" id="{8216998C-45C6-CB9E-55A8-B41C45DA394A}"/>
              </a:ext>
            </a:extLst>
          </p:cNvPr>
          <p:cNvSpPr txBox="1"/>
          <p:nvPr/>
        </p:nvSpPr>
        <p:spPr>
          <a:xfrm>
            <a:off x="8351502" y="630088"/>
            <a:ext cx="3687808" cy="954107"/>
          </a:xfrm>
          <a:prstGeom prst="rect">
            <a:avLst/>
          </a:prstGeom>
          <a:noFill/>
        </p:spPr>
        <p:txBody>
          <a:bodyPr wrap="square" rtlCol="0">
            <a:spAutoFit/>
          </a:bodyPr>
          <a:lstStyle/>
          <a:p>
            <a:pPr algn="ctr"/>
            <a:r>
              <a:rPr lang="en-IE" sz="2800" b="1" dirty="0">
                <a:solidFill>
                  <a:srgbClr val="ED028C"/>
                </a:solidFill>
              </a:rPr>
              <a:t>Example Inclusive Imagery</a:t>
            </a:r>
          </a:p>
        </p:txBody>
      </p:sp>
    </p:spTree>
    <p:extLst>
      <p:ext uri="{BB962C8B-B14F-4D97-AF65-F5344CB8AC3E}">
        <p14:creationId xmlns:p14="http://schemas.microsoft.com/office/powerpoint/2010/main" val="2519629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5CA0E898-FC10-6088-7C7B-1F3CCDC4FE39}"/>
              </a:ext>
            </a:extLst>
          </p:cNvPr>
          <p:cNvSpPr>
            <a:spLocks noGrp="1"/>
          </p:cNvSpPr>
          <p:nvPr>
            <p:ph type="body" sz="quarter" idx="13"/>
          </p:nvPr>
        </p:nvSpPr>
        <p:spPr>
          <a:xfrm>
            <a:off x="292476" y="381001"/>
            <a:ext cx="5498724" cy="5686424"/>
          </a:xfrm>
        </p:spPr>
        <p:txBody>
          <a:bodyPr>
            <a:normAutofit fontScale="70000" lnSpcReduction="20000"/>
          </a:bodyPr>
          <a:lstStyle/>
          <a:p>
            <a:pPr>
              <a:lnSpc>
                <a:spcPct val="120000"/>
              </a:lnSpc>
              <a:spcBef>
                <a:spcPts val="0"/>
              </a:spcBef>
            </a:pPr>
            <a:r>
              <a:rPr lang="en-US" sz="4000" b="1" dirty="0"/>
              <a:t>The Value Of Inclusive Markets</a:t>
            </a:r>
          </a:p>
          <a:p>
            <a:pPr>
              <a:lnSpc>
                <a:spcPct val="120000"/>
              </a:lnSpc>
              <a:spcBef>
                <a:spcPts val="0"/>
              </a:spcBef>
            </a:pPr>
            <a:endParaRPr lang="en-US" b="1" dirty="0"/>
          </a:p>
          <a:p>
            <a:pPr>
              <a:lnSpc>
                <a:spcPct val="120000"/>
              </a:lnSpc>
              <a:spcBef>
                <a:spcPts val="0"/>
              </a:spcBef>
            </a:pPr>
            <a:r>
              <a:rPr lang="en-US" b="1" dirty="0"/>
              <a:t>Ethnic Minorities: </a:t>
            </a:r>
            <a:r>
              <a:rPr lang="en-US" dirty="0"/>
              <a:t>According to a McKinsey report, promoting diversity and inclusion can increase revenue by 19% because it helps brands connect authentically with a broader audience.</a:t>
            </a:r>
          </a:p>
          <a:p>
            <a:pPr>
              <a:lnSpc>
                <a:spcPct val="120000"/>
              </a:lnSpc>
              <a:spcBef>
                <a:spcPts val="0"/>
              </a:spcBef>
            </a:pPr>
            <a:endParaRPr lang="en-US" b="1" dirty="0"/>
          </a:p>
          <a:p>
            <a:pPr>
              <a:lnSpc>
                <a:spcPct val="120000"/>
              </a:lnSpc>
              <a:spcBef>
                <a:spcPts val="0"/>
              </a:spcBef>
            </a:pPr>
            <a:r>
              <a:rPr lang="en-US" b="1" dirty="0"/>
              <a:t>LGBTQ+ Community</a:t>
            </a:r>
            <a:r>
              <a:rPr lang="en-US" dirty="0"/>
              <a:t>: Across Europe, the LGBTQ+ community has a purchasing power of over </a:t>
            </a:r>
            <a:r>
              <a:rPr lang="en-US" b="1" dirty="0"/>
              <a:t>€3.7 tr billion annually</a:t>
            </a:r>
            <a:r>
              <a:rPr lang="en-US" dirty="0"/>
              <a:t>, with countries like Germany, France, and Spain leading in LGBTQ+ consumer spending. (</a:t>
            </a:r>
            <a:r>
              <a:rPr lang="en-US" dirty="0">
                <a:hlinkClick r:id="rId2">
                  <a:extLst>
                    <a:ext uri="{A12FA001-AC4F-418D-AE19-62706E023703}">
                      <ahyp:hlinkClr xmlns:ahyp="http://schemas.microsoft.com/office/drawing/2018/hyperlinkcolor" val="tx"/>
                    </a:ext>
                  </a:extLst>
                </a:hlinkClick>
              </a:rPr>
              <a:t>Data Appeal</a:t>
            </a:r>
            <a:r>
              <a:rPr lang="en-US" dirty="0"/>
              <a:t>)</a:t>
            </a:r>
          </a:p>
          <a:p>
            <a:pPr>
              <a:lnSpc>
                <a:spcPct val="120000"/>
              </a:lnSpc>
              <a:spcBef>
                <a:spcPts val="0"/>
              </a:spcBef>
            </a:pPr>
            <a:endParaRPr lang="en-US" dirty="0"/>
          </a:p>
          <a:p>
            <a:pPr>
              <a:lnSpc>
                <a:spcPct val="120000"/>
              </a:lnSpc>
              <a:spcBef>
                <a:spcPts val="0"/>
              </a:spcBef>
            </a:pPr>
            <a:r>
              <a:rPr lang="en-US" b="1" dirty="0"/>
              <a:t>Women</a:t>
            </a:r>
            <a:r>
              <a:rPr lang="en-US" dirty="0"/>
              <a:t>: Women make up over </a:t>
            </a:r>
            <a:r>
              <a:rPr lang="en-US" b="1" dirty="0"/>
              <a:t>51%</a:t>
            </a:r>
            <a:r>
              <a:rPr lang="en-US" dirty="0"/>
              <a:t> of Europe’s population and control </a:t>
            </a:r>
            <a:r>
              <a:rPr lang="en-US" b="1" dirty="0"/>
              <a:t>85%</a:t>
            </a:r>
            <a:r>
              <a:rPr lang="en-US" dirty="0"/>
              <a:t> of consumer purchasing decisions. (</a:t>
            </a:r>
            <a:r>
              <a:rPr lang="en-US" dirty="0">
                <a:hlinkClick r:id="rId3">
                  <a:extLst>
                    <a:ext uri="{A12FA001-AC4F-418D-AE19-62706E023703}">
                      <ahyp:hlinkClr xmlns:ahyp="http://schemas.microsoft.com/office/drawing/2018/hyperlinkcolor" val="tx"/>
                    </a:ext>
                  </a:extLst>
                </a:hlinkClick>
              </a:rPr>
              <a:t>Forbes</a:t>
            </a:r>
            <a:r>
              <a:rPr lang="en-US" dirty="0"/>
              <a:t>)</a:t>
            </a:r>
            <a:endParaRPr lang="en-IE" dirty="0"/>
          </a:p>
        </p:txBody>
      </p:sp>
      <p:pic>
        <p:nvPicPr>
          <p:cNvPr id="14" name="Picture 13" descr="A cartoon figurine holding a sign&#10;&#10;Description automatically generated">
            <a:extLst>
              <a:ext uri="{FF2B5EF4-FFF2-40B4-BE49-F238E27FC236}">
                <a16:creationId xmlns:a16="http://schemas.microsoft.com/office/drawing/2014/main" id="{FA0CED6F-8F47-426C-58EA-3D39D974DB1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24600" y="0"/>
            <a:ext cx="5486400" cy="6858000"/>
          </a:xfrm>
          <a:prstGeom prst="rect">
            <a:avLst/>
          </a:prstGeom>
        </p:spPr>
      </p:pic>
    </p:spTree>
    <p:extLst>
      <p:ext uri="{BB962C8B-B14F-4D97-AF65-F5344CB8AC3E}">
        <p14:creationId xmlns:p14="http://schemas.microsoft.com/office/powerpoint/2010/main" val="36386017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6FC9766-7D84-5D59-444D-D928B990DB1F}"/>
              </a:ext>
            </a:extLst>
          </p:cNvPr>
          <p:cNvSpPr>
            <a:spLocks noGrp="1"/>
          </p:cNvSpPr>
          <p:nvPr>
            <p:ph type="body" sz="quarter" idx="18"/>
          </p:nvPr>
        </p:nvSpPr>
        <p:spPr>
          <a:xfrm>
            <a:off x="869838" y="1328355"/>
            <a:ext cx="6373644" cy="3849918"/>
          </a:xfrm>
        </p:spPr>
        <p:txBody>
          <a:bodyPr/>
          <a:lstStyle/>
          <a:p>
            <a:pPr marL="0" indent="0">
              <a:buClr>
                <a:srgbClr val="01A54E"/>
              </a:buClr>
            </a:pPr>
            <a:r>
              <a:rPr lang="en-US" sz="2200" dirty="0">
                <a:solidFill>
                  <a:schemeClr val="bg1"/>
                </a:solidFill>
                <a:highlight>
                  <a:srgbClr val="800080"/>
                </a:highlight>
              </a:rPr>
              <a:t>Diversity and representation: </a:t>
            </a:r>
            <a:r>
              <a:rPr lang="en-US" sz="2200" dirty="0"/>
              <a:t>For an SME, this approach is not just a moral imperative—it’s a business advantage.</a:t>
            </a:r>
          </a:p>
          <a:p>
            <a:pPr marL="0" indent="0">
              <a:buClr>
                <a:srgbClr val="01A54E"/>
              </a:buClr>
            </a:pPr>
            <a:r>
              <a:rPr lang="en-US" sz="2200" dirty="0"/>
              <a:t>Prioritizing diversity and representation in marketing allows SMEs to connect authentically with a wider audience, create an inclusive community, drive innovative marketing, challenging bias, strengthen trust, and establish their brand as socially responsible. </a:t>
            </a:r>
          </a:p>
          <a:p>
            <a:pPr marL="0" indent="0">
              <a:buClr>
                <a:srgbClr val="01A54E"/>
              </a:buClr>
            </a:pPr>
            <a:r>
              <a:rPr lang="en-US" sz="2200" dirty="0"/>
              <a:t>Representation is the visible presence of a variety of identities in a story, image, video, and more.  There is immense power in representation. People want to see themselves reflected in media — it helps us to all feel empowered, inspired and heard. It is up to us to make sure we are connecting them to our platforms and giving opportunities to all.</a:t>
            </a:r>
          </a:p>
          <a:p>
            <a:pPr marL="457200" indent="-457200">
              <a:buClr>
                <a:srgbClr val="01A54E"/>
              </a:buClr>
              <a:buFont typeface="+mj-lt"/>
              <a:buAutoNum type="arabicPeriod"/>
            </a:pPr>
            <a:endParaRPr lang="en-IE" sz="2200" dirty="0"/>
          </a:p>
        </p:txBody>
      </p:sp>
      <p:sp>
        <p:nvSpPr>
          <p:cNvPr id="3" name="Text Placeholder 2">
            <a:extLst>
              <a:ext uri="{FF2B5EF4-FFF2-40B4-BE49-F238E27FC236}">
                <a16:creationId xmlns:a16="http://schemas.microsoft.com/office/drawing/2014/main" id="{71ED94E7-3F6D-3266-95DA-202ACC0CF796}"/>
              </a:ext>
            </a:extLst>
          </p:cNvPr>
          <p:cNvSpPr>
            <a:spLocks noGrp="1"/>
          </p:cNvSpPr>
          <p:nvPr>
            <p:ph type="body" sz="quarter" idx="16"/>
          </p:nvPr>
        </p:nvSpPr>
        <p:spPr>
          <a:xfrm>
            <a:off x="798381" y="417116"/>
            <a:ext cx="10595237" cy="803654"/>
          </a:xfrm>
        </p:spPr>
        <p:txBody>
          <a:bodyPr/>
          <a:lstStyle/>
          <a:p>
            <a:pPr marL="742950" indent="-742950">
              <a:buFont typeface="+mj-lt"/>
              <a:buAutoNum type="arabicPeriod" startAt="3"/>
            </a:pPr>
            <a:r>
              <a:rPr lang="en-US" dirty="0">
                <a:solidFill>
                  <a:srgbClr val="800080"/>
                </a:solidFill>
                <a:latin typeface="Aharoni" panose="02010803020104030203" pitchFamily="2" charset="-79"/>
                <a:cs typeface="Aharoni" panose="02010803020104030203" pitchFamily="2" charset="-79"/>
              </a:rPr>
              <a:t>(Core Message) Diversity &amp; Representation</a:t>
            </a:r>
            <a:endParaRPr lang="en-IE" dirty="0">
              <a:solidFill>
                <a:srgbClr val="800080"/>
              </a:solidFill>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id="{1DC0DBAD-8819-408B-24E5-EB4DB3B8DE63}"/>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pic>
        <p:nvPicPr>
          <p:cNvPr id="8" name="Picture 7" descr="A person wearing a pink shirt and blue head wrap&#10;&#10;Description automatically generated">
            <a:extLst>
              <a:ext uri="{FF2B5EF4-FFF2-40B4-BE49-F238E27FC236}">
                <a16:creationId xmlns:a16="http://schemas.microsoft.com/office/drawing/2014/main" id="{11B20B1D-8458-9DC3-7EDE-FA7A20EDBF5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90329" y="1038118"/>
            <a:ext cx="3240641" cy="5246752"/>
          </a:xfrm>
          <a:prstGeom prst="rect">
            <a:avLst/>
          </a:prstGeom>
        </p:spPr>
      </p:pic>
    </p:spTree>
    <p:extLst>
      <p:ext uri="{BB962C8B-B14F-4D97-AF65-F5344CB8AC3E}">
        <p14:creationId xmlns:p14="http://schemas.microsoft.com/office/powerpoint/2010/main" val="35538388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7E2B1-A74D-15DA-1AEB-4DACC733703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1E884EF-BE0F-EF8D-EF5A-239929622802}"/>
              </a:ext>
            </a:extLst>
          </p:cNvPr>
          <p:cNvSpPr>
            <a:spLocks noGrp="1"/>
          </p:cNvSpPr>
          <p:nvPr>
            <p:ph type="body" sz="quarter" idx="18"/>
          </p:nvPr>
        </p:nvSpPr>
        <p:spPr>
          <a:xfrm>
            <a:off x="869838" y="1328355"/>
            <a:ext cx="6373644" cy="3849918"/>
          </a:xfrm>
        </p:spPr>
        <p:txBody>
          <a:bodyPr/>
          <a:lstStyle/>
          <a:p>
            <a:pPr marL="0" indent="0">
              <a:buClr>
                <a:srgbClr val="01A54E"/>
              </a:buClr>
            </a:pPr>
            <a:r>
              <a:rPr lang="en-US" sz="2800" b="1" dirty="0">
                <a:solidFill>
                  <a:srgbClr val="01A54E"/>
                </a:solidFill>
              </a:rPr>
              <a:t>How it’s Done.</a:t>
            </a:r>
          </a:p>
          <a:p>
            <a:pPr marL="0" indent="0">
              <a:buClr>
                <a:srgbClr val="01A54E"/>
              </a:buClr>
            </a:pPr>
            <a:r>
              <a:rPr lang="en-US" sz="2200" dirty="0"/>
              <a:t>Portray a diverse range of people from different ethnicities, races, ages, genders, body types, abilities, sexual orientations, and socio-economic status in your marketing campaigns. </a:t>
            </a:r>
          </a:p>
          <a:p>
            <a:pPr marL="342900" indent="-342900">
              <a:buClr>
                <a:srgbClr val="01A54E"/>
              </a:buClr>
              <a:buFont typeface="Wingdings" panose="05000000000000000000" pitchFamily="2" charset="2"/>
              <a:buChar char="q"/>
            </a:pPr>
            <a:r>
              <a:rPr lang="en-US" sz="2200" b="1" dirty="0">
                <a:solidFill>
                  <a:srgbClr val="01A54E"/>
                </a:solidFill>
              </a:rPr>
              <a:t>Understand your audience: </a:t>
            </a:r>
            <a:r>
              <a:rPr lang="en-US" sz="2200" dirty="0"/>
              <a:t>Research your local and target market demographics and cultural backgrounds. Develop personas that reflect their diversity, needs, values, and preferences.</a:t>
            </a:r>
          </a:p>
          <a:p>
            <a:pPr marL="342900" indent="-342900">
              <a:buClr>
                <a:srgbClr val="01A54E"/>
              </a:buClr>
              <a:buFont typeface="Wingdings" panose="05000000000000000000" pitchFamily="2" charset="2"/>
              <a:buChar char="q"/>
            </a:pPr>
            <a:r>
              <a:rPr lang="en-US" sz="2200" b="1" dirty="0">
                <a:solidFill>
                  <a:srgbClr val="01A54E"/>
                </a:solidFill>
              </a:rPr>
              <a:t>Showcase Real Stories: </a:t>
            </a:r>
            <a:r>
              <a:rPr lang="en-US" sz="2200" dirty="0"/>
              <a:t>Feature authentic stories of customers, team members, or community partners from diverse backgrounds for relatability and credibility.</a:t>
            </a:r>
          </a:p>
        </p:txBody>
      </p:sp>
      <p:sp>
        <p:nvSpPr>
          <p:cNvPr id="3" name="Text Placeholder 2">
            <a:extLst>
              <a:ext uri="{FF2B5EF4-FFF2-40B4-BE49-F238E27FC236}">
                <a16:creationId xmlns:a16="http://schemas.microsoft.com/office/drawing/2014/main" id="{8C9622FD-09EC-CD0E-DE07-DE3BB013D663}"/>
              </a:ext>
            </a:extLst>
          </p:cNvPr>
          <p:cNvSpPr>
            <a:spLocks noGrp="1"/>
          </p:cNvSpPr>
          <p:nvPr>
            <p:ph type="body" sz="quarter" idx="16"/>
          </p:nvPr>
        </p:nvSpPr>
        <p:spPr>
          <a:xfrm>
            <a:off x="798381" y="417116"/>
            <a:ext cx="10595237" cy="803654"/>
          </a:xfrm>
        </p:spPr>
        <p:txBody>
          <a:bodyPr/>
          <a:lstStyle/>
          <a:p>
            <a:pPr marL="742950" indent="-742950">
              <a:buFont typeface="+mj-lt"/>
              <a:buAutoNum type="arabicPeriod" startAt="3"/>
            </a:pPr>
            <a:r>
              <a:rPr lang="en-US" dirty="0">
                <a:solidFill>
                  <a:srgbClr val="800080"/>
                </a:solidFill>
                <a:latin typeface="Aharoni" panose="02010803020104030203" pitchFamily="2" charset="-79"/>
                <a:cs typeface="Aharoni" panose="02010803020104030203" pitchFamily="2" charset="-79"/>
              </a:rPr>
              <a:t>Diversity Representation</a:t>
            </a:r>
            <a:endParaRPr lang="en-IE" dirty="0">
              <a:solidFill>
                <a:srgbClr val="800080"/>
              </a:solidFill>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id="{55A2D329-E125-0060-AE65-8FA3E7E9FEF9}"/>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pic>
        <p:nvPicPr>
          <p:cNvPr id="5" name="Picture 4" descr="A group of women looking at a phone&#10;&#10;Description automatically generated">
            <a:extLst>
              <a:ext uri="{FF2B5EF4-FFF2-40B4-BE49-F238E27FC236}">
                <a16:creationId xmlns:a16="http://schemas.microsoft.com/office/drawing/2014/main" id="{93CC7869-8739-1556-5A38-0F1C1E4C1FCF}"/>
              </a:ext>
            </a:extLst>
          </p:cNvPr>
          <p:cNvPicPr>
            <a:picLocks noChangeAspect="1"/>
          </p:cNvPicPr>
          <p:nvPr/>
        </p:nvPicPr>
        <p:blipFill>
          <a:blip r:embed="rId3" cstate="email">
            <a:extLst>
              <a:ext uri="{28A0092B-C50C-407E-A947-70E740481C1C}">
                <a14:useLocalDpi xmlns:a14="http://schemas.microsoft.com/office/drawing/2010/main"/>
              </a:ext>
            </a:extLst>
          </a:blip>
          <a:srcRect t="10327"/>
          <a:stretch/>
        </p:blipFill>
        <p:spPr>
          <a:xfrm>
            <a:off x="7584141" y="1461247"/>
            <a:ext cx="3605615" cy="4849906"/>
          </a:xfrm>
          <a:prstGeom prst="rect">
            <a:avLst/>
          </a:prstGeom>
        </p:spPr>
      </p:pic>
    </p:spTree>
    <p:extLst>
      <p:ext uri="{BB962C8B-B14F-4D97-AF65-F5344CB8AC3E}">
        <p14:creationId xmlns:p14="http://schemas.microsoft.com/office/powerpoint/2010/main" val="2553218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ECF31-D602-F890-D4F6-97091A4A3C5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7C0FC4E-4F4C-293D-D834-22693763D7D8}"/>
              </a:ext>
            </a:extLst>
          </p:cNvPr>
          <p:cNvSpPr>
            <a:spLocks noGrp="1"/>
          </p:cNvSpPr>
          <p:nvPr>
            <p:ph type="body" sz="quarter" idx="18"/>
          </p:nvPr>
        </p:nvSpPr>
        <p:spPr>
          <a:xfrm>
            <a:off x="869838" y="1086308"/>
            <a:ext cx="6373644" cy="3849918"/>
          </a:xfrm>
        </p:spPr>
        <p:txBody>
          <a:bodyPr/>
          <a:lstStyle/>
          <a:p>
            <a:pPr marL="342900" indent="-342900">
              <a:buClr>
                <a:srgbClr val="01A54E"/>
              </a:buClr>
              <a:buFont typeface="Wingdings" panose="05000000000000000000" pitchFamily="2" charset="2"/>
              <a:buChar char="q"/>
            </a:pPr>
            <a:r>
              <a:rPr lang="en-US" sz="2200" b="1" dirty="0">
                <a:solidFill>
                  <a:srgbClr val="01A54E"/>
                </a:solidFill>
              </a:rPr>
              <a:t>Be Intentional in Representation: </a:t>
            </a:r>
            <a:r>
              <a:rPr lang="en-US" sz="2200" dirty="0"/>
              <a:t>Include meaningful representation of various racial, ethnic, gender, age, and ability groups in your marketing, avoiding tokenism.</a:t>
            </a:r>
          </a:p>
          <a:p>
            <a:pPr marL="342900" indent="-342900">
              <a:buClr>
                <a:srgbClr val="01A54E"/>
              </a:buClr>
              <a:buFont typeface="Wingdings" panose="05000000000000000000" pitchFamily="2" charset="2"/>
              <a:buChar char="q"/>
            </a:pPr>
            <a:r>
              <a:rPr lang="en-US" sz="2200" b="1" dirty="0">
                <a:solidFill>
                  <a:srgbClr val="01A54E"/>
                </a:solidFill>
              </a:rPr>
              <a:t>Promote Inclusive Values: </a:t>
            </a:r>
            <a:r>
              <a:rPr lang="en-US" sz="2200" dirty="0"/>
              <a:t>Celebrate important events like Pride Month or cultural heritage days, and partner with community organizations to show genuine support.</a:t>
            </a:r>
          </a:p>
          <a:p>
            <a:pPr marL="342900" indent="-342900">
              <a:buClr>
                <a:srgbClr val="01A54E"/>
              </a:buClr>
              <a:buFont typeface="Wingdings" panose="05000000000000000000" pitchFamily="2" charset="2"/>
              <a:buChar char="q"/>
            </a:pPr>
            <a:r>
              <a:rPr lang="en-US" sz="2200" b="1" dirty="0">
                <a:solidFill>
                  <a:srgbClr val="01A54E"/>
                </a:solidFill>
              </a:rPr>
              <a:t>Hire Inclusive Creators: </a:t>
            </a:r>
            <a:r>
              <a:rPr lang="en-US" sz="2200" dirty="0"/>
              <a:t>Collaborate with diverse content creators and professionals to bring unique perspectives and cultural sensitivity to your campaigns. Start with your staff!!</a:t>
            </a:r>
          </a:p>
          <a:p>
            <a:pPr marL="342900" indent="-342900">
              <a:buClr>
                <a:srgbClr val="01A54E"/>
              </a:buClr>
              <a:buFont typeface="Wingdings" panose="05000000000000000000" pitchFamily="2" charset="2"/>
              <a:buChar char="q"/>
            </a:pPr>
            <a:r>
              <a:rPr lang="en-US" sz="2200" b="1" dirty="0">
                <a:solidFill>
                  <a:srgbClr val="01A54E"/>
                </a:solidFill>
              </a:rPr>
              <a:t>Audit Your Content: </a:t>
            </a:r>
            <a:r>
              <a:rPr lang="en-US" sz="2200" dirty="0"/>
              <a:t>Review materials regularly to address diversity gaps or biases, and refine messaging with feedback from diverse voices.</a:t>
            </a:r>
            <a:endParaRPr lang="en-IE" sz="2200" dirty="0"/>
          </a:p>
        </p:txBody>
      </p:sp>
      <p:sp>
        <p:nvSpPr>
          <p:cNvPr id="3" name="Text Placeholder 2">
            <a:extLst>
              <a:ext uri="{FF2B5EF4-FFF2-40B4-BE49-F238E27FC236}">
                <a16:creationId xmlns:a16="http://schemas.microsoft.com/office/drawing/2014/main" id="{EBDAF091-FC81-203E-598C-2AA8FDB5805D}"/>
              </a:ext>
            </a:extLst>
          </p:cNvPr>
          <p:cNvSpPr>
            <a:spLocks noGrp="1"/>
          </p:cNvSpPr>
          <p:nvPr>
            <p:ph type="body" sz="quarter" idx="16"/>
          </p:nvPr>
        </p:nvSpPr>
        <p:spPr>
          <a:xfrm>
            <a:off x="798381" y="417116"/>
            <a:ext cx="10595237" cy="803654"/>
          </a:xfrm>
        </p:spPr>
        <p:txBody>
          <a:bodyPr/>
          <a:lstStyle/>
          <a:p>
            <a:pPr marL="742950" indent="-742950">
              <a:buFont typeface="+mj-lt"/>
              <a:buAutoNum type="arabicPeriod" startAt="3"/>
            </a:pPr>
            <a:r>
              <a:rPr lang="en-US" dirty="0">
                <a:solidFill>
                  <a:srgbClr val="800080"/>
                </a:solidFill>
                <a:latin typeface="Aharoni" panose="02010803020104030203" pitchFamily="2" charset="-79"/>
                <a:cs typeface="Aharoni" panose="02010803020104030203" pitchFamily="2" charset="-79"/>
              </a:rPr>
              <a:t>Diversity Representation</a:t>
            </a:r>
            <a:endParaRPr lang="en-IE" dirty="0">
              <a:solidFill>
                <a:srgbClr val="800080"/>
              </a:solidFill>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id="{DE77D750-0FE0-C7C2-2152-635EF449089C}"/>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pic>
        <p:nvPicPr>
          <p:cNvPr id="5" name="Picture 4" descr="A group of women looking at a phone&#10;&#10;Description automatically generated">
            <a:extLst>
              <a:ext uri="{FF2B5EF4-FFF2-40B4-BE49-F238E27FC236}">
                <a16:creationId xmlns:a16="http://schemas.microsoft.com/office/drawing/2014/main" id="{3B069F48-8EB3-0595-1817-4A8DF24C0E4F}"/>
              </a:ext>
            </a:extLst>
          </p:cNvPr>
          <p:cNvPicPr>
            <a:picLocks noChangeAspect="1"/>
          </p:cNvPicPr>
          <p:nvPr/>
        </p:nvPicPr>
        <p:blipFill>
          <a:blip r:embed="rId3" cstate="email">
            <a:extLst>
              <a:ext uri="{28A0092B-C50C-407E-A947-70E740481C1C}">
                <a14:useLocalDpi xmlns:a14="http://schemas.microsoft.com/office/drawing/2010/main"/>
              </a:ext>
            </a:extLst>
          </a:blip>
          <a:srcRect t="8105" b="2876"/>
          <a:stretch/>
        </p:blipFill>
        <p:spPr>
          <a:xfrm>
            <a:off x="7745506" y="1086308"/>
            <a:ext cx="3892987" cy="5197950"/>
          </a:xfrm>
          <a:prstGeom prst="rect">
            <a:avLst/>
          </a:prstGeom>
        </p:spPr>
      </p:pic>
    </p:spTree>
    <p:extLst>
      <p:ext uri="{BB962C8B-B14F-4D97-AF65-F5344CB8AC3E}">
        <p14:creationId xmlns:p14="http://schemas.microsoft.com/office/powerpoint/2010/main" val="27965260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E2A2E-774F-A026-456C-643A0B10928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BA81E8F-5E6B-682D-9428-A035E1A53355}"/>
              </a:ext>
            </a:extLst>
          </p:cNvPr>
          <p:cNvSpPr>
            <a:spLocks noGrp="1"/>
          </p:cNvSpPr>
          <p:nvPr>
            <p:ph type="body" sz="quarter" idx="18"/>
          </p:nvPr>
        </p:nvSpPr>
        <p:spPr>
          <a:xfrm>
            <a:off x="880663" y="527130"/>
            <a:ext cx="4697245" cy="3849918"/>
          </a:xfrm>
        </p:spPr>
        <p:txBody>
          <a:bodyPr/>
          <a:lstStyle/>
          <a:p>
            <a:pPr marL="0" indent="0">
              <a:buClr>
                <a:srgbClr val="01A54E"/>
              </a:buClr>
            </a:pPr>
            <a:r>
              <a:rPr lang="en-US" sz="2200" b="1" dirty="0">
                <a:solidFill>
                  <a:srgbClr val="01A54E"/>
                </a:solidFill>
              </a:rPr>
              <a:t>Don’t</a:t>
            </a:r>
            <a:r>
              <a:rPr lang="en-US" sz="2200" dirty="0"/>
              <a:t> simply include diverse people in your marketing materials. It is critical to authentically portray diverse individuals in advertisements, content, and branding in a way that accurately represents your customer base while promoting inclusivity.</a:t>
            </a:r>
          </a:p>
          <a:p>
            <a:pPr marL="0" indent="0">
              <a:buClr>
                <a:srgbClr val="01A54E"/>
              </a:buClr>
            </a:pPr>
            <a:r>
              <a:rPr lang="en-US" sz="2200" b="1" dirty="0">
                <a:solidFill>
                  <a:srgbClr val="01A54E"/>
                </a:solidFill>
              </a:rPr>
              <a:t>For example, </a:t>
            </a:r>
            <a:r>
              <a:rPr lang="en-US" sz="2200" dirty="0"/>
              <a:t>representation may mean including racial and ethnic minorities who make up your customer base but haven't been depicted in your marketing campaigns. </a:t>
            </a:r>
          </a:p>
          <a:p>
            <a:pPr marL="0" indent="0">
              <a:buClr>
                <a:srgbClr val="01A54E"/>
              </a:buClr>
            </a:pPr>
            <a:r>
              <a:rPr lang="en-US" sz="2200" dirty="0"/>
              <a:t>Consider how you can better portray people from various ethnic backgrounds, races, genders, sexual orientations, abilities, and ages in your marketing campaigns.</a:t>
            </a:r>
          </a:p>
          <a:p>
            <a:pPr marL="457200" indent="-457200">
              <a:buClr>
                <a:srgbClr val="01A54E"/>
              </a:buClr>
              <a:buFont typeface="+mj-lt"/>
              <a:buAutoNum type="arabicPeriod"/>
            </a:pPr>
            <a:endParaRPr lang="en-IE" sz="2200" dirty="0"/>
          </a:p>
        </p:txBody>
      </p:sp>
      <p:sp>
        <p:nvSpPr>
          <p:cNvPr id="6" name="TextBox 5">
            <a:extLst>
              <a:ext uri="{FF2B5EF4-FFF2-40B4-BE49-F238E27FC236}">
                <a16:creationId xmlns:a16="http://schemas.microsoft.com/office/drawing/2014/main" id="{510CE9F0-1D35-E54F-0647-C1CF57260519}"/>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sp>
        <p:nvSpPr>
          <p:cNvPr id="4" name="TextBox 3">
            <a:extLst>
              <a:ext uri="{FF2B5EF4-FFF2-40B4-BE49-F238E27FC236}">
                <a16:creationId xmlns:a16="http://schemas.microsoft.com/office/drawing/2014/main" id="{B96DB4A3-6169-450C-6517-A6E1C86FB7E1}"/>
              </a:ext>
            </a:extLst>
          </p:cNvPr>
          <p:cNvSpPr txBox="1"/>
          <p:nvPr/>
        </p:nvSpPr>
        <p:spPr>
          <a:xfrm>
            <a:off x="6614093" y="1175043"/>
            <a:ext cx="4443245" cy="830997"/>
          </a:xfrm>
          <a:prstGeom prst="rect">
            <a:avLst/>
          </a:prstGeom>
          <a:noFill/>
        </p:spPr>
        <p:txBody>
          <a:bodyPr wrap="square" rtlCol="0">
            <a:spAutoFit/>
          </a:bodyPr>
          <a:lstStyle/>
          <a:p>
            <a:pPr algn="ctr"/>
            <a:r>
              <a:rPr lang="en-IE" sz="2400" dirty="0">
                <a:solidFill>
                  <a:srgbClr val="702E8C"/>
                </a:solidFill>
                <a:latin typeface="ADLaM Display" panose="02010000000000000000" pitchFamily="2" charset="0"/>
                <a:ea typeface="ADLaM Display" panose="02010000000000000000" pitchFamily="2" charset="0"/>
                <a:cs typeface="ADLaM Display" panose="02010000000000000000" pitchFamily="2" charset="0"/>
              </a:rPr>
              <a:t>Reimagine…what An Athlete looks Like</a:t>
            </a:r>
          </a:p>
        </p:txBody>
      </p:sp>
      <p:pic>
        <p:nvPicPr>
          <p:cNvPr id="20482" name="Picture 2">
            <a:extLst>
              <a:ext uri="{FF2B5EF4-FFF2-40B4-BE49-F238E27FC236}">
                <a16:creationId xmlns:a16="http://schemas.microsoft.com/office/drawing/2014/main" id="{A9B64DD8-338F-BF97-2B9A-4C075B85339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0" y="2108701"/>
            <a:ext cx="5479433" cy="3652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119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C8AC4-F6E0-3C9B-EB45-31D8D3F39E6E}"/>
            </a:ext>
          </a:extLst>
        </p:cNvPr>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0167198-B9CF-C6E3-FCA3-79B4B391E6CD}"/>
              </a:ext>
            </a:extLst>
          </p:cNvPr>
          <p:cNvGraphicFramePr>
            <a:graphicFrameLocks noGrp="1"/>
          </p:cNvGraphicFramePr>
          <p:nvPr>
            <p:extLst>
              <p:ext uri="{D42A27DB-BD31-4B8C-83A1-F6EECF244321}">
                <p14:modId xmlns:p14="http://schemas.microsoft.com/office/powerpoint/2010/main" val="3091370480"/>
              </p:ext>
            </p:extLst>
          </p:nvPr>
        </p:nvGraphicFramePr>
        <p:xfrm>
          <a:off x="478117" y="755524"/>
          <a:ext cx="11235765" cy="4480560"/>
        </p:xfrm>
        <a:graphic>
          <a:graphicData uri="http://schemas.openxmlformats.org/drawingml/2006/table">
            <a:tbl>
              <a:tblPr firstRow="1" bandRow="1">
                <a:tableStyleId>{5C22544A-7EE6-4342-B048-85BDC9FD1C3A}</a:tableStyleId>
              </a:tblPr>
              <a:tblGrid>
                <a:gridCol w="6117520">
                  <a:extLst>
                    <a:ext uri="{9D8B030D-6E8A-4147-A177-3AD203B41FA5}">
                      <a16:colId xmlns:a16="http://schemas.microsoft.com/office/drawing/2014/main" val="2947246601"/>
                    </a:ext>
                  </a:extLst>
                </a:gridCol>
                <a:gridCol w="5118245">
                  <a:extLst>
                    <a:ext uri="{9D8B030D-6E8A-4147-A177-3AD203B41FA5}">
                      <a16:colId xmlns:a16="http://schemas.microsoft.com/office/drawing/2014/main" val="4224813332"/>
                    </a:ext>
                  </a:extLst>
                </a:gridCol>
              </a:tblGrid>
              <a:tr h="370840">
                <a:tc>
                  <a:txBody>
                    <a:bodyPr/>
                    <a:lstStyle/>
                    <a:p>
                      <a:r>
                        <a:rPr lang="en-IE" sz="2400" dirty="0"/>
                        <a:t>Inclusive Diversity &amp; Representation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A54E"/>
                    </a:solidFill>
                  </a:tcPr>
                </a:tc>
                <a:tc>
                  <a:txBody>
                    <a:bodyPr/>
                    <a:lstStyle/>
                    <a:p>
                      <a:r>
                        <a:rPr lang="en-IE" sz="2400" dirty="0"/>
                        <a:t>Non - Inclusive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A54E"/>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highlight>
                            <a:srgbClr val="01A54E"/>
                          </a:highlight>
                          <a:latin typeface="+mn-lt"/>
                          <a:ea typeface="+mn-ea"/>
                          <a:cs typeface="+mn-cs"/>
                        </a:rPr>
                        <a:t>Retail Business: </a:t>
                      </a:r>
                      <a:r>
                        <a:rPr lang="en-US" sz="2000" kern="1200" dirty="0">
                          <a:solidFill>
                            <a:srgbClr val="083F59"/>
                          </a:solidFill>
                          <a:latin typeface="+mn-lt"/>
                          <a:ea typeface="+mn-ea"/>
                          <a:cs typeface="+mn-cs"/>
                        </a:rPr>
                        <a:t>Feature customers of different ethnicities, body types, and abilities using your products in everyday settings.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2000" kern="1200" dirty="0">
                          <a:solidFill>
                            <a:srgbClr val="083F59"/>
                          </a:solidFill>
                          <a:latin typeface="+mn-lt"/>
                          <a:ea typeface="+mn-ea"/>
                          <a:cs typeface="+mn-cs"/>
                        </a:rPr>
                        <a:t>Using the same model type across campaigns, with no visible diversity.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highlight>
                            <a:srgbClr val="01A54E"/>
                          </a:highlight>
                          <a:latin typeface="+mn-lt"/>
                          <a:ea typeface="+mn-ea"/>
                          <a:cs typeface="+mn-cs"/>
                        </a:rPr>
                        <a:t>Café or Restaurant: </a:t>
                      </a:r>
                      <a:r>
                        <a:rPr lang="en-US" sz="2000" kern="1200" dirty="0">
                          <a:solidFill>
                            <a:srgbClr val="083F59"/>
                          </a:solidFill>
                          <a:latin typeface="+mn-lt"/>
                          <a:ea typeface="+mn-ea"/>
                          <a:cs typeface="+mn-cs"/>
                        </a:rPr>
                        <a:t>Highlight dishes that celebrate local and cultural cuisines. Show staff and patrons from varied backgrounds enjoying your food.</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rgbClr val="083F59"/>
                          </a:solidFill>
                          <a:latin typeface="+mn-lt"/>
                          <a:ea typeface="+mn-ea"/>
                          <a:cs typeface="+mn-cs"/>
                        </a:rPr>
                        <a:t>Focusing solely on a single cuisine or aesthetic that excludes the diversity of your customer base.</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highlight>
                            <a:srgbClr val="01A54E"/>
                          </a:highlight>
                          <a:latin typeface="+mn-lt"/>
                          <a:ea typeface="+mn-ea"/>
                          <a:cs typeface="+mn-cs"/>
                        </a:rPr>
                        <a:t>Health and Fitness Studio: </a:t>
                      </a:r>
                      <a:r>
                        <a:rPr lang="en-US" sz="2000" kern="1200" dirty="0">
                          <a:solidFill>
                            <a:srgbClr val="083F59"/>
                          </a:solidFill>
                          <a:latin typeface="+mn-lt"/>
                          <a:ea typeface="+mn-ea"/>
                          <a:cs typeface="+mn-cs"/>
                        </a:rPr>
                        <a:t>Use visuals of people of different ages, body types, and abilities engaging in fitness activities.</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rgbClr val="083F59"/>
                          </a:solidFill>
                          <a:latin typeface="+mn-lt"/>
                          <a:ea typeface="+mn-ea"/>
                          <a:cs typeface="+mn-cs"/>
                        </a:rPr>
                        <a:t>Marketing with only young, athletic, and able-bodied individuals as the face of your brand.</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highlight>
                            <a:srgbClr val="01A54E"/>
                          </a:highlight>
                          <a:latin typeface="+mn-lt"/>
                          <a:ea typeface="+mn-ea"/>
                          <a:cs typeface="+mn-cs"/>
                        </a:rPr>
                        <a:t>Technology Start-Up: </a:t>
                      </a:r>
                      <a:r>
                        <a:rPr lang="en-US" sz="2000" kern="1200" dirty="0">
                          <a:solidFill>
                            <a:srgbClr val="083F59"/>
                          </a:solidFill>
                          <a:latin typeface="+mn-lt"/>
                          <a:ea typeface="+mn-ea"/>
                          <a:cs typeface="+mn-cs"/>
                        </a:rPr>
                        <a:t>Showcase a diverse team in promotional materials and emphasize accessibility features in your product design.</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rgbClr val="083F59"/>
                          </a:solidFill>
                          <a:latin typeface="+mn-lt"/>
                          <a:ea typeface="+mn-ea"/>
                          <a:cs typeface="+mn-cs"/>
                        </a:rPr>
                        <a:t>Featuring only generic, uniform stock images of a narrow demographic.</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5726069"/>
                  </a:ext>
                </a:extLst>
              </a:tr>
            </a:tbl>
          </a:graphicData>
        </a:graphic>
      </p:graphicFrame>
    </p:spTree>
    <p:extLst>
      <p:ext uri="{BB962C8B-B14F-4D97-AF65-F5344CB8AC3E}">
        <p14:creationId xmlns:p14="http://schemas.microsoft.com/office/powerpoint/2010/main" val="19329816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ED67D87-7D04-0CE0-2F40-3746B513B0D8}"/>
              </a:ext>
            </a:extLst>
          </p:cNvPr>
          <p:cNvSpPr>
            <a:spLocks noGrp="1"/>
          </p:cNvSpPr>
          <p:nvPr>
            <p:ph type="body" sz="quarter" idx="18"/>
          </p:nvPr>
        </p:nvSpPr>
        <p:spPr>
          <a:xfrm>
            <a:off x="898357" y="1700736"/>
            <a:ext cx="6237549" cy="3291086"/>
          </a:xfrm>
        </p:spPr>
        <p:txBody>
          <a:bodyPr/>
          <a:lstStyle/>
          <a:p>
            <a:pPr marL="0" indent="0"/>
            <a:r>
              <a:rPr lang="en-US" sz="2100" dirty="0"/>
              <a:t>Perhaps the most iconic commercial and inclusive marketing campaign of all time. In 1971, Coca-Cola brought a group of diverse people from various cultures and countries together to sing on a hilltop in Italy. The impact was enormous, and the company received over 100,000 letters of glowing praise – surely the equivalent of several million tweets in today’s digital age. The song ‘I’d Like to Buy the World a Coke’ was even turned into a pop version and the commercial has been remade numerous times during the half-century that has passed since it first hit the screens.</a:t>
            </a:r>
            <a:endParaRPr lang="en-IE" sz="2100" dirty="0"/>
          </a:p>
        </p:txBody>
      </p:sp>
      <p:sp>
        <p:nvSpPr>
          <p:cNvPr id="7" name="Text Placeholder 6">
            <a:extLst>
              <a:ext uri="{FF2B5EF4-FFF2-40B4-BE49-F238E27FC236}">
                <a16:creationId xmlns:a16="http://schemas.microsoft.com/office/drawing/2014/main" id="{17A7C100-E9BB-49FF-40BE-A7C8D957256B}"/>
              </a:ext>
            </a:extLst>
          </p:cNvPr>
          <p:cNvSpPr>
            <a:spLocks noGrp="1"/>
          </p:cNvSpPr>
          <p:nvPr>
            <p:ph type="body" sz="quarter" idx="16"/>
          </p:nvPr>
        </p:nvSpPr>
        <p:spPr>
          <a:xfrm>
            <a:off x="898356" y="392913"/>
            <a:ext cx="6640961" cy="992652"/>
          </a:xfrm>
        </p:spPr>
        <p:txBody>
          <a:bodyPr/>
          <a:lstStyle/>
          <a:p>
            <a:r>
              <a:rPr lang="en-IE" sz="2800" dirty="0"/>
              <a:t>Coca Cola Campaign: ‘I’d Like to Buy the World a Coke – Theme: Representation</a:t>
            </a:r>
          </a:p>
          <a:p>
            <a:endParaRPr lang="en-IE" sz="2800" dirty="0"/>
          </a:p>
        </p:txBody>
      </p:sp>
      <p:pic>
        <p:nvPicPr>
          <p:cNvPr id="10" name="Picture 9">
            <a:hlinkClick r:id="rId2"/>
            <a:extLst>
              <a:ext uri="{FF2B5EF4-FFF2-40B4-BE49-F238E27FC236}">
                <a16:creationId xmlns:a16="http://schemas.microsoft.com/office/drawing/2014/main" id="{9C6B921C-D90C-B904-1E92-DCE293BBA86B}"/>
              </a:ext>
            </a:extLst>
          </p:cNvPr>
          <p:cNvPicPr>
            <a:picLocks noChangeAspect="1"/>
          </p:cNvPicPr>
          <p:nvPr/>
        </p:nvPicPr>
        <p:blipFill>
          <a:blip r:embed="rId3" cstate="email">
            <a:extLst>
              <a:ext uri="{28A0092B-C50C-407E-A947-70E740481C1C}">
                <a14:useLocalDpi xmlns:a14="http://schemas.microsoft.com/office/drawing/2010/main"/>
              </a:ext>
            </a:extLst>
          </a:blip>
          <a:srcRect r="12805"/>
          <a:stretch/>
        </p:blipFill>
        <p:spPr>
          <a:xfrm>
            <a:off x="8163109" y="2215657"/>
            <a:ext cx="4028891" cy="2902481"/>
          </a:xfrm>
          <a:prstGeom prst="rect">
            <a:avLst/>
          </a:prstGeom>
        </p:spPr>
      </p:pic>
      <p:sp>
        <p:nvSpPr>
          <p:cNvPr id="12" name="TextBox 11">
            <a:extLst>
              <a:ext uri="{FF2B5EF4-FFF2-40B4-BE49-F238E27FC236}">
                <a16:creationId xmlns:a16="http://schemas.microsoft.com/office/drawing/2014/main" id="{AA2B208D-3CC3-BC17-5AE6-71A7EE1CB19D}"/>
              </a:ext>
            </a:extLst>
          </p:cNvPr>
          <p:cNvSpPr txBox="1"/>
          <p:nvPr/>
        </p:nvSpPr>
        <p:spPr>
          <a:xfrm>
            <a:off x="8407024" y="5645984"/>
            <a:ext cx="3541059" cy="646331"/>
          </a:xfrm>
          <a:prstGeom prst="rect">
            <a:avLst/>
          </a:prstGeom>
          <a:noFill/>
        </p:spPr>
        <p:txBody>
          <a:bodyPr wrap="square">
            <a:spAutoFit/>
          </a:bodyPr>
          <a:lstStyle/>
          <a:p>
            <a:pPr algn="ctr"/>
            <a:r>
              <a:rPr lang="en-IE" dirty="0">
                <a:hlinkClick r:id="rId2"/>
              </a:rPr>
              <a:t>https://www.youtube.com/watch?v=1VM2eLhvsSM</a:t>
            </a:r>
            <a:r>
              <a:rPr lang="en-IE" dirty="0"/>
              <a:t> </a:t>
            </a:r>
          </a:p>
        </p:txBody>
      </p:sp>
      <p:sp>
        <p:nvSpPr>
          <p:cNvPr id="13" name="TextBox 12">
            <a:extLst>
              <a:ext uri="{FF2B5EF4-FFF2-40B4-BE49-F238E27FC236}">
                <a16:creationId xmlns:a16="http://schemas.microsoft.com/office/drawing/2014/main" id="{28D51CA3-2A9F-6C90-C640-BE0B69F23239}"/>
              </a:ext>
            </a:extLst>
          </p:cNvPr>
          <p:cNvSpPr txBox="1"/>
          <p:nvPr/>
        </p:nvSpPr>
        <p:spPr>
          <a:xfrm>
            <a:off x="8038028" y="627629"/>
            <a:ext cx="4153972" cy="954107"/>
          </a:xfrm>
          <a:prstGeom prst="rect">
            <a:avLst/>
          </a:prstGeom>
          <a:noFill/>
        </p:spPr>
        <p:txBody>
          <a:bodyPr wrap="square" rtlCol="0">
            <a:spAutoFit/>
          </a:bodyPr>
          <a:lstStyle/>
          <a:p>
            <a:pPr algn="ctr"/>
            <a:r>
              <a:rPr lang="en-IE" sz="2800" b="1" dirty="0">
                <a:solidFill>
                  <a:srgbClr val="ED028C"/>
                </a:solidFill>
              </a:rPr>
              <a:t>Example Diversity Representation</a:t>
            </a:r>
          </a:p>
        </p:txBody>
      </p:sp>
    </p:spTree>
    <p:extLst>
      <p:ext uri="{BB962C8B-B14F-4D97-AF65-F5344CB8AC3E}">
        <p14:creationId xmlns:p14="http://schemas.microsoft.com/office/powerpoint/2010/main" val="689473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A553C-EE1B-B83E-A675-1B473EAAF23D}"/>
            </a:ext>
          </a:extLst>
        </p:cNvPr>
        <p:cNvGrpSpPr/>
        <p:nvPr/>
      </p:nvGrpSpPr>
      <p:grpSpPr>
        <a:xfrm>
          <a:off x="0" y="0"/>
          <a:ext cx="0" cy="0"/>
          <a:chOff x="0" y="0"/>
          <a:chExt cx="0" cy="0"/>
        </a:xfrm>
      </p:grpSpPr>
      <p:sp>
        <p:nvSpPr>
          <p:cNvPr id="38" name="Text Placeholder 3">
            <a:extLst>
              <a:ext uri="{FF2B5EF4-FFF2-40B4-BE49-F238E27FC236}">
                <a16:creationId xmlns:a16="http://schemas.microsoft.com/office/drawing/2014/main" id="{64CF4573-4123-22A8-0C48-627C62F6B114}"/>
              </a:ext>
            </a:extLst>
          </p:cNvPr>
          <p:cNvSpPr txBox="1">
            <a:spLocks/>
          </p:cNvSpPr>
          <p:nvPr/>
        </p:nvSpPr>
        <p:spPr>
          <a:xfrm>
            <a:off x="410780" y="1291986"/>
            <a:ext cx="5532074" cy="12858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000" kern="0" dirty="0">
                <a:solidFill>
                  <a:schemeClr val="bg1"/>
                </a:solidFill>
                <a:ea typeface="Calibri" panose="020F0502020204030204" pitchFamily="34" charset="0"/>
              </a:rPr>
              <a:t>This module focuses on equipping participants with the knowledge, tools, and strategies necessary to develop marketing campaigns that embrace diversity, and align with Inclusion principles. </a:t>
            </a:r>
          </a:p>
          <a:p>
            <a:pPr marL="0" indent="0">
              <a:lnSpc>
                <a:spcPct val="100000"/>
              </a:lnSpc>
              <a:spcBef>
                <a:spcPts val="0"/>
              </a:spcBef>
              <a:buNone/>
            </a:pPr>
            <a:endParaRPr lang="en-US" sz="2000" kern="0" dirty="0">
              <a:solidFill>
                <a:schemeClr val="bg1"/>
              </a:solidFill>
              <a:ea typeface="Calibri" panose="020F0502020204030204" pitchFamily="34" charset="0"/>
            </a:endParaRPr>
          </a:p>
          <a:p>
            <a:pPr marL="0" indent="0">
              <a:lnSpc>
                <a:spcPct val="100000"/>
              </a:lnSpc>
              <a:spcBef>
                <a:spcPts val="0"/>
              </a:spcBef>
              <a:buNone/>
            </a:pPr>
            <a:r>
              <a:rPr lang="en-US" sz="2000" kern="0" dirty="0">
                <a:solidFill>
                  <a:schemeClr val="bg1"/>
                </a:solidFill>
                <a:ea typeface="Calibri" panose="020F0502020204030204" pitchFamily="34" charset="0"/>
              </a:rPr>
              <a:t>It covers the six core elements which are the foundation for creating marketing campaigns that are authentic, accessible, representative, and respectful of all individuals. Each element plays a vital role in building trust, driving engagement, and ensuring the inclusivity of your marketing efforts.</a:t>
            </a:r>
          </a:p>
          <a:p>
            <a:pPr marL="0" indent="0">
              <a:lnSpc>
                <a:spcPct val="100000"/>
              </a:lnSpc>
              <a:spcBef>
                <a:spcPts val="0"/>
              </a:spcBef>
              <a:buNone/>
            </a:pPr>
            <a:r>
              <a:rPr lang="en-US" sz="2000" kern="0" dirty="0">
                <a:solidFill>
                  <a:schemeClr val="bg1"/>
                </a:solidFill>
                <a:ea typeface="Calibri" panose="020F0502020204030204" pitchFamily="34" charset="0"/>
              </a:rPr>
              <a:t>By exploring the essential elements of inclusive marketing, participants will learn how to create impactful campaigns that resonate with diverse audiences, while also building trust, authenticity, and long-term brand growth.</a:t>
            </a:r>
          </a:p>
        </p:txBody>
      </p:sp>
      <p:sp>
        <p:nvSpPr>
          <p:cNvPr id="39" name="Text Placeholder 4">
            <a:extLst>
              <a:ext uri="{FF2B5EF4-FFF2-40B4-BE49-F238E27FC236}">
                <a16:creationId xmlns:a16="http://schemas.microsoft.com/office/drawing/2014/main" id="{AAE26255-E9A8-0F82-7BE5-143975D1ADBF}"/>
              </a:ext>
            </a:extLst>
          </p:cNvPr>
          <p:cNvSpPr txBox="1">
            <a:spLocks/>
          </p:cNvSpPr>
          <p:nvPr/>
        </p:nvSpPr>
        <p:spPr>
          <a:xfrm>
            <a:off x="1007050" y="194990"/>
            <a:ext cx="4192479" cy="5832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200" b="1" dirty="0">
                <a:solidFill>
                  <a:schemeClr val="bg1"/>
                </a:solidFill>
              </a:rPr>
              <a:t>M5:</a:t>
            </a:r>
            <a:r>
              <a:rPr lang="en-US" sz="7200" dirty="0">
                <a:solidFill>
                  <a:schemeClr val="bg1"/>
                </a:solidFill>
              </a:rPr>
              <a:t>Part 3</a:t>
            </a:r>
          </a:p>
        </p:txBody>
      </p:sp>
      <p:sp>
        <p:nvSpPr>
          <p:cNvPr id="26" name="Text Placeholder 14">
            <a:extLst>
              <a:ext uri="{FF2B5EF4-FFF2-40B4-BE49-F238E27FC236}">
                <a16:creationId xmlns:a16="http://schemas.microsoft.com/office/drawing/2014/main" id="{DBDEEC91-3EB4-58D4-4EC2-567DF5B225A7}"/>
              </a:ext>
            </a:extLst>
          </p:cNvPr>
          <p:cNvSpPr txBox="1">
            <a:spLocks/>
          </p:cNvSpPr>
          <p:nvPr/>
        </p:nvSpPr>
        <p:spPr>
          <a:xfrm>
            <a:off x="6967043" y="3501733"/>
            <a:ext cx="4846414"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083F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400" b="1" dirty="0">
                <a:ea typeface="Calibri" panose="020F0502020204030204" pitchFamily="34" charset="0"/>
                <a:cs typeface="Times New Roman" panose="02020603050405020304" pitchFamily="18" charset="0"/>
              </a:rPr>
              <a:t>Essential Elements For Crafting Inclusive Marketing Campaigns</a:t>
            </a:r>
          </a:p>
          <a:p>
            <a:pPr>
              <a:lnSpc>
                <a:spcPct val="100000"/>
              </a:lnSpc>
              <a:spcBef>
                <a:spcPts val="0"/>
              </a:spcBef>
            </a:pPr>
            <a:endParaRPr lang="en-US" sz="2400" b="1" dirty="0">
              <a:ea typeface="Calibri" panose="020F0502020204030204" pitchFamily="34" charset="0"/>
              <a:cs typeface="Times New Roman" panose="02020603050405020304" pitchFamily="18" charset="0"/>
            </a:endParaRPr>
          </a:p>
          <a:p>
            <a:pPr marL="342900" indent="-342900">
              <a:lnSpc>
                <a:spcPct val="100000"/>
              </a:lnSpc>
              <a:spcBef>
                <a:spcPts val="0"/>
              </a:spcBef>
              <a:buFont typeface="Wingdings" panose="05000000000000000000" pitchFamily="2" charset="2"/>
              <a:buChar char="v"/>
            </a:pPr>
            <a:r>
              <a:rPr lang="en-US" sz="2400" dirty="0"/>
              <a:t>Essential Elements for Crafting Inclusive Marketing Campaigns</a:t>
            </a:r>
          </a:p>
          <a:p>
            <a:pPr marL="342900" indent="-342900">
              <a:lnSpc>
                <a:spcPct val="100000"/>
              </a:lnSpc>
              <a:spcBef>
                <a:spcPts val="0"/>
              </a:spcBef>
              <a:buFont typeface="Wingdings" panose="05000000000000000000" pitchFamily="2" charset="2"/>
              <a:buChar char="v"/>
            </a:pPr>
            <a:r>
              <a:rPr lang="en-US" sz="2400" kern="0" dirty="0">
                <a:ea typeface="Calibri" panose="020F0502020204030204" pitchFamily="34" charset="0"/>
              </a:rPr>
              <a:t>How to Monitor and Measure Your Inclusive Campaign To Check Effectiveness</a:t>
            </a:r>
          </a:p>
          <a:p>
            <a:pPr marL="342900" indent="-342900">
              <a:lnSpc>
                <a:spcPct val="100000"/>
              </a:lnSpc>
              <a:spcBef>
                <a:spcPts val="0"/>
              </a:spcBef>
              <a:buFont typeface="Wingdings" panose="05000000000000000000" pitchFamily="2" charset="2"/>
              <a:buChar char="v"/>
            </a:pPr>
            <a:r>
              <a:rPr lang="en-US" sz="2400" kern="0" dirty="0">
                <a:ea typeface="Calibri" panose="020F0502020204030204" pitchFamily="34" charset="0"/>
              </a:rPr>
              <a:t>The Future of Inclusive Marketing </a:t>
            </a:r>
          </a:p>
          <a:p>
            <a:pPr marL="342900" indent="-342900">
              <a:lnSpc>
                <a:spcPct val="100000"/>
              </a:lnSpc>
              <a:spcBef>
                <a:spcPts val="0"/>
              </a:spcBef>
              <a:buFont typeface="Wingdings" panose="05000000000000000000" pitchFamily="2" charset="2"/>
              <a:buChar char="v"/>
            </a:pPr>
            <a:r>
              <a:rPr lang="en-US" sz="2400" kern="0" dirty="0">
                <a:ea typeface="Calibri" panose="020F0502020204030204" pitchFamily="34" charset="0"/>
              </a:rPr>
              <a:t>Useful Resources and Tools</a:t>
            </a:r>
          </a:p>
        </p:txBody>
      </p:sp>
      <p:cxnSp>
        <p:nvCxnSpPr>
          <p:cNvPr id="27" name="Straight Connector 26">
            <a:extLst>
              <a:ext uri="{FF2B5EF4-FFF2-40B4-BE49-F238E27FC236}">
                <a16:creationId xmlns:a16="http://schemas.microsoft.com/office/drawing/2014/main" id="{49620AFC-D612-DF6B-F560-69D9C16CFDF3}"/>
              </a:ext>
            </a:extLst>
          </p:cNvPr>
          <p:cNvCxnSpPr>
            <a:cxnSpLocks/>
          </p:cNvCxnSpPr>
          <p:nvPr/>
        </p:nvCxnSpPr>
        <p:spPr>
          <a:xfrm flipH="1">
            <a:off x="6195659" y="6376267"/>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217EDD1-909C-3774-11C4-9DA93BBC44B7}"/>
              </a:ext>
            </a:extLst>
          </p:cNvPr>
          <p:cNvCxnSpPr>
            <a:cxnSpLocks/>
          </p:cNvCxnSpPr>
          <p:nvPr/>
        </p:nvCxnSpPr>
        <p:spPr>
          <a:xfrm flipH="1">
            <a:off x="6028579" y="1152515"/>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02546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88351-3798-DAD9-7FF0-56C98BC14B5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14D8F57-FD84-11B6-C681-4E1CE9D64EE7}"/>
              </a:ext>
            </a:extLst>
          </p:cNvPr>
          <p:cNvSpPr>
            <a:spLocks noGrp="1"/>
          </p:cNvSpPr>
          <p:nvPr>
            <p:ph type="body" sz="quarter" idx="18"/>
          </p:nvPr>
        </p:nvSpPr>
        <p:spPr>
          <a:xfrm>
            <a:off x="865057" y="1361122"/>
            <a:ext cx="4979931" cy="3849918"/>
          </a:xfrm>
        </p:spPr>
        <p:txBody>
          <a:bodyPr/>
          <a:lstStyle/>
          <a:p>
            <a:pPr marL="342900" indent="-342900">
              <a:buClr>
                <a:srgbClr val="01A54E"/>
              </a:buClr>
              <a:buFont typeface="Wingdings" panose="05000000000000000000" pitchFamily="2" charset="2"/>
              <a:buChar char="q"/>
            </a:pPr>
            <a:r>
              <a:rPr lang="en-US" sz="2100" dirty="0">
                <a:solidFill>
                  <a:schemeClr val="bg1"/>
                </a:solidFill>
                <a:highlight>
                  <a:srgbClr val="01A54E"/>
                </a:highlight>
              </a:rPr>
              <a:t>Check Current Language Usage: </a:t>
            </a:r>
            <a:r>
              <a:rPr lang="en-US" sz="2100" dirty="0"/>
              <a:t>The first step towards inclusive marketing is to check the language you’re using and whether or not it alienates anyone. Without even </a:t>
            </a:r>
            <a:r>
              <a:rPr lang="en-US" sz="2100" dirty="0" err="1"/>
              <a:t>realising</a:t>
            </a:r>
            <a:r>
              <a:rPr lang="en-US" sz="2100" dirty="0"/>
              <a:t>, it’s likely that your tone of voice will naturally have a more masculine or feminine slant. </a:t>
            </a:r>
          </a:p>
          <a:p>
            <a:pPr marL="0" indent="0">
              <a:buClr>
                <a:srgbClr val="01A54E"/>
              </a:buClr>
            </a:pPr>
            <a:r>
              <a:rPr lang="en-US" sz="2100" b="1" dirty="0">
                <a:solidFill>
                  <a:srgbClr val="D11C5F"/>
                </a:solidFill>
              </a:rPr>
              <a:t>Use Gender Decoder</a:t>
            </a:r>
            <a:r>
              <a:rPr lang="en-US" sz="2100" b="1" dirty="0"/>
              <a:t>: </a:t>
            </a:r>
            <a:r>
              <a:rPr lang="en-US" sz="2100" dirty="0"/>
              <a:t>If you’re using a lot of masculine words and phrases, will this put off female customers? This interesting </a:t>
            </a:r>
            <a:r>
              <a:rPr lang="en-US" sz="2100" dirty="0">
                <a:solidFill>
                  <a:srgbClr val="D11C5F"/>
                </a:solidFill>
                <a:hlinkClick r:id="rId2">
                  <a:extLst>
                    <a:ext uri="{A12FA001-AC4F-418D-AE19-62706E023703}">
                      <ahyp:hlinkClr xmlns:ahyp="http://schemas.microsoft.com/office/drawing/2018/hyperlinkcolor" val="tx"/>
                    </a:ext>
                  </a:extLst>
                </a:hlinkClick>
              </a:rPr>
              <a:t>Gender Decoder</a:t>
            </a:r>
            <a:r>
              <a:rPr lang="en-US" sz="2100" dirty="0">
                <a:solidFill>
                  <a:srgbClr val="D11C5F"/>
                </a:solidFill>
              </a:rPr>
              <a:t> </a:t>
            </a:r>
            <a:r>
              <a:rPr lang="en-US" sz="2100" dirty="0"/>
              <a:t>has been designed to find subtle gender bias in job adverts and can check if your marketing copy is inclusive or not. </a:t>
            </a:r>
          </a:p>
        </p:txBody>
      </p:sp>
      <p:sp>
        <p:nvSpPr>
          <p:cNvPr id="3" name="Text Placeholder 2">
            <a:extLst>
              <a:ext uri="{FF2B5EF4-FFF2-40B4-BE49-F238E27FC236}">
                <a16:creationId xmlns:a16="http://schemas.microsoft.com/office/drawing/2014/main" id="{20028AD1-6EDC-77EB-2B6F-C3FC47A93315}"/>
              </a:ext>
            </a:extLst>
          </p:cNvPr>
          <p:cNvSpPr>
            <a:spLocks noGrp="1"/>
          </p:cNvSpPr>
          <p:nvPr>
            <p:ph type="body" sz="quarter" idx="16"/>
          </p:nvPr>
        </p:nvSpPr>
        <p:spPr>
          <a:xfrm>
            <a:off x="798381" y="558377"/>
            <a:ext cx="10595237" cy="803654"/>
          </a:xfrm>
        </p:spPr>
        <p:txBody>
          <a:bodyPr/>
          <a:lstStyle/>
          <a:p>
            <a:r>
              <a:rPr lang="en-US" sz="3600" b="0" dirty="0">
                <a:solidFill>
                  <a:srgbClr val="01A54E"/>
                </a:solidFill>
                <a:latin typeface="Aharoni" panose="02010803020104030203" pitchFamily="2" charset="-79"/>
                <a:cs typeface="Aharoni" panose="02010803020104030203" pitchFamily="2" charset="-79"/>
              </a:rPr>
              <a:t>Exercises</a:t>
            </a:r>
          </a:p>
          <a:p>
            <a:endParaRPr lang="en-IE" sz="2000" dirty="0">
              <a:solidFill>
                <a:schemeClr val="bg1"/>
              </a:solidFill>
              <a:highlight>
                <a:srgbClr val="01A54E"/>
              </a:highlight>
            </a:endParaRPr>
          </a:p>
        </p:txBody>
      </p:sp>
      <p:pic>
        <p:nvPicPr>
          <p:cNvPr id="5" name="Picture 4" descr="A person holding a cell phone&#10;&#10;Description automatically generated">
            <a:extLst>
              <a:ext uri="{FF2B5EF4-FFF2-40B4-BE49-F238E27FC236}">
                <a16:creationId xmlns:a16="http://schemas.microsoft.com/office/drawing/2014/main" id="{B09B65B7-172F-5F41-E250-3F2A61F1209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30845" y="558378"/>
            <a:ext cx="3827809" cy="5741246"/>
          </a:xfrm>
          <a:prstGeom prst="rect">
            <a:avLst/>
          </a:prstGeom>
        </p:spPr>
      </p:pic>
      <p:pic>
        <p:nvPicPr>
          <p:cNvPr id="6" name="Picture 5" descr="A close-up of a person writing in a notebook&#10;&#10;Description automatically generated">
            <a:extLst>
              <a:ext uri="{FF2B5EF4-FFF2-40B4-BE49-F238E27FC236}">
                <a16:creationId xmlns:a16="http://schemas.microsoft.com/office/drawing/2014/main" id="{74AD5F84-D1ED-2997-9AEE-2FCE1C06559D}"/>
              </a:ext>
            </a:extLst>
          </p:cNvPr>
          <p:cNvPicPr>
            <a:picLocks noChangeAspect="1"/>
          </p:cNvPicPr>
          <p:nvPr/>
        </p:nvPicPr>
        <p:blipFill>
          <a:blip r:embed="rId4" cstate="email">
            <a:extLst>
              <a:ext uri="{28A0092B-C50C-407E-A947-70E740481C1C}">
                <a14:useLocalDpi xmlns:a14="http://schemas.microsoft.com/office/drawing/2010/main"/>
              </a:ext>
            </a:extLst>
          </a:blip>
          <a:srcRect t="24583" b="13889"/>
          <a:stretch/>
        </p:blipFill>
        <p:spPr>
          <a:xfrm>
            <a:off x="9742356" y="60766"/>
            <a:ext cx="2363918" cy="2181700"/>
          </a:xfrm>
          <a:prstGeom prst="ellipse">
            <a:avLst/>
          </a:prstGeom>
          <a:ln w="63500" cap="rnd">
            <a:solidFill>
              <a:srgbClr val="D11C5F"/>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Graphic 6" descr="Signature with solid fill">
            <a:extLst>
              <a:ext uri="{FF2B5EF4-FFF2-40B4-BE49-F238E27FC236}">
                <a16:creationId xmlns:a16="http://schemas.microsoft.com/office/drawing/2014/main" id="{E8D4E708-8519-4277-82B2-5E6F72445A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97822" y="361950"/>
            <a:ext cx="914400" cy="914400"/>
          </a:xfrm>
          <a:prstGeom prst="rect">
            <a:avLst/>
          </a:prstGeom>
        </p:spPr>
      </p:pic>
    </p:spTree>
    <p:extLst>
      <p:ext uri="{BB962C8B-B14F-4D97-AF65-F5344CB8AC3E}">
        <p14:creationId xmlns:p14="http://schemas.microsoft.com/office/powerpoint/2010/main" val="18530840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1D393-0D73-8573-6B51-9F3853515DC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EAFEEBF-1EFF-3CE1-52C5-8A39E170F718}"/>
              </a:ext>
            </a:extLst>
          </p:cNvPr>
          <p:cNvSpPr>
            <a:spLocks noGrp="1"/>
          </p:cNvSpPr>
          <p:nvPr>
            <p:ph type="body" sz="quarter" idx="18"/>
          </p:nvPr>
        </p:nvSpPr>
        <p:spPr>
          <a:xfrm>
            <a:off x="685762" y="1038393"/>
            <a:ext cx="7615555" cy="3849918"/>
          </a:xfrm>
        </p:spPr>
        <p:txBody>
          <a:bodyPr/>
          <a:lstStyle/>
          <a:p>
            <a:pPr marL="342900" indent="-342900">
              <a:buClr>
                <a:srgbClr val="01A54E"/>
              </a:buClr>
              <a:buFont typeface="Wingdings" panose="05000000000000000000" pitchFamily="2" charset="2"/>
              <a:buChar char="q"/>
            </a:pPr>
            <a:r>
              <a:rPr lang="en-US" sz="2100" dirty="0">
                <a:solidFill>
                  <a:schemeClr val="bg1"/>
                </a:solidFill>
                <a:highlight>
                  <a:srgbClr val="01A54E"/>
                </a:highlight>
              </a:rPr>
              <a:t>Check Your Writing Tone: </a:t>
            </a:r>
            <a:r>
              <a:rPr lang="en-US" sz="2100" dirty="0"/>
              <a:t>What about the tone of your writing and the actual words you use? If your style is very informal and uses many slang words and internet abbreviations, this may alienate older people. Likewise, if you use more formal, academic language, this may put off younger people or those who don’t come from university-educated backgrounds. For the majority of small businesses, I’d recommend falling somewhere in the middle of these two extremes to make sure your language is accessible to as many people as possible.</a:t>
            </a:r>
          </a:p>
          <a:p>
            <a:pPr marL="342900" indent="-342900">
              <a:buClr>
                <a:srgbClr val="01A54E"/>
              </a:buClr>
              <a:buFont typeface="Wingdings" panose="05000000000000000000" pitchFamily="2" charset="2"/>
              <a:buChar char="q"/>
            </a:pPr>
            <a:r>
              <a:rPr lang="en-US" sz="2100" dirty="0">
                <a:solidFill>
                  <a:schemeClr val="bg1"/>
                </a:solidFill>
                <a:highlight>
                  <a:srgbClr val="01A54E"/>
                </a:highlight>
              </a:rPr>
              <a:t>Check for any ableist, sexist or racist language. </a:t>
            </a:r>
            <a:r>
              <a:rPr lang="en-US" sz="2100" dirty="0"/>
              <a:t>However subtle or unintentional it might be, any language like this will instantly alienate a whole group of people. For example, the saying “falling on deaf ears” is a very commonly used phrase. But it does not take into account the feelings of those who are deaf or hard of hearing. This </a:t>
            </a:r>
            <a:r>
              <a:rPr lang="en-US" sz="2100" dirty="0">
                <a:hlinkClick r:id="rId2"/>
              </a:rPr>
              <a:t>Conscious Style Guide </a:t>
            </a:r>
            <a:r>
              <a:rPr lang="en-US" sz="2100" dirty="0"/>
              <a:t>is a fantastic website full of resources, articles and advice to help ensure the language you use is inclusive and respectful.</a:t>
            </a:r>
          </a:p>
        </p:txBody>
      </p:sp>
      <p:sp>
        <p:nvSpPr>
          <p:cNvPr id="6" name="Text Placeholder 2">
            <a:extLst>
              <a:ext uri="{FF2B5EF4-FFF2-40B4-BE49-F238E27FC236}">
                <a16:creationId xmlns:a16="http://schemas.microsoft.com/office/drawing/2014/main" id="{686A6BC0-B4F7-59A9-FBB7-11B8E5694B20}"/>
              </a:ext>
            </a:extLst>
          </p:cNvPr>
          <p:cNvSpPr>
            <a:spLocks noGrp="1"/>
          </p:cNvSpPr>
          <p:nvPr>
            <p:ph type="body" sz="quarter" idx="16"/>
          </p:nvPr>
        </p:nvSpPr>
        <p:spPr>
          <a:xfrm>
            <a:off x="798381" y="423906"/>
            <a:ext cx="10595237" cy="803654"/>
          </a:xfrm>
        </p:spPr>
        <p:txBody>
          <a:bodyPr/>
          <a:lstStyle/>
          <a:p>
            <a:r>
              <a:rPr lang="en-US" sz="3600" b="0" dirty="0">
                <a:solidFill>
                  <a:srgbClr val="01A54E"/>
                </a:solidFill>
                <a:latin typeface="Aharoni" panose="02010803020104030203" pitchFamily="2" charset="-79"/>
                <a:cs typeface="Aharoni" panose="02010803020104030203" pitchFamily="2" charset="-79"/>
              </a:rPr>
              <a:t>Exercises</a:t>
            </a:r>
          </a:p>
          <a:p>
            <a:endParaRPr lang="en-IE" sz="2000" dirty="0">
              <a:solidFill>
                <a:schemeClr val="bg1"/>
              </a:solidFill>
              <a:highlight>
                <a:srgbClr val="01A54E"/>
              </a:highlight>
            </a:endParaRPr>
          </a:p>
        </p:txBody>
      </p:sp>
      <p:pic>
        <p:nvPicPr>
          <p:cNvPr id="7" name="Picture 6" descr="A hand holding a sign&#10;&#10;Description automatically generated">
            <a:extLst>
              <a:ext uri="{FF2B5EF4-FFF2-40B4-BE49-F238E27FC236}">
                <a16:creationId xmlns:a16="http://schemas.microsoft.com/office/drawing/2014/main" id="{C5BDAF2B-A065-7872-DEFE-BE0C020F0E9A}"/>
              </a:ext>
            </a:extLst>
          </p:cNvPr>
          <p:cNvPicPr>
            <a:picLocks noChangeAspect="1"/>
          </p:cNvPicPr>
          <p:nvPr/>
        </p:nvPicPr>
        <p:blipFill>
          <a:blip r:embed="rId3" cstate="email">
            <a:extLst>
              <a:ext uri="{28A0092B-C50C-407E-A947-70E740481C1C}">
                <a14:useLocalDpi xmlns:a14="http://schemas.microsoft.com/office/drawing/2010/main"/>
              </a:ext>
            </a:extLst>
          </a:blip>
          <a:srcRect l="16554" t="1792"/>
          <a:stretch/>
        </p:blipFill>
        <p:spPr>
          <a:xfrm>
            <a:off x="8554795" y="1095375"/>
            <a:ext cx="2951442" cy="5210343"/>
          </a:xfrm>
          <a:prstGeom prst="rect">
            <a:avLst/>
          </a:prstGeom>
        </p:spPr>
      </p:pic>
      <p:pic>
        <p:nvPicPr>
          <p:cNvPr id="8" name="Picture 7" descr="A close-up of a person writing in a notebook&#10;&#10;Description automatically generated">
            <a:extLst>
              <a:ext uri="{FF2B5EF4-FFF2-40B4-BE49-F238E27FC236}">
                <a16:creationId xmlns:a16="http://schemas.microsoft.com/office/drawing/2014/main" id="{06332902-3A75-52EC-1332-D7AD66733CD1}"/>
              </a:ext>
            </a:extLst>
          </p:cNvPr>
          <p:cNvPicPr>
            <a:picLocks noChangeAspect="1"/>
          </p:cNvPicPr>
          <p:nvPr/>
        </p:nvPicPr>
        <p:blipFill>
          <a:blip r:embed="rId4" cstate="email">
            <a:extLst>
              <a:ext uri="{28A0092B-C50C-407E-A947-70E740481C1C}">
                <a14:useLocalDpi xmlns:a14="http://schemas.microsoft.com/office/drawing/2010/main"/>
              </a:ext>
            </a:extLst>
          </a:blip>
          <a:srcRect t="24583" b="13889"/>
          <a:stretch/>
        </p:blipFill>
        <p:spPr>
          <a:xfrm>
            <a:off x="9742356" y="60766"/>
            <a:ext cx="2363918" cy="2181700"/>
          </a:xfrm>
          <a:prstGeom prst="ellipse">
            <a:avLst/>
          </a:prstGeom>
          <a:ln w="63500" cap="rnd">
            <a:solidFill>
              <a:srgbClr val="D11C5F"/>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Graphic 8" descr="Signature with solid fill">
            <a:extLst>
              <a:ext uri="{FF2B5EF4-FFF2-40B4-BE49-F238E27FC236}">
                <a16:creationId xmlns:a16="http://schemas.microsoft.com/office/drawing/2014/main" id="{9A60F6E9-98E3-37AD-BE0F-53B647EB3B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97822" y="278615"/>
            <a:ext cx="759778" cy="759778"/>
          </a:xfrm>
          <a:prstGeom prst="rect">
            <a:avLst/>
          </a:prstGeom>
        </p:spPr>
      </p:pic>
    </p:spTree>
    <p:extLst>
      <p:ext uri="{BB962C8B-B14F-4D97-AF65-F5344CB8AC3E}">
        <p14:creationId xmlns:p14="http://schemas.microsoft.com/office/powerpoint/2010/main" val="6103362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6E933-854F-791D-714F-7D1BADB85ED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7E74FAE-E6D6-82F2-BD77-558CFB7D341E}"/>
              </a:ext>
            </a:extLst>
          </p:cNvPr>
          <p:cNvSpPr>
            <a:spLocks noGrp="1"/>
          </p:cNvSpPr>
          <p:nvPr>
            <p:ph type="body" sz="quarter" idx="18"/>
          </p:nvPr>
        </p:nvSpPr>
        <p:spPr>
          <a:xfrm>
            <a:off x="865057" y="1361122"/>
            <a:ext cx="4979931" cy="3849918"/>
          </a:xfrm>
        </p:spPr>
        <p:txBody>
          <a:bodyPr/>
          <a:lstStyle/>
          <a:p>
            <a:pPr marL="342900" indent="-342900">
              <a:buClr>
                <a:srgbClr val="01A54E"/>
              </a:buClr>
              <a:buFont typeface="Wingdings" panose="05000000000000000000" pitchFamily="2" charset="2"/>
              <a:buChar char="q"/>
            </a:pPr>
            <a:r>
              <a:rPr lang="en-US" sz="2100" dirty="0">
                <a:solidFill>
                  <a:schemeClr val="bg1"/>
                </a:solidFill>
                <a:highlight>
                  <a:srgbClr val="01A54E"/>
                </a:highlight>
              </a:rPr>
              <a:t>Check Your Imagery: </a:t>
            </a:r>
            <a:r>
              <a:rPr lang="en-US" sz="2100" dirty="0"/>
              <a:t>When it comes to the photos and graphics you use to market your business, how diverse are they? Find FREE Inclusive Photos </a:t>
            </a:r>
            <a:r>
              <a:rPr lang="en-US" sz="2100" dirty="0">
                <a:hlinkClick r:id="rId2"/>
              </a:rPr>
              <a:t>Unsplash</a:t>
            </a:r>
            <a:r>
              <a:rPr lang="en-US" sz="2100" dirty="0"/>
              <a:t> or </a:t>
            </a:r>
            <a:r>
              <a:rPr lang="en-US" sz="2100" dirty="0">
                <a:hlinkClick r:id="rId3"/>
              </a:rPr>
              <a:t>Pexels</a:t>
            </a:r>
            <a:endParaRPr lang="en-US" sz="2100" dirty="0"/>
          </a:p>
          <a:p>
            <a:pPr marL="342900" indent="-342900">
              <a:buClr>
                <a:srgbClr val="01A54E"/>
              </a:buClr>
              <a:buFont typeface="Wingdings" panose="05000000000000000000" pitchFamily="2" charset="2"/>
              <a:buChar char="q"/>
            </a:pPr>
            <a:r>
              <a:rPr lang="en-US" sz="2100" dirty="0"/>
              <a:t>Do they tend to feature people of just one group (for example, white middle-aged males) or do you have a variety of genders, ethnicities, ages and abilities representing your business?</a:t>
            </a:r>
          </a:p>
          <a:p>
            <a:pPr marL="342900" indent="-342900">
              <a:buClr>
                <a:srgbClr val="01A54E"/>
              </a:buClr>
              <a:buFont typeface="Wingdings" panose="05000000000000000000" pitchFamily="2" charset="2"/>
              <a:buChar char="q"/>
            </a:pPr>
            <a:r>
              <a:rPr lang="en-US" sz="2100" dirty="0">
                <a:solidFill>
                  <a:schemeClr val="bg1"/>
                </a:solidFill>
                <a:highlight>
                  <a:srgbClr val="01A54E"/>
                </a:highlight>
              </a:rPr>
              <a:t>Diversity and Representation: </a:t>
            </a:r>
            <a:r>
              <a:rPr lang="en-US" sz="2000" dirty="0"/>
              <a:t>Before publishing an advertisement or hosting a panel, for example, ask — does this reflect society? Am I elevating diverse voices? </a:t>
            </a:r>
            <a:endParaRPr lang="en-US" sz="2100" dirty="0"/>
          </a:p>
        </p:txBody>
      </p:sp>
      <p:sp>
        <p:nvSpPr>
          <p:cNvPr id="3" name="Text Placeholder 2">
            <a:extLst>
              <a:ext uri="{FF2B5EF4-FFF2-40B4-BE49-F238E27FC236}">
                <a16:creationId xmlns:a16="http://schemas.microsoft.com/office/drawing/2014/main" id="{25E19A54-D128-AFB3-2CE4-26EFC4770672}"/>
              </a:ext>
            </a:extLst>
          </p:cNvPr>
          <p:cNvSpPr>
            <a:spLocks noGrp="1"/>
          </p:cNvSpPr>
          <p:nvPr>
            <p:ph type="body" sz="quarter" idx="16"/>
          </p:nvPr>
        </p:nvSpPr>
        <p:spPr>
          <a:xfrm>
            <a:off x="798381" y="558377"/>
            <a:ext cx="10595237" cy="803654"/>
          </a:xfrm>
        </p:spPr>
        <p:txBody>
          <a:bodyPr/>
          <a:lstStyle/>
          <a:p>
            <a:r>
              <a:rPr lang="en-US" sz="3600" b="0" dirty="0">
                <a:solidFill>
                  <a:srgbClr val="01A54E"/>
                </a:solidFill>
                <a:latin typeface="Aharoni" panose="02010803020104030203" pitchFamily="2" charset="-79"/>
                <a:cs typeface="Aharoni" panose="02010803020104030203" pitchFamily="2" charset="-79"/>
              </a:rPr>
              <a:t>Exercises</a:t>
            </a:r>
          </a:p>
          <a:p>
            <a:endParaRPr lang="en-IE" sz="2000" dirty="0">
              <a:solidFill>
                <a:schemeClr val="bg1"/>
              </a:solidFill>
              <a:highlight>
                <a:srgbClr val="01A54E"/>
              </a:highlight>
            </a:endParaRPr>
          </a:p>
        </p:txBody>
      </p:sp>
      <p:pic>
        <p:nvPicPr>
          <p:cNvPr id="4" name="Picture 3" descr="A person taking a picture of food&#10;&#10;Description automatically generated">
            <a:extLst>
              <a:ext uri="{FF2B5EF4-FFF2-40B4-BE49-F238E27FC236}">
                <a16:creationId xmlns:a16="http://schemas.microsoft.com/office/drawing/2014/main" id="{D607490E-6336-5ECE-74F6-3B2563D5984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16820" y="611239"/>
            <a:ext cx="3836930" cy="5688384"/>
          </a:xfrm>
          <a:prstGeom prst="rect">
            <a:avLst/>
          </a:prstGeom>
        </p:spPr>
      </p:pic>
      <p:pic>
        <p:nvPicPr>
          <p:cNvPr id="5" name="Picture 4" descr="A close-up of a person writing in a notebook&#10;&#10;Description automatically generated">
            <a:extLst>
              <a:ext uri="{FF2B5EF4-FFF2-40B4-BE49-F238E27FC236}">
                <a16:creationId xmlns:a16="http://schemas.microsoft.com/office/drawing/2014/main" id="{61CDA1CD-F936-B119-B32C-0CFAB9799837}"/>
              </a:ext>
            </a:extLst>
          </p:cNvPr>
          <p:cNvPicPr>
            <a:picLocks noChangeAspect="1"/>
          </p:cNvPicPr>
          <p:nvPr/>
        </p:nvPicPr>
        <p:blipFill>
          <a:blip r:embed="rId5" cstate="email">
            <a:extLst>
              <a:ext uri="{28A0092B-C50C-407E-A947-70E740481C1C}">
                <a14:useLocalDpi xmlns:a14="http://schemas.microsoft.com/office/drawing/2010/main"/>
              </a:ext>
            </a:extLst>
          </a:blip>
          <a:srcRect t="24583" b="13889"/>
          <a:stretch/>
        </p:blipFill>
        <p:spPr>
          <a:xfrm>
            <a:off x="9742356" y="60766"/>
            <a:ext cx="2363918" cy="2181700"/>
          </a:xfrm>
          <a:prstGeom prst="ellipse">
            <a:avLst/>
          </a:prstGeom>
          <a:ln w="63500" cap="rnd">
            <a:solidFill>
              <a:srgbClr val="D11C5F"/>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Graphic 6" descr="Signature with solid fill">
            <a:extLst>
              <a:ext uri="{FF2B5EF4-FFF2-40B4-BE49-F238E27FC236}">
                <a16:creationId xmlns:a16="http://schemas.microsoft.com/office/drawing/2014/main" id="{CA66EA4C-2E2B-E068-1B9D-64C61C6C434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97822" y="361950"/>
            <a:ext cx="914400" cy="914400"/>
          </a:xfrm>
          <a:prstGeom prst="rect">
            <a:avLst/>
          </a:prstGeom>
        </p:spPr>
      </p:pic>
    </p:spTree>
    <p:extLst>
      <p:ext uri="{BB962C8B-B14F-4D97-AF65-F5344CB8AC3E}">
        <p14:creationId xmlns:p14="http://schemas.microsoft.com/office/powerpoint/2010/main" val="19305189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6FE2F-07EA-36D5-531C-22C237E50F7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3F377AD-8593-C1E7-1D1B-56434203282B}"/>
              </a:ext>
            </a:extLst>
          </p:cNvPr>
          <p:cNvSpPr>
            <a:spLocks noGrp="1"/>
          </p:cNvSpPr>
          <p:nvPr>
            <p:ph type="body" sz="quarter" idx="18"/>
          </p:nvPr>
        </p:nvSpPr>
        <p:spPr>
          <a:xfrm>
            <a:off x="879063" y="1033403"/>
            <a:ext cx="6830584" cy="3849918"/>
          </a:xfrm>
        </p:spPr>
        <p:txBody>
          <a:bodyPr/>
          <a:lstStyle/>
          <a:p>
            <a:pPr marL="0" indent="0">
              <a:buClr>
                <a:srgbClr val="01A54E"/>
              </a:buClr>
            </a:pPr>
            <a:r>
              <a:rPr lang="en-US" sz="2200" dirty="0">
                <a:solidFill>
                  <a:schemeClr val="bg1"/>
                </a:solidFill>
                <a:highlight>
                  <a:srgbClr val="DF4625"/>
                </a:highlight>
              </a:rPr>
              <a:t>Accessibility </a:t>
            </a:r>
            <a:r>
              <a:rPr lang="en-US" sz="2200" dirty="0"/>
              <a:t>For small and medium-sized enterprises (SMEs), accessibility in marketing is imperative, it ensures that products, services, and messages are inclusive and available to everyone, regardless of physical, cognitive, or sensory abilities. </a:t>
            </a:r>
            <a:r>
              <a:rPr lang="en-US" sz="2200" dirty="0" err="1"/>
              <a:t>Prioritising</a:t>
            </a:r>
            <a:r>
              <a:rPr lang="en-US" sz="2200" dirty="0"/>
              <a:t> accessibility is not just about compliance—it’s about creating meaningful connections with a diverse audience and demonstrating your brand's commitment to equity.</a:t>
            </a:r>
          </a:p>
          <a:p>
            <a:pPr marL="0" indent="0">
              <a:buClr>
                <a:srgbClr val="01A54E"/>
              </a:buClr>
            </a:pPr>
            <a:r>
              <a:rPr lang="en-US" sz="2200" dirty="0"/>
              <a:t>Ensure all marketing materials, platforms, and campaigns are designed to be usable and understandable by everyone, including people with disabilities. This encompasses making content, tools, and experiences inclusive of individuals with physical, visual, auditory, cognitive, and other challenges. You will reach a larger audience </a:t>
            </a:r>
            <a:r>
              <a:rPr lang="en-IE" sz="2200" dirty="0"/>
              <a:t>and you gain an improved user experience</a:t>
            </a:r>
            <a:r>
              <a:rPr lang="en-IE" sz="2200" b="1" dirty="0"/>
              <a:t>.</a:t>
            </a:r>
          </a:p>
          <a:p>
            <a:pPr marL="0" indent="0">
              <a:buClr>
                <a:srgbClr val="01A54E"/>
              </a:buClr>
            </a:pPr>
            <a:endParaRPr lang="en-IE" sz="2200" dirty="0"/>
          </a:p>
        </p:txBody>
      </p:sp>
      <p:sp>
        <p:nvSpPr>
          <p:cNvPr id="3" name="Text Placeholder 2">
            <a:extLst>
              <a:ext uri="{FF2B5EF4-FFF2-40B4-BE49-F238E27FC236}">
                <a16:creationId xmlns:a16="http://schemas.microsoft.com/office/drawing/2014/main" id="{2D57665A-B910-6CA8-7470-EC840AB591A3}"/>
              </a:ext>
            </a:extLst>
          </p:cNvPr>
          <p:cNvSpPr>
            <a:spLocks noGrp="1"/>
          </p:cNvSpPr>
          <p:nvPr>
            <p:ph type="body" sz="quarter" idx="16"/>
          </p:nvPr>
        </p:nvSpPr>
        <p:spPr>
          <a:xfrm>
            <a:off x="798381" y="417116"/>
            <a:ext cx="10595237" cy="803654"/>
          </a:xfrm>
        </p:spPr>
        <p:txBody>
          <a:bodyPr/>
          <a:lstStyle/>
          <a:p>
            <a:pPr marL="514350" indent="-514350">
              <a:buFont typeface="+mj-lt"/>
              <a:buAutoNum type="arabicPeriod" startAt="4"/>
            </a:pPr>
            <a:r>
              <a:rPr lang="en-US" b="0" dirty="0">
                <a:latin typeface="Aharoni" panose="02010803020104030203" pitchFamily="2" charset="-79"/>
                <a:cs typeface="Aharoni" panose="02010803020104030203" pitchFamily="2" charset="-79"/>
              </a:rPr>
              <a:t>Accessibility</a:t>
            </a:r>
            <a:endParaRPr lang="en-IE" b="0" dirty="0">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id="{FC7EA4A2-46AD-25F9-85AA-6C614F9A6D97}"/>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sp>
        <p:nvSpPr>
          <p:cNvPr id="4" name="Rectangle 3">
            <a:extLst>
              <a:ext uri="{FF2B5EF4-FFF2-40B4-BE49-F238E27FC236}">
                <a16:creationId xmlns:a16="http://schemas.microsoft.com/office/drawing/2014/main" id="{F7AD8976-1DF2-E9EE-7E84-9B20EC4763F8}"/>
              </a:ext>
            </a:extLst>
          </p:cNvPr>
          <p:cNvSpPr/>
          <p:nvPr/>
        </p:nvSpPr>
        <p:spPr>
          <a:xfrm>
            <a:off x="7807213" y="210492"/>
            <a:ext cx="3800511" cy="32185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200" b="1" dirty="0">
                <a:solidFill>
                  <a:schemeClr val="bg1"/>
                </a:solidFill>
              </a:rPr>
              <a:t>Instagram</a:t>
            </a:r>
            <a:r>
              <a:rPr lang="en-IE" sz="2200" dirty="0">
                <a:solidFill>
                  <a:schemeClr val="bg1"/>
                </a:solidFill>
              </a:rPr>
              <a:t> introduced </a:t>
            </a:r>
            <a:r>
              <a:rPr lang="en-US" sz="2200" b="1" dirty="0">
                <a:solidFill>
                  <a:schemeClr val="bg1"/>
                </a:solidFill>
                <a:hlinkClick r:id="rId3">
                  <a:extLst>
                    <a:ext uri="{A12FA001-AC4F-418D-AE19-62706E023703}">
                      <ahyp:hlinkClr xmlns:ahyp="http://schemas.microsoft.com/office/drawing/2018/hyperlinkcolor" val="tx"/>
                    </a:ext>
                  </a:extLst>
                </a:hlinkClick>
              </a:rPr>
              <a:t>automatic alternative text </a:t>
            </a:r>
            <a:r>
              <a:rPr lang="en-US" sz="2200" dirty="0">
                <a:solidFill>
                  <a:schemeClr val="bg1"/>
                </a:solidFill>
              </a:rPr>
              <a:t>so you can hear descriptions of photos through your screen reader when you use Feed, Explore and Profile. Here is why it is important you use this feature.</a:t>
            </a:r>
          </a:p>
        </p:txBody>
      </p:sp>
      <p:pic>
        <p:nvPicPr>
          <p:cNvPr id="5122" name="Picture 2" descr="ALT text on Instagram photos">
            <a:hlinkClick r:id="rId4"/>
            <a:extLst>
              <a:ext uri="{FF2B5EF4-FFF2-40B4-BE49-F238E27FC236}">
                <a16:creationId xmlns:a16="http://schemas.microsoft.com/office/drawing/2014/main" id="{DD6D54DE-3E06-BECB-28D4-9CAB11C129F4}"/>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t="10386" b="27397"/>
          <a:stretch/>
        </p:blipFill>
        <p:spPr bwMode="auto">
          <a:xfrm>
            <a:off x="8076154" y="3517425"/>
            <a:ext cx="3415029" cy="2731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80103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279A3-E08D-DA67-40FA-0A5ADD8C3AD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4A3BB00-2BC3-7270-42E6-3127DFEF6474}"/>
              </a:ext>
            </a:extLst>
          </p:cNvPr>
          <p:cNvSpPr>
            <a:spLocks noGrp="1"/>
          </p:cNvSpPr>
          <p:nvPr>
            <p:ph type="body" sz="quarter" idx="18"/>
          </p:nvPr>
        </p:nvSpPr>
        <p:spPr>
          <a:xfrm>
            <a:off x="726662" y="558274"/>
            <a:ext cx="11035032" cy="3849918"/>
          </a:xfrm>
        </p:spPr>
        <p:txBody>
          <a:bodyPr/>
          <a:lstStyle/>
          <a:p>
            <a:pPr marL="0" indent="0">
              <a:buClr>
                <a:srgbClr val="01A54E"/>
              </a:buClr>
            </a:pPr>
            <a:r>
              <a:rPr lang="en-US" sz="2100" b="1" dirty="0">
                <a:solidFill>
                  <a:srgbClr val="FF0000"/>
                </a:solidFill>
              </a:rPr>
              <a:t>For example, </a:t>
            </a:r>
            <a:r>
              <a:rPr lang="en-US" sz="2100" dirty="0"/>
              <a:t>Inclusive campaigns accommodate diverse needs, improving usability for individuals with different physical or cognitive abilities. For example, you can include audio content on your website to cater to those with visual impairments. </a:t>
            </a:r>
            <a:r>
              <a:rPr lang="en-US" sz="2100" dirty="0">
                <a:solidFill>
                  <a:srgbClr val="FF0000"/>
                </a:solidFill>
              </a:rPr>
              <a:t>Quick checklist;</a:t>
            </a:r>
          </a:p>
          <a:p>
            <a:pPr marL="342900" indent="-342900">
              <a:buClr>
                <a:srgbClr val="CE362B"/>
              </a:buClr>
              <a:buFont typeface="Wingdings" panose="05000000000000000000" pitchFamily="2" charset="2"/>
              <a:buChar char="q"/>
            </a:pPr>
            <a:r>
              <a:rPr lang="en-US" sz="2100" dirty="0">
                <a:solidFill>
                  <a:srgbClr val="FF0000"/>
                </a:solidFill>
              </a:rPr>
              <a:t>Alt Text for Visuals: </a:t>
            </a:r>
            <a:r>
              <a:rPr lang="en-US" sz="2100" dirty="0"/>
              <a:t>Provide meaningful image descriptions for screen readers, e.g., “A woman in a wheelchair browsing clothing racks in a boutique” instead of “Image of a woman.”</a:t>
            </a:r>
          </a:p>
          <a:p>
            <a:pPr marL="342900" indent="-342900">
              <a:buClr>
                <a:srgbClr val="CE362B"/>
              </a:buClr>
              <a:buFont typeface="Wingdings" panose="05000000000000000000" pitchFamily="2" charset="2"/>
              <a:buChar char="q"/>
            </a:pPr>
            <a:r>
              <a:rPr lang="en-US" sz="2100" dirty="0">
                <a:solidFill>
                  <a:srgbClr val="FF0000"/>
                </a:solidFill>
              </a:rPr>
              <a:t>Videos with Captions: </a:t>
            </a:r>
            <a:r>
              <a:rPr lang="en-US" sz="2100" dirty="0"/>
              <a:t>Include accurate closed captions for videos to support those with hearing impairments. Edit auto-captions for precision.</a:t>
            </a:r>
          </a:p>
          <a:p>
            <a:pPr marL="342900" indent="-342900">
              <a:buClr>
                <a:srgbClr val="CE362B"/>
              </a:buClr>
              <a:buFont typeface="Wingdings" panose="05000000000000000000" pitchFamily="2" charset="2"/>
              <a:buChar char="q"/>
            </a:pPr>
            <a:r>
              <a:rPr lang="en-US" sz="2100" dirty="0">
                <a:solidFill>
                  <a:srgbClr val="FF0000"/>
                </a:solidFill>
              </a:rPr>
              <a:t>Focus on Universal Design: </a:t>
            </a:r>
            <a:r>
              <a:rPr lang="en-US" sz="2100" dirty="0"/>
              <a:t>Use intuitive visuals with clear icons and minimal text to ensure accessibility for all, including those with cognitive challenges.</a:t>
            </a:r>
          </a:p>
          <a:p>
            <a:pPr marL="342900" indent="-342900">
              <a:buClr>
                <a:srgbClr val="CE362B"/>
              </a:buClr>
              <a:buFont typeface="Wingdings" panose="05000000000000000000" pitchFamily="2" charset="2"/>
              <a:buChar char="q"/>
            </a:pPr>
            <a:r>
              <a:rPr lang="en-US" sz="2100" dirty="0">
                <a:solidFill>
                  <a:srgbClr val="FF0000"/>
                </a:solidFill>
              </a:rPr>
              <a:t>Representation in Imagery: </a:t>
            </a:r>
            <a:r>
              <a:rPr lang="en-US" sz="2100" dirty="0"/>
              <a:t>Feature individuals with visible and invisible disabilities naturally, avoiding stereotypes or tokenism (e.g., using mobility aids or assistive tech).</a:t>
            </a:r>
          </a:p>
          <a:p>
            <a:pPr marL="342900" indent="-342900">
              <a:buClr>
                <a:srgbClr val="CE362B"/>
              </a:buClr>
              <a:buFont typeface="Wingdings" panose="05000000000000000000" pitchFamily="2" charset="2"/>
              <a:buChar char="q"/>
            </a:pPr>
            <a:r>
              <a:rPr lang="en-US" sz="2100" dirty="0">
                <a:solidFill>
                  <a:srgbClr val="FF0000"/>
                </a:solidFill>
              </a:rPr>
              <a:t>Accessible Formats: </a:t>
            </a:r>
            <a:r>
              <a:rPr lang="en-US" sz="2100" dirty="0"/>
              <a:t>Provide materials in multiple formats like PDFs, audio, and braille to ensure inclusivity.</a:t>
            </a:r>
          </a:p>
          <a:p>
            <a:pPr marL="0" indent="0">
              <a:buClr>
                <a:srgbClr val="CE362B"/>
              </a:buClr>
            </a:pPr>
            <a:r>
              <a:rPr lang="en-US" sz="2100" b="1" dirty="0">
                <a:solidFill>
                  <a:srgbClr val="FF0000"/>
                </a:solidFill>
              </a:rPr>
              <a:t>Don’t</a:t>
            </a:r>
            <a:r>
              <a:rPr lang="en-US" sz="2100" dirty="0">
                <a:solidFill>
                  <a:srgbClr val="ED028C"/>
                </a:solidFill>
              </a:rPr>
              <a:t> </a:t>
            </a:r>
            <a:r>
              <a:rPr lang="en-US" sz="2100" dirty="0"/>
              <a:t>overlook Alt Text to describe images. Avoid low contrast e.g., light grey text on a light background which is hard to read for users. Avoid auto play videos which can be disruptive to sensory people. Provide audio options for vision impaired. </a:t>
            </a:r>
          </a:p>
          <a:p>
            <a:pPr marL="0" indent="0">
              <a:buClr>
                <a:srgbClr val="01A54E"/>
              </a:buClr>
            </a:pPr>
            <a:endParaRPr lang="en-IE" sz="2100" dirty="0"/>
          </a:p>
        </p:txBody>
      </p:sp>
      <p:sp>
        <p:nvSpPr>
          <p:cNvPr id="6" name="TextBox 5">
            <a:extLst>
              <a:ext uri="{FF2B5EF4-FFF2-40B4-BE49-F238E27FC236}">
                <a16:creationId xmlns:a16="http://schemas.microsoft.com/office/drawing/2014/main" id="{2762C704-0F08-292D-5C79-68859C0E5877}"/>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spTree>
    <p:extLst>
      <p:ext uri="{BB962C8B-B14F-4D97-AF65-F5344CB8AC3E}">
        <p14:creationId xmlns:p14="http://schemas.microsoft.com/office/powerpoint/2010/main" val="11701980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739C5-D505-D2EA-A8F2-3A68DE17E84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45A9861-84BA-E0FC-342B-C2591A02FE90}"/>
              </a:ext>
            </a:extLst>
          </p:cNvPr>
          <p:cNvSpPr>
            <a:spLocks noGrp="1"/>
          </p:cNvSpPr>
          <p:nvPr>
            <p:ph type="body" sz="quarter" idx="16"/>
          </p:nvPr>
        </p:nvSpPr>
        <p:spPr>
          <a:xfrm>
            <a:off x="798381" y="417116"/>
            <a:ext cx="10595237" cy="803654"/>
          </a:xfrm>
        </p:spPr>
        <p:txBody>
          <a:bodyPr/>
          <a:lstStyle/>
          <a:p>
            <a:pPr marL="514350" indent="-514350">
              <a:buFont typeface="+mj-lt"/>
              <a:buAutoNum type="arabicPeriod" startAt="4"/>
            </a:pPr>
            <a:r>
              <a:rPr lang="en-US" b="0" dirty="0">
                <a:latin typeface="Aharoni" panose="02010803020104030203" pitchFamily="2" charset="-79"/>
                <a:cs typeface="Aharoni" panose="02010803020104030203" pitchFamily="2" charset="-79"/>
              </a:rPr>
              <a:t>Accessibility</a:t>
            </a:r>
            <a:endParaRPr lang="en-IE" b="0" dirty="0">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id="{0B269450-8172-B5E8-4B5D-2FD4C71CC142}"/>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graphicFrame>
        <p:nvGraphicFramePr>
          <p:cNvPr id="8" name="Table 7">
            <a:extLst>
              <a:ext uri="{FF2B5EF4-FFF2-40B4-BE49-F238E27FC236}">
                <a16:creationId xmlns:a16="http://schemas.microsoft.com/office/drawing/2014/main" id="{4C015677-18FF-2F2D-3D59-D2DDA3D8C26E}"/>
              </a:ext>
            </a:extLst>
          </p:cNvPr>
          <p:cNvGraphicFramePr>
            <a:graphicFrameLocks noGrp="1"/>
          </p:cNvGraphicFramePr>
          <p:nvPr>
            <p:extLst>
              <p:ext uri="{D42A27DB-BD31-4B8C-83A1-F6EECF244321}">
                <p14:modId xmlns:p14="http://schemas.microsoft.com/office/powerpoint/2010/main" val="213310542"/>
              </p:ext>
            </p:extLst>
          </p:nvPr>
        </p:nvGraphicFramePr>
        <p:xfrm>
          <a:off x="478117" y="1024465"/>
          <a:ext cx="11235765" cy="4480560"/>
        </p:xfrm>
        <a:graphic>
          <a:graphicData uri="http://schemas.openxmlformats.org/drawingml/2006/table">
            <a:tbl>
              <a:tblPr firstRow="1" bandRow="1">
                <a:tableStyleId>{5C22544A-7EE6-4342-B048-85BDC9FD1C3A}</a:tableStyleId>
              </a:tblPr>
              <a:tblGrid>
                <a:gridCol w="6117520">
                  <a:extLst>
                    <a:ext uri="{9D8B030D-6E8A-4147-A177-3AD203B41FA5}">
                      <a16:colId xmlns:a16="http://schemas.microsoft.com/office/drawing/2014/main" val="2947246601"/>
                    </a:ext>
                  </a:extLst>
                </a:gridCol>
                <a:gridCol w="5118245">
                  <a:extLst>
                    <a:ext uri="{9D8B030D-6E8A-4147-A177-3AD203B41FA5}">
                      <a16:colId xmlns:a16="http://schemas.microsoft.com/office/drawing/2014/main" val="4224813332"/>
                    </a:ext>
                  </a:extLst>
                </a:gridCol>
              </a:tblGrid>
              <a:tr h="370840">
                <a:tc>
                  <a:txBody>
                    <a:bodyPr/>
                    <a:lstStyle/>
                    <a:p>
                      <a:r>
                        <a:rPr lang="en-IE" sz="2400" dirty="0"/>
                        <a:t>Accessibility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4F2F"/>
                    </a:solidFill>
                  </a:tcPr>
                </a:tc>
                <a:tc>
                  <a:txBody>
                    <a:bodyPr/>
                    <a:lstStyle/>
                    <a:p>
                      <a:r>
                        <a:rPr lang="en-IE" sz="2400" dirty="0"/>
                        <a:t>Non - Inclusive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4F2F"/>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highlight>
                            <a:srgbClr val="CE362B"/>
                          </a:highlight>
                          <a:latin typeface="+mn-lt"/>
                          <a:ea typeface="+mn-ea"/>
                          <a:cs typeface="+mn-cs"/>
                        </a:rPr>
                        <a:t>Café or Restaurant: </a:t>
                      </a:r>
                      <a:r>
                        <a:rPr lang="en-US" sz="2000" kern="1200" dirty="0">
                          <a:solidFill>
                            <a:srgbClr val="083F59"/>
                          </a:solidFill>
                          <a:latin typeface="+mn-lt"/>
                          <a:ea typeface="+mn-ea"/>
                          <a:cs typeface="+mn-cs"/>
                        </a:rPr>
                        <a:t>Provide an online menu in an easy-to-navigate PDF with screen reader compatibility and large print options for physical menus.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2000" kern="1200" dirty="0">
                          <a:solidFill>
                            <a:srgbClr val="083F59"/>
                          </a:solidFill>
                          <a:latin typeface="+mn-lt"/>
                          <a:ea typeface="+mn-ea"/>
                          <a:cs typeface="+mn-cs"/>
                        </a:rPr>
                        <a:t>Sharing a low-resolution image of the menu on social media with no text 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highlight>
                            <a:srgbClr val="CE362B"/>
                          </a:highlight>
                          <a:latin typeface="+mn-lt"/>
                          <a:ea typeface="+mn-ea"/>
                          <a:cs typeface="+mn-cs"/>
                        </a:rPr>
                        <a:t>Retail Shop: </a:t>
                      </a:r>
                      <a:r>
                        <a:rPr lang="en-US" sz="2000" kern="1200" dirty="0">
                          <a:solidFill>
                            <a:srgbClr val="083F59"/>
                          </a:solidFill>
                          <a:latin typeface="+mn-lt"/>
                          <a:ea typeface="+mn-ea"/>
                          <a:cs typeface="+mn-cs"/>
                        </a:rPr>
                        <a:t>Offer virtual shopping tours with audio descriptions and a simple checkout process for people with disabilities.</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rgbClr val="083F59"/>
                          </a:solidFill>
                          <a:latin typeface="+mn-lt"/>
                          <a:ea typeface="+mn-ea"/>
                          <a:cs typeface="+mn-cs"/>
                        </a:rPr>
                        <a:t>Using an e-commerce platform that lacks keyboard navigation or accessibility features.</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highlight>
                            <a:srgbClr val="CE362B"/>
                          </a:highlight>
                          <a:latin typeface="+mn-lt"/>
                          <a:ea typeface="+mn-ea"/>
                          <a:cs typeface="+mn-cs"/>
                        </a:rPr>
                        <a:t>Health and Fitness Studio: </a:t>
                      </a:r>
                      <a:r>
                        <a:rPr lang="en-US" sz="2000" kern="1200" dirty="0">
                          <a:solidFill>
                            <a:srgbClr val="083F59"/>
                          </a:solidFill>
                          <a:latin typeface="+mn-lt"/>
                          <a:ea typeface="+mn-ea"/>
                          <a:cs typeface="+mn-cs"/>
                        </a:rPr>
                        <a:t>Post exercise tutorials with captions and visual demonstrations, ensuring exercises can be adapted for people with mobility challenges.</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rgbClr val="083F59"/>
                          </a:solidFill>
                          <a:latin typeface="+mn-lt"/>
                          <a:ea typeface="+mn-ea"/>
                          <a:cs typeface="+mn-cs"/>
                        </a:rPr>
                        <a:t>Sharing only audio-based instructions without additional visual cues or text explanations.</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highlight>
                            <a:srgbClr val="CE362B"/>
                          </a:highlight>
                          <a:latin typeface="+mn-lt"/>
                          <a:ea typeface="+mn-ea"/>
                          <a:cs typeface="+mn-cs"/>
                        </a:rPr>
                        <a:t>Event Planning Business: </a:t>
                      </a:r>
                      <a:r>
                        <a:rPr lang="en-US" sz="2000" kern="1200" dirty="0">
                          <a:solidFill>
                            <a:srgbClr val="083F59"/>
                          </a:solidFill>
                          <a:latin typeface="+mn-lt"/>
                          <a:ea typeface="+mn-ea"/>
                          <a:cs typeface="+mn-cs"/>
                        </a:rPr>
                        <a:t>Ensure event venues are wheelchair accessible and provide sign language interpreters or real-time captioning during presentations.</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dirty="0">
                          <a:solidFill>
                            <a:srgbClr val="083F59"/>
                          </a:solidFill>
                          <a:latin typeface="+mn-lt"/>
                          <a:ea typeface="+mn-ea"/>
                          <a:cs typeface="+mn-cs"/>
                        </a:rPr>
                        <a:t>Choosing venues without accessibility features and neglecting to provide accommodations for attendees with disabilities.</a:t>
                      </a:r>
                      <a:endParaRPr lang="en-IE" sz="2000" kern="1200" dirty="0">
                        <a:solidFill>
                          <a:srgbClr val="083F5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5726069"/>
                  </a:ext>
                </a:extLst>
              </a:tr>
            </a:tbl>
          </a:graphicData>
        </a:graphic>
      </p:graphicFrame>
    </p:spTree>
    <p:extLst>
      <p:ext uri="{BB962C8B-B14F-4D97-AF65-F5344CB8AC3E}">
        <p14:creationId xmlns:p14="http://schemas.microsoft.com/office/powerpoint/2010/main" val="23346835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040C2C-F5EB-3185-F0F3-4C3A60E54CCE}"/>
              </a:ext>
            </a:extLst>
          </p:cNvPr>
          <p:cNvSpPr>
            <a:spLocks noGrp="1"/>
          </p:cNvSpPr>
          <p:nvPr>
            <p:ph type="body" sz="quarter" idx="18"/>
          </p:nvPr>
        </p:nvSpPr>
        <p:spPr>
          <a:xfrm>
            <a:off x="798382" y="1383885"/>
            <a:ext cx="7707444" cy="3849918"/>
          </a:xfrm>
        </p:spPr>
        <p:txBody>
          <a:bodyPr/>
          <a:lstStyle/>
          <a:p>
            <a:pPr marL="342900" indent="-342900">
              <a:buClr>
                <a:srgbClr val="CE362B"/>
              </a:buClr>
              <a:buFont typeface="Wingdings" panose="05000000000000000000" pitchFamily="2" charset="2"/>
              <a:buChar char="q"/>
            </a:pPr>
            <a:r>
              <a:rPr lang="en-US" sz="2200" dirty="0">
                <a:solidFill>
                  <a:schemeClr val="bg1"/>
                </a:solidFill>
                <a:highlight>
                  <a:srgbClr val="CE362B"/>
                </a:highlight>
              </a:rPr>
              <a:t>Website Design: </a:t>
            </a:r>
            <a:r>
              <a:rPr lang="en-US" sz="2200" dirty="0"/>
              <a:t>Make sure your website follows </a:t>
            </a:r>
            <a:r>
              <a:rPr lang="en-US" sz="2200" dirty="0">
                <a:solidFill>
                  <a:srgbClr val="FF0000"/>
                </a:solidFill>
                <a:hlinkClick r:id="rId2">
                  <a:extLst>
                    <a:ext uri="{A12FA001-AC4F-418D-AE19-62706E023703}">
                      <ahyp:hlinkClr xmlns:ahyp="http://schemas.microsoft.com/office/drawing/2018/hyperlinkcolor" val="tx"/>
                    </a:ext>
                  </a:extLst>
                </a:hlinkClick>
              </a:rPr>
              <a:t>WCAG (Web Content Accessibility Guidelines)</a:t>
            </a:r>
            <a:r>
              <a:rPr lang="en-US" sz="2200" dirty="0"/>
              <a:t>. Features like screen reader compatibility, text resizing, keyboard navigation, and alt text for images are essential. Avoid flashy or moving graphics that could be disruptive for people with sensory sensitivities.</a:t>
            </a:r>
          </a:p>
          <a:p>
            <a:pPr marL="342900" indent="-342900">
              <a:buClr>
                <a:srgbClr val="CE362B"/>
              </a:buClr>
              <a:buFont typeface="Wingdings" panose="05000000000000000000" pitchFamily="2" charset="2"/>
              <a:buChar char="q"/>
            </a:pPr>
            <a:r>
              <a:rPr lang="en-US" sz="2200" dirty="0">
                <a:solidFill>
                  <a:schemeClr val="bg1"/>
                </a:solidFill>
                <a:highlight>
                  <a:srgbClr val="CE362B"/>
                </a:highlight>
              </a:rPr>
              <a:t>Inclusive Visual Content: </a:t>
            </a:r>
            <a:r>
              <a:rPr lang="en-US" sz="2200" dirty="0"/>
              <a:t>Provide captions or subtitles for all video content to support people with hearing impairments. Offer transcripts for podcasts and webinars. Use high-contrast color schemes and large, legible fonts in graphics and text. </a:t>
            </a:r>
          </a:p>
          <a:p>
            <a:pPr marL="342900" indent="-342900">
              <a:buClr>
                <a:srgbClr val="CE362B"/>
              </a:buClr>
              <a:buFont typeface="Wingdings" panose="05000000000000000000" pitchFamily="2" charset="2"/>
              <a:buChar char="q"/>
            </a:pPr>
            <a:r>
              <a:rPr lang="en-US" sz="2200" dirty="0">
                <a:solidFill>
                  <a:schemeClr val="bg1"/>
                </a:solidFill>
                <a:highlight>
                  <a:srgbClr val="CE362B"/>
                </a:highlight>
              </a:rPr>
              <a:t>Social Media Accessibility: </a:t>
            </a:r>
            <a:r>
              <a:rPr lang="en-US" sz="2200" dirty="0"/>
              <a:t>Write descriptive alt text for social media images so screen readers can describe them to users with visual impairments. Avoid using excessive emojis or text in images that cannot be read by accessibility tools. Create simple, clear captions for all posts.</a:t>
            </a:r>
          </a:p>
        </p:txBody>
      </p:sp>
      <p:sp>
        <p:nvSpPr>
          <p:cNvPr id="4" name="Text Placeholder 2">
            <a:extLst>
              <a:ext uri="{FF2B5EF4-FFF2-40B4-BE49-F238E27FC236}">
                <a16:creationId xmlns:a16="http://schemas.microsoft.com/office/drawing/2014/main" id="{EDFB05AA-CA5A-C64B-6481-EB2AD05D324D}"/>
              </a:ext>
            </a:extLst>
          </p:cNvPr>
          <p:cNvSpPr>
            <a:spLocks noGrp="1"/>
          </p:cNvSpPr>
          <p:nvPr>
            <p:ph type="body" sz="quarter" idx="16"/>
          </p:nvPr>
        </p:nvSpPr>
        <p:spPr>
          <a:xfrm>
            <a:off x="798381" y="560551"/>
            <a:ext cx="10595237" cy="803654"/>
          </a:xfrm>
        </p:spPr>
        <p:txBody>
          <a:bodyPr/>
          <a:lstStyle/>
          <a:p>
            <a:pPr marL="514350" indent="-514350">
              <a:buFont typeface="+mj-lt"/>
              <a:buAutoNum type="arabicPeriod" startAt="4"/>
            </a:pPr>
            <a:r>
              <a:rPr lang="en-US" b="0" dirty="0">
                <a:latin typeface="Aharoni" panose="02010803020104030203" pitchFamily="2" charset="-79"/>
                <a:cs typeface="Aharoni" panose="02010803020104030203" pitchFamily="2" charset="-79"/>
              </a:rPr>
              <a:t>Accessibility (Exercise)</a:t>
            </a:r>
            <a:endParaRPr lang="en-IE" b="0" dirty="0">
              <a:latin typeface="Aharoni" panose="02010803020104030203" pitchFamily="2" charset="-79"/>
              <a:cs typeface="Aharoni" panose="02010803020104030203" pitchFamily="2" charset="-79"/>
            </a:endParaRPr>
          </a:p>
        </p:txBody>
      </p:sp>
      <p:pic>
        <p:nvPicPr>
          <p:cNvPr id="8" name="Picture 7" descr="A couple of women looking at a computer&#10;&#10;Description automatically generated">
            <a:extLst>
              <a:ext uri="{FF2B5EF4-FFF2-40B4-BE49-F238E27FC236}">
                <a16:creationId xmlns:a16="http://schemas.microsoft.com/office/drawing/2014/main" id="{5F1047DC-E468-46CF-687A-455FFABE7E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05826" y="1539711"/>
            <a:ext cx="3171825" cy="4757738"/>
          </a:xfrm>
          <a:prstGeom prst="rect">
            <a:avLst/>
          </a:prstGeom>
        </p:spPr>
      </p:pic>
      <p:pic>
        <p:nvPicPr>
          <p:cNvPr id="9" name="Picture 8" descr="A close-up of a person writing in a notebook&#10;&#10;Description automatically generated">
            <a:extLst>
              <a:ext uri="{FF2B5EF4-FFF2-40B4-BE49-F238E27FC236}">
                <a16:creationId xmlns:a16="http://schemas.microsoft.com/office/drawing/2014/main" id="{1E48838B-E026-0577-8F9D-B94DB00BC7E5}"/>
              </a:ext>
            </a:extLst>
          </p:cNvPr>
          <p:cNvPicPr>
            <a:picLocks noChangeAspect="1"/>
          </p:cNvPicPr>
          <p:nvPr/>
        </p:nvPicPr>
        <p:blipFill>
          <a:blip r:embed="rId4" cstate="email">
            <a:extLst>
              <a:ext uri="{28A0092B-C50C-407E-A947-70E740481C1C}">
                <a14:useLocalDpi xmlns:a14="http://schemas.microsoft.com/office/drawing/2010/main"/>
              </a:ext>
            </a:extLst>
          </a:blip>
          <a:srcRect t="24583" b="13889"/>
          <a:stretch/>
        </p:blipFill>
        <p:spPr>
          <a:xfrm>
            <a:off x="9742356" y="60766"/>
            <a:ext cx="2363918" cy="2181700"/>
          </a:xfrm>
          <a:prstGeom prst="ellipse">
            <a:avLst/>
          </a:prstGeom>
          <a:ln w="63500" cap="rnd">
            <a:solidFill>
              <a:srgbClr val="D11C5F"/>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Graphic 9" descr="Signature with solid fill">
            <a:extLst>
              <a:ext uri="{FF2B5EF4-FFF2-40B4-BE49-F238E27FC236}">
                <a16:creationId xmlns:a16="http://schemas.microsoft.com/office/drawing/2014/main" id="{13ADEF3A-2528-9417-0865-9D815E9D67B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83972" y="320239"/>
            <a:ext cx="914400" cy="914400"/>
          </a:xfrm>
          <a:prstGeom prst="rect">
            <a:avLst/>
          </a:prstGeom>
        </p:spPr>
      </p:pic>
    </p:spTree>
    <p:extLst>
      <p:ext uri="{BB962C8B-B14F-4D97-AF65-F5344CB8AC3E}">
        <p14:creationId xmlns:p14="http://schemas.microsoft.com/office/powerpoint/2010/main" val="2756902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3A51C-D3CB-3632-B972-3C5CD7E8F3E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63B1F20-DD7D-9B49-2BF2-A0F0258B1DE1}"/>
              </a:ext>
            </a:extLst>
          </p:cNvPr>
          <p:cNvSpPr>
            <a:spLocks noGrp="1"/>
          </p:cNvSpPr>
          <p:nvPr>
            <p:ph type="body" sz="quarter" idx="18"/>
          </p:nvPr>
        </p:nvSpPr>
        <p:spPr>
          <a:xfrm>
            <a:off x="798381" y="1236433"/>
            <a:ext cx="10717344" cy="3849918"/>
          </a:xfrm>
        </p:spPr>
        <p:txBody>
          <a:bodyPr/>
          <a:lstStyle/>
          <a:p>
            <a:pPr marL="342900" indent="-342900">
              <a:buClr>
                <a:srgbClr val="CE362B"/>
              </a:buClr>
              <a:buFont typeface="Wingdings" panose="05000000000000000000" pitchFamily="2" charset="2"/>
              <a:buChar char="q"/>
            </a:pPr>
            <a:r>
              <a:rPr lang="en-US" sz="2200" dirty="0">
                <a:solidFill>
                  <a:schemeClr val="bg1"/>
                </a:solidFill>
                <a:highlight>
                  <a:srgbClr val="CE362B"/>
                </a:highlight>
              </a:rPr>
              <a:t>Accessible Print Materials</a:t>
            </a:r>
            <a:r>
              <a:rPr lang="en-US" sz="2200" dirty="0"/>
              <a:t>: Flyers, brochures, and posters should use large fonts, high-contrast colors, and clean layouts. Avoid overly decorative fonts that can make text difficult to read.</a:t>
            </a:r>
          </a:p>
          <a:p>
            <a:pPr marL="342900" indent="-342900">
              <a:buClr>
                <a:srgbClr val="CE362B"/>
              </a:buClr>
              <a:buFont typeface="Wingdings" panose="05000000000000000000" pitchFamily="2" charset="2"/>
              <a:buChar char="q"/>
            </a:pPr>
            <a:r>
              <a:rPr lang="en-US" sz="2200" dirty="0">
                <a:solidFill>
                  <a:schemeClr val="bg1"/>
                </a:solidFill>
                <a:highlight>
                  <a:srgbClr val="CE362B"/>
                </a:highlight>
              </a:rPr>
              <a:t>Multilingual and Simple Language: </a:t>
            </a:r>
            <a:r>
              <a:rPr lang="en-US" sz="2200" dirty="0"/>
              <a:t>As we know all audiences are diverse, nobody is the same, offer marketing materials in multiple languages. Use plain, straightforward language to ensure that people with varying levels of literacy can understand your message.</a:t>
            </a:r>
          </a:p>
          <a:p>
            <a:pPr marL="342900" indent="-342900">
              <a:buClr>
                <a:srgbClr val="CE362B"/>
              </a:buClr>
              <a:buFont typeface="Wingdings" panose="05000000000000000000" pitchFamily="2" charset="2"/>
              <a:buChar char="q"/>
            </a:pPr>
            <a:r>
              <a:rPr lang="en-US" sz="2200" dirty="0">
                <a:solidFill>
                  <a:schemeClr val="bg1"/>
                </a:solidFill>
                <a:highlight>
                  <a:srgbClr val="CE362B"/>
                </a:highlight>
              </a:rPr>
              <a:t>Customer Support: </a:t>
            </a:r>
            <a:r>
              <a:rPr lang="en-US" sz="2200" dirty="0"/>
              <a:t>Provide multiple ways for customers to reach you, including email, phone, and live chat. Train staff to communicate effectively and respectfully with individuals with disabilities.</a:t>
            </a:r>
          </a:p>
          <a:p>
            <a:pPr marL="0" indent="0"/>
            <a:r>
              <a:rPr lang="en-US" sz="2200" dirty="0"/>
              <a:t>By making accessibility a priority, you are essentially creating a welcoming environment for all potential customers. Completing this exercise will make your marketing more accessible and </a:t>
            </a:r>
            <a:r>
              <a:rPr lang="en-US" sz="2200" dirty="0">
                <a:solidFill>
                  <a:srgbClr val="FF0000"/>
                </a:solidFill>
              </a:rPr>
              <a:t>improve the customer experience FOR EVERYONE</a:t>
            </a:r>
            <a:r>
              <a:rPr lang="en-US" sz="2200" dirty="0"/>
              <a:t>, which will engage loyalty, meaningful connections, break barriers, and reflect your commitment to diversity and inclusion.</a:t>
            </a:r>
          </a:p>
          <a:p>
            <a:pPr marL="0" indent="0">
              <a:buClr>
                <a:srgbClr val="CE362B"/>
              </a:buClr>
            </a:pPr>
            <a:endParaRPr lang="en-IE" sz="2200" dirty="0"/>
          </a:p>
        </p:txBody>
      </p:sp>
      <p:sp>
        <p:nvSpPr>
          <p:cNvPr id="4" name="Text Placeholder 2">
            <a:extLst>
              <a:ext uri="{FF2B5EF4-FFF2-40B4-BE49-F238E27FC236}">
                <a16:creationId xmlns:a16="http://schemas.microsoft.com/office/drawing/2014/main" id="{65849AA7-DBD6-3F3B-DEF1-A440EC62D8CA}"/>
              </a:ext>
            </a:extLst>
          </p:cNvPr>
          <p:cNvSpPr>
            <a:spLocks noGrp="1"/>
          </p:cNvSpPr>
          <p:nvPr>
            <p:ph type="body" sz="quarter" idx="16"/>
          </p:nvPr>
        </p:nvSpPr>
        <p:spPr>
          <a:xfrm>
            <a:off x="798381" y="560551"/>
            <a:ext cx="10595237" cy="803654"/>
          </a:xfrm>
        </p:spPr>
        <p:txBody>
          <a:bodyPr/>
          <a:lstStyle/>
          <a:p>
            <a:pPr marL="514350" indent="-514350">
              <a:buFont typeface="+mj-lt"/>
              <a:buAutoNum type="arabicPeriod" startAt="4"/>
            </a:pPr>
            <a:r>
              <a:rPr lang="en-US" b="0" dirty="0">
                <a:latin typeface="Aharoni" panose="02010803020104030203" pitchFamily="2" charset="-79"/>
                <a:cs typeface="Aharoni" panose="02010803020104030203" pitchFamily="2" charset="-79"/>
              </a:rPr>
              <a:t>Accessibility (Exercise)</a:t>
            </a:r>
            <a:endParaRPr lang="en-IE" b="0" dirty="0">
              <a:latin typeface="Aharoni" panose="02010803020104030203" pitchFamily="2" charset="-79"/>
              <a:cs typeface="Aharoni" panose="02010803020104030203" pitchFamily="2" charset="-79"/>
            </a:endParaRPr>
          </a:p>
        </p:txBody>
      </p:sp>
      <p:pic>
        <p:nvPicPr>
          <p:cNvPr id="5" name="Graphic 4" descr="Signature with solid fill">
            <a:extLst>
              <a:ext uri="{FF2B5EF4-FFF2-40B4-BE49-F238E27FC236}">
                <a16:creationId xmlns:a16="http://schemas.microsoft.com/office/drawing/2014/main" id="{C4175C1C-FB9C-FD66-5E78-91519093804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83972" y="320239"/>
            <a:ext cx="914400" cy="914400"/>
          </a:xfrm>
          <a:prstGeom prst="rect">
            <a:avLst/>
          </a:prstGeom>
        </p:spPr>
      </p:pic>
    </p:spTree>
    <p:extLst>
      <p:ext uri="{BB962C8B-B14F-4D97-AF65-F5344CB8AC3E}">
        <p14:creationId xmlns:p14="http://schemas.microsoft.com/office/powerpoint/2010/main" val="42167885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BC1FD8E-7B32-DE1E-54F3-610B0255835D}"/>
              </a:ext>
            </a:extLst>
          </p:cNvPr>
          <p:cNvSpPr>
            <a:spLocks noGrp="1"/>
          </p:cNvSpPr>
          <p:nvPr>
            <p:ph type="body" sz="quarter" idx="18"/>
          </p:nvPr>
        </p:nvSpPr>
        <p:spPr>
          <a:xfrm>
            <a:off x="917349" y="1626057"/>
            <a:ext cx="6515455" cy="3291086"/>
          </a:xfrm>
        </p:spPr>
        <p:txBody>
          <a:bodyPr/>
          <a:lstStyle/>
          <a:p>
            <a:pPr marL="0" indent="0"/>
            <a:r>
              <a:rPr lang="en-US" sz="2200" dirty="0"/>
              <a:t>People with disabilities are often underrepresented in advertising and marketing. Cosmetic company Urban Decay reversed the trend with this inclusive social media video. Grace Kay, the star of the video, was born with Down Syndrome but rose above her disability to become an actor, entrepreneur, artist, and founder of the clothing brand, Candidly Kind. </a:t>
            </a:r>
          </a:p>
          <a:p>
            <a:pPr marL="0" indent="0"/>
            <a:r>
              <a:rPr lang="en-US" sz="2200" dirty="0"/>
              <a:t>Grace is portrayed as the new face of beauty and cosmetics, and this was quickly picked up by mainstream media, drawing positive attention to the Down Syndrome community.</a:t>
            </a:r>
            <a:endParaRPr lang="en-IE" sz="2200" dirty="0"/>
          </a:p>
        </p:txBody>
      </p:sp>
      <p:pic>
        <p:nvPicPr>
          <p:cNvPr id="5" name="Picture 4">
            <a:hlinkClick r:id="rId2"/>
            <a:extLst>
              <a:ext uri="{FF2B5EF4-FFF2-40B4-BE49-F238E27FC236}">
                <a16:creationId xmlns:a16="http://schemas.microsoft.com/office/drawing/2014/main" id="{9AF9A9A4-1E98-A1C5-8EF5-FF314EBC438E}"/>
              </a:ext>
            </a:extLst>
          </p:cNvPr>
          <p:cNvPicPr>
            <a:picLocks noChangeAspect="1"/>
          </p:cNvPicPr>
          <p:nvPr/>
        </p:nvPicPr>
        <p:blipFill>
          <a:blip r:embed="rId3" cstate="email">
            <a:extLst>
              <a:ext uri="{28A0092B-C50C-407E-A947-70E740481C1C}">
                <a14:useLocalDpi xmlns:a14="http://schemas.microsoft.com/office/drawing/2010/main"/>
              </a:ext>
            </a:extLst>
          </a:blip>
          <a:srcRect r="15360"/>
          <a:stretch/>
        </p:blipFill>
        <p:spPr>
          <a:xfrm>
            <a:off x="8912202" y="1389529"/>
            <a:ext cx="2444127" cy="4078941"/>
          </a:xfrm>
          <a:prstGeom prst="rect">
            <a:avLst/>
          </a:prstGeom>
        </p:spPr>
      </p:pic>
      <p:sp>
        <p:nvSpPr>
          <p:cNvPr id="10" name="TextBox 9">
            <a:extLst>
              <a:ext uri="{FF2B5EF4-FFF2-40B4-BE49-F238E27FC236}">
                <a16:creationId xmlns:a16="http://schemas.microsoft.com/office/drawing/2014/main" id="{FC1B761D-B78E-4C5B-D0B0-5BF8B019F7F7}"/>
              </a:ext>
            </a:extLst>
          </p:cNvPr>
          <p:cNvSpPr txBox="1"/>
          <p:nvPr/>
        </p:nvSpPr>
        <p:spPr>
          <a:xfrm>
            <a:off x="8643882" y="5617833"/>
            <a:ext cx="2980765" cy="830997"/>
          </a:xfrm>
          <a:prstGeom prst="rect">
            <a:avLst/>
          </a:prstGeom>
          <a:solidFill>
            <a:schemeClr val="bg1"/>
          </a:solidFill>
        </p:spPr>
        <p:txBody>
          <a:bodyPr wrap="square">
            <a:spAutoFit/>
          </a:bodyPr>
          <a:lstStyle/>
          <a:p>
            <a:pPr algn="ctr"/>
            <a:r>
              <a:rPr lang="en-IE" sz="1600" dirty="0">
                <a:hlinkClick r:id="rId2"/>
              </a:rPr>
              <a:t>https://www.instagram.com/urbandecaycosmetics/?utm_source=ig_embed</a:t>
            </a:r>
            <a:r>
              <a:rPr lang="en-IE" sz="1600" dirty="0"/>
              <a:t> </a:t>
            </a:r>
          </a:p>
        </p:txBody>
      </p:sp>
      <p:sp>
        <p:nvSpPr>
          <p:cNvPr id="11" name="Text Placeholder 2">
            <a:extLst>
              <a:ext uri="{FF2B5EF4-FFF2-40B4-BE49-F238E27FC236}">
                <a16:creationId xmlns:a16="http://schemas.microsoft.com/office/drawing/2014/main" id="{C861168E-59C1-7FB3-92AB-1EAA2C10F704}"/>
              </a:ext>
            </a:extLst>
          </p:cNvPr>
          <p:cNvSpPr>
            <a:spLocks noGrp="1"/>
          </p:cNvSpPr>
          <p:nvPr>
            <p:ph type="body" sz="quarter" idx="16"/>
          </p:nvPr>
        </p:nvSpPr>
        <p:spPr>
          <a:xfrm>
            <a:off x="823330" y="528387"/>
            <a:ext cx="6515455" cy="992652"/>
          </a:xfrm>
        </p:spPr>
        <p:txBody>
          <a:bodyPr/>
          <a:lstStyle/>
          <a:p>
            <a:pPr>
              <a:lnSpc>
                <a:spcPct val="100000"/>
              </a:lnSpc>
              <a:spcBef>
                <a:spcPts val="0"/>
              </a:spcBef>
            </a:pPr>
            <a:r>
              <a:rPr lang="en-US" sz="3000" b="1" i="0" dirty="0">
                <a:effectLst/>
                <a:latin typeface="var(--wp--preset--font-family--poppins)"/>
              </a:rPr>
              <a:t>Urban Decay Campaign: Pretty Different. Theme: Disability</a:t>
            </a:r>
          </a:p>
          <a:p>
            <a:pPr>
              <a:lnSpc>
                <a:spcPct val="100000"/>
              </a:lnSpc>
              <a:spcBef>
                <a:spcPts val="0"/>
              </a:spcBef>
            </a:pPr>
            <a:endParaRPr lang="en-IE" sz="3000" dirty="0"/>
          </a:p>
        </p:txBody>
      </p:sp>
    </p:spTree>
    <p:extLst>
      <p:ext uri="{BB962C8B-B14F-4D97-AF65-F5344CB8AC3E}">
        <p14:creationId xmlns:p14="http://schemas.microsoft.com/office/powerpoint/2010/main" val="24013532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80A35-86B9-C1A2-8422-288E852B072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9B9E900-2881-A165-58C6-6159C34D6742}"/>
              </a:ext>
            </a:extLst>
          </p:cNvPr>
          <p:cNvSpPr>
            <a:spLocks noGrp="1"/>
          </p:cNvSpPr>
          <p:nvPr>
            <p:ph type="body" sz="quarter" idx="18"/>
          </p:nvPr>
        </p:nvSpPr>
        <p:spPr>
          <a:xfrm>
            <a:off x="816310" y="1175648"/>
            <a:ext cx="7673266" cy="3849918"/>
          </a:xfrm>
        </p:spPr>
        <p:txBody>
          <a:bodyPr/>
          <a:lstStyle/>
          <a:p>
            <a:pPr marL="0" indent="0">
              <a:buClr>
                <a:srgbClr val="01A54E"/>
              </a:buClr>
            </a:pPr>
            <a:r>
              <a:rPr lang="en-US" sz="2200" dirty="0">
                <a:solidFill>
                  <a:schemeClr val="bg1"/>
                </a:solidFill>
                <a:highlight>
                  <a:srgbClr val="0872B5"/>
                </a:highlight>
              </a:rPr>
              <a:t>Cultural sensitivity: </a:t>
            </a:r>
            <a:r>
              <a:rPr lang="en-US" sz="2200" dirty="0"/>
              <a:t>Be culturally sensitive and competent by avoiding stereotypes and ensuring respectful representation while authentically representing and celebrating cultural diversity in all aspects of marketing efforts. It refers to the practice of being aware of, understanding, and respecting the diverse cultural backgrounds, beliefs, values, and customs of your target audience. It ensures your marketing campaigns avoid stereotypes, avoid cultural appropriation, or offensive content while authentically representing and celebrating cultural diversity. </a:t>
            </a:r>
            <a:r>
              <a:rPr lang="en-US" sz="2200" dirty="0">
                <a:solidFill>
                  <a:srgbClr val="0872B5"/>
                </a:solidFill>
              </a:rPr>
              <a:t>You will avoid backlash and disrespecting your audience. </a:t>
            </a:r>
          </a:p>
          <a:p>
            <a:pPr marL="0" indent="0">
              <a:buClr>
                <a:srgbClr val="01A54E"/>
              </a:buClr>
            </a:pPr>
            <a:r>
              <a:rPr lang="en-US" sz="2200" b="1" dirty="0">
                <a:solidFill>
                  <a:srgbClr val="0872B5"/>
                </a:solidFill>
              </a:rPr>
              <a:t>How it is Done:</a:t>
            </a:r>
            <a:r>
              <a:rPr lang="en-US" sz="2200" dirty="0"/>
              <a:t> After learning which groups to market to, consider cultural nuances, traditions, and sensitivities, don’t fail to consider cultural implications or you will not achieve the desired outcome. Navigate diverse cultural landscapes with sensitivity.</a:t>
            </a:r>
          </a:p>
        </p:txBody>
      </p:sp>
      <p:sp>
        <p:nvSpPr>
          <p:cNvPr id="3" name="Text Placeholder 2">
            <a:extLst>
              <a:ext uri="{FF2B5EF4-FFF2-40B4-BE49-F238E27FC236}">
                <a16:creationId xmlns:a16="http://schemas.microsoft.com/office/drawing/2014/main" id="{B4679270-4A41-3933-1772-F097AACF108B}"/>
              </a:ext>
            </a:extLst>
          </p:cNvPr>
          <p:cNvSpPr>
            <a:spLocks noGrp="1"/>
          </p:cNvSpPr>
          <p:nvPr>
            <p:ph type="body" sz="quarter" idx="16"/>
          </p:nvPr>
        </p:nvSpPr>
        <p:spPr>
          <a:xfrm>
            <a:off x="798381" y="560551"/>
            <a:ext cx="10595237" cy="803654"/>
          </a:xfrm>
        </p:spPr>
        <p:txBody>
          <a:bodyPr/>
          <a:lstStyle/>
          <a:p>
            <a:pPr marL="514350" indent="-514350">
              <a:buFont typeface="+mj-lt"/>
              <a:buAutoNum type="arabicPeriod" startAt="5"/>
            </a:pPr>
            <a:r>
              <a:rPr lang="en-US" dirty="0">
                <a:solidFill>
                  <a:srgbClr val="0872B5"/>
                </a:solidFill>
                <a:latin typeface="Aharoni" panose="02010803020104030203" pitchFamily="2" charset="-79"/>
                <a:cs typeface="Aharoni" panose="02010803020104030203" pitchFamily="2" charset="-79"/>
              </a:rPr>
              <a:t>Cultural Sensitivity &amp; Cultural Competence</a:t>
            </a:r>
            <a:endParaRPr lang="en-IE" dirty="0">
              <a:solidFill>
                <a:srgbClr val="0872B5"/>
              </a:solidFill>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id="{62287BF2-3FAB-A1A8-0B91-6880AD8B35C3}"/>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pic>
        <p:nvPicPr>
          <p:cNvPr id="5" name="Picture 4" descr="A person with white face paint and hoop earrings&#10;&#10;Description automatically generated">
            <a:extLst>
              <a:ext uri="{FF2B5EF4-FFF2-40B4-BE49-F238E27FC236}">
                <a16:creationId xmlns:a16="http://schemas.microsoft.com/office/drawing/2014/main" id="{DAA72650-0C2D-71EF-E7F5-429E89DC28B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29650" y="1973099"/>
            <a:ext cx="3026303" cy="4324350"/>
          </a:xfrm>
          <a:prstGeom prst="rect">
            <a:avLst/>
          </a:prstGeom>
        </p:spPr>
      </p:pic>
    </p:spTree>
    <p:extLst>
      <p:ext uri="{BB962C8B-B14F-4D97-AF65-F5344CB8AC3E}">
        <p14:creationId xmlns:p14="http://schemas.microsoft.com/office/powerpoint/2010/main" val="2815250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DEAF3A-2B68-A37A-1F71-43C75ED6710E}"/>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F8B6480D-A004-695E-D9B0-809FB74784BE}"/>
              </a:ext>
            </a:extLst>
          </p:cNvPr>
          <p:cNvSpPr>
            <a:spLocks noGrp="1"/>
          </p:cNvSpPr>
          <p:nvPr>
            <p:ph type="body" sz="quarter" idx="18"/>
          </p:nvPr>
        </p:nvSpPr>
        <p:spPr>
          <a:xfrm>
            <a:off x="798381" y="927082"/>
            <a:ext cx="10831644" cy="3849918"/>
          </a:xfrm>
        </p:spPr>
        <p:txBody>
          <a:bodyPr/>
          <a:lstStyle/>
          <a:p>
            <a:pPr marL="0" indent="0"/>
            <a:r>
              <a:rPr lang="en-US" sz="2000" b="1" dirty="0"/>
              <a:t>By the end of this module, participants will be able to:</a:t>
            </a:r>
          </a:p>
          <a:p>
            <a:pPr marL="457200" indent="-457200" algn="l">
              <a:lnSpc>
                <a:spcPct val="100000"/>
              </a:lnSpc>
              <a:spcBef>
                <a:spcPts val="0"/>
              </a:spcBef>
              <a:buFont typeface="+mj-lt"/>
              <a:buAutoNum type="arabicPeriod"/>
            </a:pPr>
            <a:r>
              <a:rPr lang="en-US" sz="2000" b="1" dirty="0"/>
              <a:t>Define the six core elements </a:t>
            </a:r>
            <a:r>
              <a:rPr lang="en-US" sz="2000" dirty="0"/>
              <a:t>of inclusive marketing and explain their importance in campaign design. </a:t>
            </a:r>
          </a:p>
          <a:p>
            <a:pPr marL="457200" indent="-457200" algn="l">
              <a:lnSpc>
                <a:spcPct val="100000"/>
              </a:lnSpc>
              <a:spcBef>
                <a:spcPts val="0"/>
              </a:spcBef>
              <a:buFont typeface="+mj-lt"/>
              <a:buAutoNum type="arabicPeriod"/>
            </a:pPr>
            <a:r>
              <a:rPr lang="en-IE" sz="2000" b="1" dirty="0"/>
              <a:t>Authenticity: </a:t>
            </a:r>
            <a:r>
              <a:rPr lang="en-IE" sz="2000" dirty="0"/>
              <a:t>Internal (workplace) and External (marketing)</a:t>
            </a:r>
          </a:p>
          <a:p>
            <a:pPr marL="457200" indent="-457200" algn="l">
              <a:lnSpc>
                <a:spcPct val="100000"/>
              </a:lnSpc>
              <a:spcBef>
                <a:spcPts val="0"/>
              </a:spcBef>
              <a:buFont typeface="+mj-lt"/>
              <a:buAutoNum type="arabicPeriod"/>
            </a:pPr>
            <a:r>
              <a:rPr lang="en-IE" sz="2000" b="1" dirty="0"/>
              <a:t>Content: </a:t>
            </a:r>
            <a:r>
              <a:rPr lang="en-IE" sz="2000" dirty="0"/>
              <a:t>Tone, Language, Imagery, Context</a:t>
            </a:r>
          </a:p>
          <a:p>
            <a:pPr marL="457200" indent="-457200" algn="l">
              <a:lnSpc>
                <a:spcPct val="100000"/>
              </a:lnSpc>
              <a:spcBef>
                <a:spcPts val="0"/>
              </a:spcBef>
              <a:buFont typeface="+mj-lt"/>
              <a:buAutoNum type="arabicPeriod"/>
            </a:pPr>
            <a:r>
              <a:rPr lang="en-IE" sz="2000" b="1" dirty="0"/>
              <a:t>Diversity &amp; Representation </a:t>
            </a:r>
            <a:r>
              <a:rPr lang="en-IE" sz="2000" dirty="0"/>
              <a:t>(Core Message) </a:t>
            </a:r>
          </a:p>
          <a:p>
            <a:pPr marL="457200" indent="-457200" algn="l">
              <a:lnSpc>
                <a:spcPct val="100000"/>
              </a:lnSpc>
              <a:spcBef>
                <a:spcPts val="0"/>
              </a:spcBef>
              <a:buFont typeface="+mj-lt"/>
              <a:buAutoNum type="arabicPeriod"/>
            </a:pPr>
            <a:r>
              <a:rPr lang="en-IE" sz="2000" dirty="0"/>
              <a:t>Accessibility</a:t>
            </a:r>
          </a:p>
          <a:p>
            <a:pPr marL="457200" indent="-457200" algn="l">
              <a:lnSpc>
                <a:spcPct val="100000"/>
              </a:lnSpc>
              <a:spcBef>
                <a:spcPts val="0"/>
              </a:spcBef>
              <a:buFont typeface="+mj-lt"/>
              <a:buAutoNum type="arabicPeriod"/>
            </a:pPr>
            <a:r>
              <a:rPr lang="en-IE" sz="2000" b="1" dirty="0"/>
              <a:t>Cultural Sensitivity &amp; Cultural Competence</a:t>
            </a:r>
          </a:p>
          <a:p>
            <a:pPr marL="457200" indent="-457200" algn="l">
              <a:lnSpc>
                <a:spcPct val="100000"/>
              </a:lnSpc>
              <a:spcBef>
                <a:spcPts val="0"/>
              </a:spcBef>
              <a:buFont typeface="+mj-lt"/>
              <a:buAutoNum type="arabicPeriod"/>
            </a:pPr>
            <a:r>
              <a:rPr lang="en-IE" sz="2000" b="1" dirty="0"/>
              <a:t>Removing Bias</a:t>
            </a:r>
          </a:p>
          <a:p>
            <a:pPr marL="0" indent="0"/>
            <a:r>
              <a:rPr lang="en-US" sz="2000" b="1" dirty="0"/>
              <a:t>Develop authentic, culturally sensitive marketing campaigns </a:t>
            </a:r>
            <a:r>
              <a:rPr lang="en-US" sz="2000" dirty="0"/>
              <a:t>that target diverse audiences, reflect your workplace values and represent the society we live in today.</a:t>
            </a:r>
          </a:p>
          <a:p>
            <a:pPr marL="0" indent="0"/>
            <a:r>
              <a:rPr lang="en-US" sz="2000" b="1" dirty="0"/>
              <a:t>Identify and remove </a:t>
            </a:r>
            <a:r>
              <a:rPr lang="en-US" sz="2000" dirty="0"/>
              <a:t>unconscious biases, insensitive cultural content and mishaps in marketing strategies and materials.</a:t>
            </a:r>
          </a:p>
          <a:p>
            <a:pPr marL="0" indent="0"/>
            <a:r>
              <a:rPr lang="en-US" sz="2000" b="1" dirty="0"/>
              <a:t>Apply tools and techniques </a:t>
            </a:r>
            <a:r>
              <a:rPr lang="en-US" sz="2000" dirty="0"/>
              <a:t>to ensure accessibility in all marketing efforts.</a:t>
            </a:r>
          </a:p>
          <a:p>
            <a:pPr marL="0" indent="0"/>
            <a:r>
              <a:rPr lang="en-US" sz="2000" b="1" dirty="0"/>
              <a:t>Utilize feedback and performance data </a:t>
            </a:r>
            <a:r>
              <a:rPr lang="en-US" sz="2000" dirty="0"/>
              <a:t>to refine and improve inclusive marketing campaigns.</a:t>
            </a:r>
            <a:endParaRPr lang="en-IE" sz="2000" dirty="0"/>
          </a:p>
        </p:txBody>
      </p:sp>
      <p:sp>
        <p:nvSpPr>
          <p:cNvPr id="14" name="Text Placeholder 13">
            <a:extLst>
              <a:ext uri="{FF2B5EF4-FFF2-40B4-BE49-F238E27FC236}">
                <a16:creationId xmlns:a16="http://schemas.microsoft.com/office/drawing/2014/main" id="{0B1AB854-6CCC-3A88-DC19-3F304A57BCB0}"/>
              </a:ext>
            </a:extLst>
          </p:cNvPr>
          <p:cNvSpPr>
            <a:spLocks noGrp="1"/>
          </p:cNvSpPr>
          <p:nvPr>
            <p:ph type="body" sz="quarter" idx="16"/>
          </p:nvPr>
        </p:nvSpPr>
        <p:spPr>
          <a:xfrm>
            <a:off x="798381" y="352028"/>
            <a:ext cx="10595237" cy="803654"/>
          </a:xfrm>
        </p:spPr>
        <p:txBody>
          <a:bodyPr/>
          <a:lstStyle/>
          <a:p>
            <a:r>
              <a:rPr lang="en-IE" sz="2800" dirty="0"/>
              <a:t>Learning Objectives</a:t>
            </a:r>
          </a:p>
        </p:txBody>
      </p:sp>
    </p:spTree>
    <p:extLst>
      <p:ext uri="{BB962C8B-B14F-4D97-AF65-F5344CB8AC3E}">
        <p14:creationId xmlns:p14="http://schemas.microsoft.com/office/powerpoint/2010/main" val="36036218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D4221-9BEE-D248-45A5-5950381ED71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7D3FEA7-DCEC-685B-1A73-40524E74C7CE}"/>
              </a:ext>
            </a:extLst>
          </p:cNvPr>
          <p:cNvSpPr>
            <a:spLocks noGrp="1"/>
          </p:cNvSpPr>
          <p:nvPr>
            <p:ph type="body" sz="quarter" idx="18"/>
          </p:nvPr>
        </p:nvSpPr>
        <p:spPr>
          <a:xfrm>
            <a:off x="816310" y="1175648"/>
            <a:ext cx="5594015" cy="3849918"/>
          </a:xfrm>
        </p:spPr>
        <p:txBody>
          <a:bodyPr/>
          <a:lstStyle/>
          <a:p>
            <a:pPr marL="0" indent="0">
              <a:buClr>
                <a:srgbClr val="01A54E"/>
              </a:buClr>
            </a:pPr>
            <a:r>
              <a:rPr lang="en-US" sz="2200" b="1" dirty="0">
                <a:solidFill>
                  <a:srgbClr val="0872B5"/>
                </a:solidFill>
              </a:rPr>
              <a:t>Get expert or diverse insight: </a:t>
            </a:r>
            <a:r>
              <a:rPr lang="en-US" sz="2200" dirty="0"/>
              <a:t>Understand your audience and celebrate their diversity with expert advice or research. Let diverse audiences tell their stories. Use inclusive language and celebrate don’t appropriate e.g., don’t celebrate a cultural holiday by acknowledging its significance and not just using it for profit. Check symbols, </a:t>
            </a:r>
            <a:r>
              <a:rPr lang="en-US" sz="2200" dirty="0" err="1"/>
              <a:t>colours</a:t>
            </a:r>
            <a:r>
              <a:rPr lang="en-US" sz="2200" dirty="0"/>
              <a:t> and messaging. </a:t>
            </a:r>
          </a:p>
          <a:p>
            <a:pPr marL="0" indent="0">
              <a:buClr>
                <a:srgbClr val="01A54E"/>
              </a:buClr>
            </a:pPr>
            <a:r>
              <a:rPr lang="en-US" sz="2200" b="1" dirty="0">
                <a:solidFill>
                  <a:srgbClr val="0872B5"/>
                </a:solidFill>
              </a:rPr>
              <a:t>Don’t</a:t>
            </a:r>
            <a:r>
              <a:rPr lang="en-US" sz="2200" dirty="0"/>
              <a:t>: Portray people from a region as having the same generic profession or dress style. Don’t use traditional dress in fashion shoots without understanding their cultural importance. Don’t use traditional music without crediting or involving the community. </a:t>
            </a:r>
          </a:p>
        </p:txBody>
      </p:sp>
      <p:sp>
        <p:nvSpPr>
          <p:cNvPr id="3" name="Text Placeholder 2">
            <a:extLst>
              <a:ext uri="{FF2B5EF4-FFF2-40B4-BE49-F238E27FC236}">
                <a16:creationId xmlns:a16="http://schemas.microsoft.com/office/drawing/2014/main" id="{0066EF61-889C-3165-CCCA-01696097F4A6}"/>
              </a:ext>
            </a:extLst>
          </p:cNvPr>
          <p:cNvSpPr>
            <a:spLocks noGrp="1"/>
          </p:cNvSpPr>
          <p:nvPr>
            <p:ph type="body" sz="quarter" idx="16"/>
          </p:nvPr>
        </p:nvSpPr>
        <p:spPr>
          <a:xfrm>
            <a:off x="798381" y="560551"/>
            <a:ext cx="10595237" cy="803654"/>
          </a:xfrm>
        </p:spPr>
        <p:txBody>
          <a:bodyPr/>
          <a:lstStyle/>
          <a:p>
            <a:pPr marL="514350" indent="-514350">
              <a:buFont typeface="+mj-lt"/>
              <a:buAutoNum type="arabicPeriod" startAt="5"/>
            </a:pPr>
            <a:r>
              <a:rPr lang="en-US" dirty="0">
                <a:solidFill>
                  <a:srgbClr val="0872B5"/>
                </a:solidFill>
                <a:latin typeface="Aharoni" panose="02010803020104030203" pitchFamily="2" charset="-79"/>
                <a:cs typeface="Aharoni" panose="02010803020104030203" pitchFamily="2" charset="-79"/>
              </a:rPr>
              <a:t>Cultural Sensitivity &amp; Cultural Competence</a:t>
            </a:r>
            <a:endParaRPr lang="en-IE" dirty="0">
              <a:solidFill>
                <a:srgbClr val="0872B5"/>
              </a:solidFill>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id="{803E3CA2-2455-1755-7B51-4D3F61E5A8C8}"/>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pic>
        <p:nvPicPr>
          <p:cNvPr id="9" name="Picture 8" descr="A group of people in colorful clothing&#10;&#10;Description automatically generated">
            <a:extLst>
              <a:ext uri="{FF2B5EF4-FFF2-40B4-BE49-F238E27FC236}">
                <a16:creationId xmlns:a16="http://schemas.microsoft.com/office/drawing/2014/main" id="{0F68DADF-E9F2-E910-CEC4-B09FB0B349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73196" y="1262394"/>
            <a:ext cx="3356704" cy="5035056"/>
          </a:xfrm>
          <a:prstGeom prst="rect">
            <a:avLst/>
          </a:prstGeom>
        </p:spPr>
      </p:pic>
    </p:spTree>
    <p:extLst>
      <p:ext uri="{BB962C8B-B14F-4D97-AF65-F5344CB8AC3E}">
        <p14:creationId xmlns:p14="http://schemas.microsoft.com/office/powerpoint/2010/main" val="12852488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0CB02-4EE3-F8CA-3FF2-2D2478749EE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134433A-F84B-137C-B3A1-A805A799EB5C}"/>
              </a:ext>
            </a:extLst>
          </p:cNvPr>
          <p:cNvSpPr>
            <a:spLocks noGrp="1"/>
          </p:cNvSpPr>
          <p:nvPr>
            <p:ph type="body" sz="quarter" idx="18"/>
          </p:nvPr>
        </p:nvSpPr>
        <p:spPr>
          <a:xfrm>
            <a:off x="798381" y="1185173"/>
            <a:ext cx="7511716" cy="3849918"/>
          </a:xfrm>
        </p:spPr>
        <p:txBody>
          <a:bodyPr/>
          <a:lstStyle/>
          <a:p>
            <a:pPr marL="342900" indent="-342900">
              <a:buClr>
                <a:srgbClr val="01A54E"/>
              </a:buClr>
              <a:buFont typeface="Wingdings" panose="05000000000000000000" pitchFamily="2" charset="2"/>
              <a:buChar char="q"/>
            </a:pPr>
            <a:r>
              <a:rPr lang="en-IE" sz="2100" dirty="0">
                <a:solidFill>
                  <a:schemeClr val="bg1"/>
                </a:solidFill>
                <a:highlight>
                  <a:srgbClr val="0872B5"/>
                </a:highlight>
              </a:rPr>
              <a:t>Adapt to Cultural Contexts: </a:t>
            </a:r>
            <a:r>
              <a:rPr lang="en-US" sz="2100" dirty="0"/>
              <a:t>Ensure that your campaigns are relevant to the cultural and societal norms of your target audience. </a:t>
            </a:r>
            <a:r>
              <a:rPr lang="en-US" sz="2100" b="1" dirty="0">
                <a:solidFill>
                  <a:srgbClr val="0872B5"/>
                </a:solidFill>
              </a:rPr>
              <a:t>For example, </a:t>
            </a:r>
            <a:r>
              <a:rPr lang="en-US" sz="2100" dirty="0"/>
              <a:t>holiday campaigns should be inclusive of various celebrations, not just mainstream ones.</a:t>
            </a:r>
          </a:p>
          <a:p>
            <a:pPr marL="342900" indent="-342900">
              <a:buClr>
                <a:srgbClr val="01A54E"/>
              </a:buClr>
              <a:buFont typeface="Wingdings" panose="05000000000000000000" pitchFamily="2" charset="2"/>
              <a:buChar char="q"/>
            </a:pPr>
            <a:r>
              <a:rPr lang="en-US" sz="2100" dirty="0">
                <a:solidFill>
                  <a:schemeClr val="bg1"/>
                </a:solidFill>
                <a:highlight>
                  <a:srgbClr val="0872B5"/>
                </a:highlight>
              </a:rPr>
              <a:t>Culturally Aware Design: </a:t>
            </a:r>
            <a:r>
              <a:rPr lang="en-US" sz="2100" dirty="0"/>
              <a:t>Choose </a:t>
            </a:r>
            <a:r>
              <a:rPr lang="en-US" sz="2100" dirty="0" err="1"/>
              <a:t>colours</a:t>
            </a:r>
            <a:r>
              <a:rPr lang="en-US" sz="2100" dirty="0"/>
              <a:t>, symbols, and imagery carefully, as they can carry different meanings in different cultures. Ensure your marketing is respectful and free of cultural appropriation. </a:t>
            </a:r>
            <a:r>
              <a:rPr lang="en-US" sz="2100" b="1" dirty="0">
                <a:solidFill>
                  <a:srgbClr val="0872B5"/>
                </a:solidFill>
              </a:rPr>
              <a:t>For example, </a:t>
            </a:r>
            <a:r>
              <a:rPr lang="en-US" sz="2100" dirty="0"/>
              <a:t>A clothing brand launches a campaign celebrating traditional attire with models from that culture and highlights the craftsmanship behind the designs.</a:t>
            </a:r>
          </a:p>
          <a:p>
            <a:pPr marL="342900" indent="-342900">
              <a:buClr>
                <a:srgbClr val="01A54E"/>
              </a:buClr>
              <a:buFont typeface="Wingdings" panose="05000000000000000000" pitchFamily="2" charset="2"/>
              <a:buChar char="q"/>
            </a:pPr>
            <a:r>
              <a:rPr lang="en-US" sz="2100" dirty="0">
                <a:solidFill>
                  <a:schemeClr val="bg1"/>
                </a:solidFill>
                <a:highlight>
                  <a:srgbClr val="0872B5"/>
                </a:highlight>
              </a:rPr>
              <a:t>Consult Local Perspectives: </a:t>
            </a:r>
            <a:r>
              <a:rPr lang="en-US" sz="2100" dirty="0"/>
              <a:t>If you’re entering a new market, consult individuals from that culture or community to ensure your messaging resonates and is respectful. </a:t>
            </a:r>
            <a:r>
              <a:rPr lang="en-US" sz="2100" b="1" dirty="0">
                <a:solidFill>
                  <a:srgbClr val="0872B5"/>
                </a:solidFill>
              </a:rPr>
              <a:t>For example,</a:t>
            </a:r>
            <a:r>
              <a:rPr lang="en-US" sz="2100" b="1" dirty="0"/>
              <a:t> </a:t>
            </a:r>
            <a:r>
              <a:rPr lang="en-US" sz="2100" dirty="0"/>
              <a:t>if you are hosting and event consider cultural imagery or symbols, dietary restrictions, religious practices, and cultural preferences.</a:t>
            </a:r>
          </a:p>
        </p:txBody>
      </p:sp>
      <p:sp>
        <p:nvSpPr>
          <p:cNvPr id="3" name="Text Placeholder 2">
            <a:extLst>
              <a:ext uri="{FF2B5EF4-FFF2-40B4-BE49-F238E27FC236}">
                <a16:creationId xmlns:a16="http://schemas.microsoft.com/office/drawing/2014/main" id="{B52A1058-88CC-28AE-CA87-67FA1173E0BE}"/>
              </a:ext>
            </a:extLst>
          </p:cNvPr>
          <p:cNvSpPr>
            <a:spLocks noGrp="1"/>
          </p:cNvSpPr>
          <p:nvPr>
            <p:ph type="body" sz="quarter" idx="16"/>
          </p:nvPr>
        </p:nvSpPr>
        <p:spPr>
          <a:xfrm>
            <a:off x="798381" y="456295"/>
            <a:ext cx="10595237" cy="803654"/>
          </a:xfrm>
        </p:spPr>
        <p:txBody>
          <a:bodyPr/>
          <a:lstStyle/>
          <a:p>
            <a:pPr marL="514350" indent="-514350">
              <a:buFont typeface="+mj-lt"/>
              <a:buAutoNum type="arabicPeriod" startAt="5"/>
            </a:pPr>
            <a:r>
              <a:rPr lang="en-US" dirty="0">
                <a:solidFill>
                  <a:srgbClr val="0872B5"/>
                </a:solidFill>
                <a:latin typeface="Aharoni" panose="02010803020104030203" pitchFamily="2" charset="-79"/>
                <a:cs typeface="Aharoni" panose="02010803020104030203" pitchFamily="2" charset="-79"/>
              </a:rPr>
              <a:t>Examples - Cultural Sensitivity</a:t>
            </a:r>
            <a:endParaRPr lang="en-IE" dirty="0">
              <a:solidFill>
                <a:srgbClr val="0872B5"/>
              </a:solidFill>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id="{3060DF50-A3EC-2B99-8F2D-8F4A1E2AE470}"/>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pic>
        <p:nvPicPr>
          <p:cNvPr id="8" name="Picture 7" descr="A person with face paint&#10;&#10;Description automatically generated">
            <a:extLst>
              <a:ext uri="{FF2B5EF4-FFF2-40B4-BE49-F238E27FC236}">
                <a16:creationId xmlns:a16="http://schemas.microsoft.com/office/drawing/2014/main" id="{90D67B5C-5789-C8CA-EC23-01538ADDE06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10097" y="1335414"/>
            <a:ext cx="3314807" cy="4981575"/>
          </a:xfrm>
          <a:prstGeom prst="rect">
            <a:avLst/>
          </a:prstGeom>
        </p:spPr>
      </p:pic>
    </p:spTree>
    <p:extLst>
      <p:ext uri="{BB962C8B-B14F-4D97-AF65-F5344CB8AC3E}">
        <p14:creationId xmlns:p14="http://schemas.microsoft.com/office/powerpoint/2010/main" val="34848098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92493B7-807B-2965-FB4A-BB4E4B303297}"/>
              </a:ext>
            </a:extLst>
          </p:cNvPr>
          <p:cNvSpPr>
            <a:spLocks noGrp="1"/>
          </p:cNvSpPr>
          <p:nvPr>
            <p:ph type="body" sz="quarter" idx="18"/>
          </p:nvPr>
        </p:nvSpPr>
        <p:spPr>
          <a:xfrm>
            <a:off x="898357" y="1620054"/>
            <a:ext cx="6506490" cy="3291086"/>
          </a:xfrm>
        </p:spPr>
        <p:txBody>
          <a:bodyPr/>
          <a:lstStyle/>
          <a:p>
            <a:pPr marL="0" indent="0"/>
            <a:r>
              <a:rPr lang="en-US" sz="2200" dirty="0"/>
              <a:t>Google’s "Real Tone" Campaign focused on improving smartphone camera technology to better represent diverse skin tones.</a:t>
            </a:r>
          </a:p>
          <a:p>
            <a:pPr marL="0" indent="0"/>
            <a:r>
              <a:rPr lang="en-US" sz="2200" dirty="0"/>
              <a:t>Historically, camera technology has excluded people of color, resulting in unflattering photos for those with darker skin tones. Google improved their camera tuning models and algorithms to more accurately highlight diverse skin tones with Real Tone software.</a:t>
            </a:r>
          </a:p>
          <a:p>
            <a:pPr marL="0" indent="0"/>
            <a:r>
              <a:rPr lang="en-US" sz="2200" dirty="0"/>
              <a:t>It trained its face detector models to ‘see’ more diverse faces. Adapts to skin tones better and makes them more natural. Reduces wash out images so darker skin doesn’t look washed out. </a:t>
            </a:r>
            <a:endParaRPr lang="en-IE" sz="2200" dirty="0"/>
          </a:p>
        </p:txBody>
      </p:sp>
      <p:sp>
        <p:nvSpPr>
          <p:cNvPr id="4" name="Text Placeholder 3">
            <a:extLst>
              <a:ext uri="{FF2B5EF4-FFF2-40B4-BE49-F238E27FC236}">
                <a16:creationId xmlns:a16="http://schemas.microsoft.com/office/drawing/2014/main" id="{126A8DB2-71EB-61D5-8609-EB59B4DB8BA1}"/>
              </a:ext>
            </a:extLst>
          </p:cNvPr>
          <p:cNvSpPr>
            <a:spLocks noGrp="1"/>
          </p:cNvSpPr>
          <p:nvPr>
            <p:ph type="body" sz="quarter" idx="16"/>
          </p:nvPr>
        </p:nvSpPr>
        <p:spPr>
          <a:xfrm>
            <a:off x="898357" y="322198"/>
            <a:ext cx="6318230" cy="992652"/>
          </a:xfrm>
        </p:spPr>
        <p:txBody>
          <a:bodyPr/>
          <a:lstStyle/>
          <a:p>
            <a:r>
              <a:rPr lang="en-IE" sz="3200" dirty="0"/>
              <a:t>Google Campaign: Real Tone – Theme: Cultural Competence</a:t>
            </a:r>
          </a:p>
        </p:txBody>
      </p:sp>
      <p:pic>
        <p:nvPicPr>
          <p:cNvPr id="11266" name="Picture 2" descr="Google debuts Real Tone for Pixel 6 phones">
            <a:hlinkClick r:id="rId2"/>
            <a:extLst>
              <a:ext uri="{FF2B5EF4-FFF2-40B4-BE49-F238E27FC236}">
                <a16:creationId xmlns:a16="http://schemas.microsoft.com/office/drawing/2014/main" id="{386F69B4-7B96-88D8-A718-7DAB0CC93168}"/>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10655" r="12789"/>
          <a:stretch/>
        </p:blipFill>
        <p:spPr bwMode="auto">
          <a:xfrm>
            <a:off x="8166847" y="2126316"/>
            <a:ext cx="4025153" cy="295751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878D5D2-01B6-C11B-99A5-65F6711FAE8D}"/>
              </a:ext>
            </a:extLst>
          </p:cNvPr>
          <p:cNvSpPr txBox="1"/>
          <p:nvPr/>
        </p:nvSpPr>
        <p:spPr>
          <a:xfrm>
            <a:off x="8166847" y="5629872"/>
            <a:ext cx="4025153" cy="830997"/>
          </a:xfrm>
          <a:prstGeom prst="rect">
            <a:avLst/>
          </a:prstGeom>
          <a:noFill/>
        </p:spPr>
        <p:txBody>
          <a:bodyPr wrap="square">
            <a:spAutoFit/>
          </a:bodyPr>
          <a:lstStyle/>
          <a:p>
            <a:r>
              <a:rPr lang="en-US" sz="1600" dirty="0">
                <a:solidFill>
                  <a:srgbClr val="ED028C"/>
                </a:solidFill>
                <a:hlinkClick r:id="rId4">
                  <a:extLst>
                    <a:ext uri="{A12FA001-AC4F-418D-AE19-62706E023703}">
                      <ahyp:hlinkClr xmlns:ahyp="http://schemas.microsoft.com/office/drawing/2018/hyperlinkcolor" val="tx"/>
                    </a:ext>
                  </a:extLst>
                </a:hlinkClick>
              </a:rPr>
              <a:t>https://store.google.com/intl/en/ideas/real-tone/#:~:text=What%20is%20Real%20Tone%3F,those%20with%20darker%20skin%20tones</a:t>
            </a:r>
            <a:r>
              <a:rPr lang="en-US" sz="1600" dirty="0">
                <a:solidFill>
                  <a:srgbClr val="ED028C"/>
                </a:solidFill>
              </a:rPr>
              <a:t>.  </a:t>
            </a:r>
            <a:endParaRPr lang="en-IE" sz="1600" dirty="0">
              <a:solidFill>
                <a:srgbClr val="ED028C"/>
              </a:solidFill>
            </a:endParaRPr>
          </a:p>
        </p:txBody>
      </p:sp>
      <p:sp>
        <p:nvSpPr>
          <p:cNvPr id="2" name="TextBox 1">
            <a:extLst>
              <a:ext uri="{FF2B5EF4-FFF2-40B4-BE49-F238E27FC236}">
                <a16:creationId xmlns:a16="http://schemas.microsoft.com/office/drawing/2014/main" id="{2C081490-EFF4-019F-F57A-22628DD02669}"/>
              </a:ext>
            </a:extLst>
          </p:cNvPr>
          <p:cNvSpPr txBox="1"/>
          <p:nvPr/>
        </p:nvSpPr>
        <p:spPr>
          <a:xfrm>
            <a:off x="8166846" y="401586"/>
            <a:ext cx="3911925" cy="954107"/>
          </a:xfrm>
          <a:prstGeom prst="rect">
            <a:avLst/>
          </a:prstGeom>
          <a:noFill/>
        </p:spPr>
        <p:txBody>
          <a:bodyPr wrap="square" rtlCol="0">
            <a:spAutoFit/>
          </a:bodyPr>
          <a:lstStyle/>
          <a:p>
            <a:pPr algn="ctr"/>
            <a:r>
              <a:rPr lang="en-IE" sz="2800" b="1" dirty="0">
                <a:solidFill>
                  <a:srgbClr val="ED028C"/>
                </a:solidFill>
              </a:rPr>
              <a:t>Example Cultural Competence</a:t>
            </a:r>
          </a:p>
        </p:txBody>
      </p:sp>
    </p:spTree>
    <p:extLst>
      <p:ext uri="{BB962C8B-B14F-4D97-AF65-F5344CB8AC3E}">
        <p14:creationId xmlns:p14="http://schemas.microsoft.com/office/powerpoint/2010/main" val="15975414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DA70E-8183-5441-172B-A1CC606FDE6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76696FE3-9656-B528-80AE-1D48C5013760}"/>
              </a:ext>
            </a:extLst>
          </p:cNvPr>
          <p:cNvSpPr>
            <a:spLocks noGrp="1"/>
          </p:cNvSpPr>
          <p:nvPr>
            <p:ph type="body" sz="quarter" idx="18"/>
          </p:nvPr>
        </p:nvSpPr>
        <p:spPr>
          <a:xfrm>
            <a:off x="816309" y="1175648"/>
            <a:ext cx="6413166" cy="3849918"/>
          </a:xfrm>
        </p:spPr>
        <p:txBody>
          <a:bodyPr/>
          <a:lstStyle/>
          <a:p>
            <a:pPr marL="0" indent="0">
              <a:buClr>
                <a:srgbClr val="01A54E"/>
              </a:buClr>
            </a:pPr>
            <a:r>
              <a:rPr lang="en-US" sz="2100" dirty="0">
                <a:solidFill>
                  <a:schemeClr val="bg1"/>
                </a:solidFill>
                <a:highlight>
                  <a:srgbClr val="ED028C"/>
                </a:highlight>
              </a:rPr>
              <a:t>Remove bias from ads and data . </a:t>
            </a:r>
            <a:r>
              <a:rPr lang="en-US" sz="2100" dirty="0"/>
              <a:t>This crucial for ensuring fairness, inclusivity, and accuracy in marketing strategies. Bias can unintentionally influence marketing campaigns and the data used to inform them, leading to audience alienation and a lack of authenticity in messaging. </a:t>
            </a:r>
          </a:p>
          <a:p>
            <a:pPr marL="0" indent="0">
              <a:buClr>
                <a:srgbClr val="01A54E"/>
              </a:buClr>
            </a:pPr>
            <a:r>
              <a:rPr lang="en-US" sz="2100" dirty="0"/>
              <a:t>Both conscious and unconscious biases can negatively impact how marketing is viewed by different people and could limit the effectiveness of your marketing efforts. Bias could also be in any data you collect to inform your marketing decisions and could result in biased strategies and potentially missed opportunities. </a:t>
            </a:r>
          </a:p>
          <a:p>
            <a:pPr marL="0" indent="0">
              <a:buClr>
                <a:srgbClr val="01A54E"/>
              </a:buClr>
            </a:pPr>
            <a:r>
              <a:rPr lang="en-US" sz="2100" b="1" dirty="0">
                <a:solidFill>
                  <a:srgbClr val="ED028C"/>
                </a:solidFill>
              </a:rPr>
              <a:t>Don’t </a:t>
            </a:r>
            <a:r>
              <a:rPr lang="en-US" sz="2100" dirty="0"/>
              <a:t>Use gendered or racial stereotypes to portray roles or behaviors in ads. Don't assume a one-size-fits-all approach or limit data sources that exclude diverse perspectives.</a:t>
            </a:r>
          </a:p>
          <a:p>
            <a:pPr marL="0" indent="0">
              <a:buClr>
                <a:srgbClr val="01A54E"/>
              </a:buClr>
            </a:pPr>
            <a:endParaRPr lang="en-US" sz="2100" dirty="0"/>
          </a:p>
          <a:p>
            <a:pPr marL="0" indent="0">
              <a:buClr>
                <a:srgbClr val="01A54E"/>
              </a:buClr>
            </a:pPr>
            <a:endParaRPr lang="en-US" sz="2100" dirty="0"/>
          </a:p>
        </p:txBody>
      </p:sp>
      <p:sp>
        <p:nvSpPr>
          <p:cNvPr id="3" name="Text Placeholder 2">
            <a:extLst>
              <a:ext uri="{FF2B5EF4-FFF2-40B4-BE49-F238E27FC236}">
                <a16:creationId xmlns:a16="http://schemas.microsoft.com/office/drawing/2014/main" id="{008ADB9F-EB70-BEF0-DE79-2CCA0A6A7447}"/>
              </a:ext>
            </a:extLst>
          </p:cNvPr>
          <p:cNvSpPr>
            <a:spLocks noGrp="1"/>
          </p:cNvSpPr>
          <p:nvPr>
            <p:ph type="body" sz="quarter" idx="16"/>
          </p:nvPr>
        </p:nvSpPr>
        <p:spPr>
          <a:xfrm>
            <a:off x="780454" y="399145"/>
            <a:ext cx="10595237" cy="803654"/>
          </a:xfrm>
        </p:spPr>
        <p:txBody>
          <a:bodyPr/>
          <a:lstStyle/>
          <a:p>
            <a:pPr marL="742950" indent="-742950">
              <a:buClr>
                <a:srgbClr val="ED028C"/>
              </a:buClr>
              <a:buFont typeface="+mj-lt"/>
              <a:buAutoNum type="arabicPeriod" startAt="6"/>
            </a:pPr>
            <a:r>
              <a:rPr lang="en-US" dirty="0">
                <a:solidFill>
                  <a:srgbClr val="ED028C"/>
                </a:solidFill>
                <a:latin typeface="Aharoni" panose="02010803020104030203" pitchFamily="2" charset="-79"/>
                <a:cs typeface="Aharoni" panose="02010803020104030203" pitchFamily="2" charset="-79"/>
              </a:rPr>
              <a:t>Remove Bias</a:t>
            </a:r>
            <a:endParaRPr lang="en-IE" dirty="0">
              <a:solidFill>
                <a:srgbClr val="ED028C"/>
              </a:solidFill>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id="{EB6E54AD-69AE-E2B4-1094-D106D6B78531}"/>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pic>
        <p:nvPicPr>
          <p:cNvPr id="5" name="Picture 4" descr="A person wearing yellow sunglasses and a denim jacket&#10;&#10;Description automatically generated">
            <a:extLst>
              <a:ext uri="{FF2B5EF4-FFF2-40B4-BE49-F238E27FC236}">
                <a16:creationId xmlns:a16="http://schemas.microsoft.com/office/drawing/2014/main" id="{9670B7D3-138E-C27E-04A5-F3F70FEE9BE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38352" y="1459356"/>
            <a:ext cx="4615498" cy="4827143"/>
          </a:xfrm>
          <a:prstGeom prst="rect">
            <a:avLst/>
          </a:prstGeom>
        </p:spPr>
      </p:pic>
    </p:spTree>
    <p:extLst>
      <p:ext uri="{BB962C8B-B14F-4D97-AF65-F5344CB8AC3E}">
        <p14:creationId xmlns:p14="http://schemas.microsoft.com/office/powerpoint/2010/main" val="12462139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EFCD2-7472-E757-3E2F-C2066E70D91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D2A524B-48E4-CD54-6452-F97E7F220F56}"/>
              </a:ext>
            </a:extLst>
          </p:cNvPr>
          <p:cNvSpPr>
            <a:spLocks noGrp="1"/>
          </p:cNvSpPr>
          <p:nvPr>
            <p:ph type="body" sz="quarter" idx="18"/>
          </p:nvPr>
        </p:nvSpPr>
        <p:spPr>
          <a:xfrm>
            <a:off x="816308" y="1032773"/>
            <a:ext cx="8213391" cy="3849918"/>
          </a:xfrm>
        </p:spPr>
        <p:txBody>
          <a:bodyPr/>
          <a:lstStyle/>
          <a:p>
            <a:pPr marL="342900" indent="-342900">
              <a:buClr>
                <a:srgbClr val="01A54E"/>
              </a:buClr>
              <a:buFont typeface="Wingdings" panose="05000000000000000000" pitchFamily="2" charset="2"/>
              <a:buChar char="v"/>
            </a:pPr>
            <a:r>
              <a:rPr lang="en-US" sz="2200" b="1" dirty="0">
                <a:solidFill>
                  <a:srgbClr val="ED028C"/>
                </a:solidFill>
              </a:rPr>
              <a:t>Unconscious bias </a:t>
            </a:r>
            <a:r>
              <a:rPr lang="en-US" sz="2200" dirty="0"/>
              <a:t>in content creation allows  personal assumptions or cultural norms to shape messaging. </a:t>
            </a:r>
            <a:r>
              <a:rPr lang="en-US" sz="2200" dirty="0">
                <a:solidFill>
                  <a:srgbClr val="ED028C"/>
                </a:solidFill>
              </a:rPr>
              <a:t>For example, </a:t>
            </a:r>
            <a:r>
              <a:rPr lang="en-US" sz="2200" dirty="0"/>
              <a:t>misusing or misrepresenting cultural symbols, traditions, or language.</a:t>
            </a:r>
          </a:p>
          <a:p>
            <a:pPr marL="342900" indent="-342900">
              <a:buClr>
                <a:srgbClr val="01A54E"/>
              </a:buClr>
              <a:buFont typeface="Wingdings" panose="05000000000000000000" pitchFamily="2" charset="2"/>
              <a:buChar char="v"/>
            </a:pPr>
            <a:r>
              <a:rPr lang="en-US" sz="2200" b="1" dirty="0">
                <a:solidFill>
                  <a:srgbClr val="ED028C"/>
                </a:solidFill>
              </a:rPr>
              <a:t>Stereotypical representation </a:t>
            </a:r>
            <a:r>
              <a:rPr lang="en-US" sz="2200" dirty="0"/>
              <a:t>can reinforce outdated or narrow perceptions of certain groups. </a:t>
            </a:r>
            <a:r>
              <a:rPr lang="en-US" sz="2200" dirty="0">
                <a:solidFill>
                  <a:srgbClr val="ED028C"/>
                </a:solidFill>
              </a:rPr>
              <a:t>For example, </a:t>
            </a:r>
            <a:r>
              <a:rPr lang="en-US" sz="2200" dirty="0"/>
              <a:t>reinforcing harmful or narrow roles (e.g., associating women only with caregiving).</a:t>
            </a:r>
          </a:p>
          <a:p>
            <a:pPr marL="342900" indent="-342900">
              <a:buClr>
                <a:srgbClr val="01A54E"/>
              </a:buClr>
              <a:buFont typeface="Wingdings" panose="05000000000000000000" pitchFamily="2" charset="2"/>
              <a:buChar char="v"/>
            </a:pPr>
            <a:r>
              <a:rPr lang="en-US" sz="2200" b="1" dirty="0">
                <a:solidFill>
                  <a:srgbClr val="ED028C"/>
                </a:solidFill>
              </a:rPr>
              <a:t>Omission of diversity </a:t>
            </a:r>
            <a:r>
              <a:rPr lang="en-US" sz="2200" dirty="0"/>
              <a:t>can overlook certain communities or perspectives in visuals, language, or narratives. </a:t>
            </a:r>
            <a:r>
              <a:rPr lang="en-US" sz="2200" dirty="0">
                <a:solidFill>
                  <a:srgbClr val="ED028C"/>
                </a:solidFill>
              </a:rPr>
              <a:t>For example, </a:t>
            </a:r>
            <a:r>
              <a:rPr lang="en-US" sz="2200" dirty="0"/>
              <a:t>omitting certain demographics from ads or campaigns.</a:t>
            </a:r>
          </a:p>
          <a:p>
            <a:pPr marL="342900" indent="-342900">
              <a:buClr>
                <a:srgbClr val="01A54E"/>
              </a:buClr>
              <a:buFont typeface="Wingdings" panose="05000000000000000000" pitchFamily="2" charset="2"/>
              <a:buChar char="v"/>
            </a:pPr>
            <a:r>
              <a:rPr lang="en-US" sz="2200" b="1" dirty="0">
                <a:solidFill>
                  <a:srgbClr val="ED028C"/>
                </a:solidFill>
              </a:rPr>
              <a:t>Algorithmic bias </a:t>
            </a:r>
            <a:r>
              <a:rPr lang="en-US" sz="2200" dirty="0"/>
              <a:t>in data means you are relying on skewed data sets that underrepresent </a:t>
            </a:r>
            <a:r>
              <a:rPr lang="en-US" sz="2200" dirty="0" err="1"/>
              <a:t>marginalised</a:t>
            </a:r>
            <a:r>
              <a:rPr lang="en-US" sz="2200" dirty="0"/>
              <a:t> groups. Ensure your data includes insights from various demographics, regions, and groups. </a:t>
            </a:r>
            <a:r>
              <a:rPr lang="en-US" sz="2200" dirty="0">
                <a:solidFill>
                  <a:srgbClr val="ED028C"/>
                </a:solidFill>
              </a:rPr>
              <a:t>For instance</a:t>
            </a:r>
            <a:r>
              <a:rPr lang="en-US" sz="2200" dirty="0"/>
              <a:t>, ensure surveys and forms provide options for diverse identities and experiences (e.g., gender, ethnicity, accessibility needs).</a:t>
            </a:r>
          </a:p>
          <a:p>
            <a:pPr marL="0" indent="0">
              <a:buClr>
                <a:srgbClr val="01A54E"/>
              </a:buClr>
            </a:pPr>
            <a:endParaRPr lang="en-US" sz="2200" dirty="0"/>
          </a:p>
        </p:txBody>
      </p:sp>
      <p:sp>
        <p:nvSpPr>
          <p:cNvPr id="3" name="Text Placeholder 2">
            <a:extLst>
              <a:ext uri="{FF2B5EF4-FFF2-40B4-BE49-F238E27FC236}">
                <a16:creationId xmlns:a16="http://schemas.microsoft.com/office/drawing/2014/main" id="{DFBADDDD-4EA4-B6CD-DC7A-8AC4541D0A28}"/>
              </a:ext>
            </a:extLst>
          </p:cNvPr>
          <p:cNvSpPr>
            <a:spLocks noGrp="1"/>
          </p:cNvSpPr>
          <p:nvPr>
            <p:ph type="body" sz="quarter" idx="16"/>
          </p:nvPr>
        </p:nvSpPr>
        <p:spPr>
          <a:xfrm>
            <a:off x="780454" y="399145"/>
            <a:ext cx="10595237" cy="803654"/>
          </a:xfrm>
        </p:spPr>
        <p:txBody>
          <a:bodyPr/>
          <a:lstStyle/>
          <a:p>
            <a:pPr marL="742950" indent="-742950">
              <a:buClr>
                <a:srgbClr val="ED028C"/>
              </a:buClr>
              <a:buFont typeface="+mj-lt"/>
              <a:buAutoNum type="arabicPeriod" startAt="6"/>
            </a:pPr>
            <a:r>
              <a:rPr lang="en-US" dirty="0">
                <a:solidFill>
                  <a:srgbClr val="ED028C"/>
                </a:solidFill>
                <a:latin typeface="Aharoni" panose="02010803020104030203" pitchFamily="2" charset="-79"/>
                <a:cs typeface="Aharoni" panose="02010803020104030203" pitchFamily="2" charset="-79"/>
              </a:rPr>
              <a:t>Remove Bias - Impact</a:t>
            </a:r>
            <a:endParaRPr lang="en-IE" dirty="0">
              <a:solidFill>
                <a:srgbClr val="ED028C"/>
              </a:solidFill>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id="{1155E80B-2121-0935-4FE9-1FF4E97F030D}"/>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pic>
        <p:nvPicPr>
          <p:cNvPr id="5" name="Picture 4" descr="A person jumping with a skateboard&#10;&#10;Description automatically generated">
            <a:extLst>
              <a:ext uri="{FF2B5EF4-FFF2-40B4-BE49-F238E27FC236}">
                <a16:creationId xmlns:a16="http://schemas.microsoft.com/office/drawing/2014/main" id="{8800AB4E-904C-B8DE-4D81-8D84786D0F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79357" y="1367559"/>
            <a:ext cx="2846676" cy="4270014"/>
          </a:xfrm>
          <a:prstGeom prst="rect">
            <a:avLst/>
          </a:prstGeom>
        </p:spPr>
      </p:pic>
    </p:spTree>
    <p:extLst>
      <p:ext uri="{BB962C8B-B14F-4D97-AF65-F5344CB8AC3E}">
        <p14:creationId xmlns:p14="http://schemas.microsoft.com/office/powerpoint/2010/main" val="20149987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4E0ACC-773E-F7C3-C317-F60CB306C3A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6A04960-DF86-5D0D-29E4-42AD96C476F1}"/>
              </a:ext>
            </a:extLst>
          </p:cNvPr>
          <p:cNvSpPr>
            <a:spLocks noGrp="1"/>
          </p:cNvSpPr>
          <p:nvPr>
            <p:ph type="body" sz="quarter" idx="18"/>
          </p:nvPr>
        </p:nvSpPr>
        <p:spPr>
          <a:xfrm>
            <a:off x="816309" y="1080398"/>
            <a:ext cx="10985166" cy="3849918"/>
          </a:xfrm>
        </p:spPr>
        <p:txBody>
          <a:bodyPr/>
          <a:lstStyle/>
          <a:p>
            <a:pPr marL="342900" indent="-342900">
              <a:buClr>
                <a:srgbClr val="01A54E"/>
              </a:buClr>
              <a:buFont typeface="Wingdings" panose="05000000000000000000" pitchFamily="2" charset="2"/>
              <a:buChar char="v"/>
            </a:pPr>
            <a:r>
              <a:rPr lang="en-US" sz="2100" dirty="0">
                <a:solidFill>
                  <a:schemeClr val="bg1"/>
                </a:solidFill>
                <a:highlight>
                  <a:srgbClr val="ED028C"/>
                </a:highlight>
              </a:rPr>
              <a:t>Market Research: </a:t>
            </a:r>
            <a:r>
              <a:rPr lang="en-US" sz="2100" dirty="0"/>
              <a:t>Use inclusive survey methods that account for cultural, linguistic, and accessibility needs. </a:t>
            </a:r>
            <a:r>
              <a:rPr lang="en-US" sz="2100" dirty="0">
                <a:solidFill>
                  <a:srgbClr val="ED028C"/>
                </a:solidFill>
              </a:rPr>
              <a:t>For example, </a:t>
            </a:r>
            <a:r>
              <a:rPr lang="en-US" sz="2100" dirty="0"/>
              <a:t>ensure that data and customer research is as open-ended as possible, such as including a wide variety of people from different backgrounds, circumstances, and with different characteristics. </a:t>
            </a:r>
          </a:p>
          <a:p>
            <a:pPr marL="342900" indent="-342900">
              <a:buClr>
                <a:srgbClr val="01A54E"/>
              </a:buClr>
              <a:buFont typeface="Wingdings" panose="05000000000000000000" pitchFamily="2" charset="2"/>
              <a:buChar char="v"/>
            </a:pPr>
            <a:r>
              <a:rPr lang="en-US" sz="2100" dirty="0">
                <a:solidFill>
                  <a:srgbClr val="ED028C"/>
                </a:solidFill>
              </a:rPr>
              <a:t>Note: </a:t>
            </a:r>
            <a:r>
              <a:rPr lang="en-US" sz="2100" dirty="0"/>
              <a:t>Try to avoid conducting market research with preconceived conceptions, such as that your product may be purchased primarily by specific genders, ages, or socio-economic backgrounds.</a:t>
            </a:r>
          </a:p>
          <a:p>
            <a:pPr marL="342900" indent="-342900">
              <a:buClr>
                <a:srgbClr val="01A54E"/>
              </a:buClr>
              <a:buFont typeface="Wingdings" panose="05000000000000000000" pitchFamily="2" charset="2"/>
              <a:buChar char="v"/>
            </a:pPr>
            <a:r>
              <a:rPr lang="en-US" sz="2100" dirty="0">
                <a:solidFill>
                  <a:schemeClr val="bg1"/>
                </a:solidFill>
                <a:highlight>
                  <a:srgbClr val="ED028C"/>
                </a:highlight>
              </a:rPr>
              <a:t>Algorithmic Fairness: </a:t>
            </a:r>
            <a:r>
              <a:rPr lang="en-US" sz="2100" dirty="0"/>
              <a:t>Regularly review algorithms or automated systems to detect and address biases in audience segmentation or targeting. Incorporate bias detection tools or frameworks to ensure fairness in your data analysis. </a:t>
            </a:r>
            <a:r>
              <a:rPr lang="en-US" sz="2100" dirty="0">
                <a:solidFill>
                  <a:srgbClr val="ED028C"/>
                </a:solidFill>
              </a:rPr>
              <a:t>For example, </a:t>
            </a:r>
            <a:r>
              <a:rPr lang="en-US" sz="2100" dirty="0"/>
              <a:t>Use data analytical tools to detect bias and understand diversity segmentation to account for diversity with your target audience.</a:t>
            </a:r>
          </a:p>
          <a:p>
            <a:pPr marL="342900" indent="-342900">
              <a:buClr>
                <a:srgbClr val="01A54E"/>
              </a:buClr>
              <a:buFont typeface="Wingdings" panose="05000000000000000000" pitchFamily="2" charset="2"/>
              <a:buChar char="v"/>
            </a:pPr>
            <a:r>
              <a:rPr lang="en-US" sz="2100" dirty="0">
                <a:solidFill>
                  <a:schemeClr val="bg1"/>
                </a:solidFill>
                <a:highlight>
                  <a:srgbClr val="ED028C"/>
                </a:highlight>
              </a:rPr>
              <a:t>Representation in Insights: </a:t>
            </a:r>
            <a:r>
              <a:rPr lang="en-US" sz="2100" dirty="0"/>
              <a:t>Ensure the conclusions drawn from data reflect the diversity of your customer base, not just the majority's perspective.</a:t>
            </a:r>
          </a:p>
          <a:p>
            <a:pPr marL="342900" indent="-342900">
              <a:buClr>
                <a:srgbClr val="01A54E"/>
              </a:buClr>
              <a:buFont typeface="Wingdings" panose="05000000000000000000" pitchFamily="2" charset="2"/>
              <a:buChar char="v"/>
            </a:pPr>
            <a:r>
              <a:rPr lang="en-US" sz="2100" dirty="0">
                <a:solidFill>
                  <a:schemeClr val="bg1"/>
                </a:solidFill>
                <a:highlight>
                  <a:srgbClr val="ED028C"/>
                </a:highlight>
              </a:rPr>
              <a:t>Review Content: </a:t>
            </a:r>
            <a:r>
              <a:rPr lang="en-US" sz="2100" dirty="0"/>
              <a:t>Use diverse imagery that represents different genders, races, ethnicities, abilities, and body types. </a:t>
            </a:r>
            <a:r>
              <a:rPr lang="en-US" sz="2100" dirty="0">
                <a:solidFill>
                  <a:srgbClr val="ED028C"/>
                </a:solidFill>
              </a:rPr>
              <a:t>For example, </a:t>
            </a:r>
            <a:r>
              <a:rPr lang="en-US" sz="2100" dirty="0"/>
              <a:t>make sure your campaign features not just young able-bodied models but models of different ages, abilities, body types, and cultural backgrounds are included to reflect the broader audience.</a:t>
            </a:r>
          </a:p>
        </p:txBody>
      </p:sp>
      <p:sp>
        <p:nvSpPr>
          <p:cNvPr id="3" name="Text Placeholder 2">
            <a:extLst>
              <a:ext uri="{FF2B5EF4-FFF2-40B4-BE49-F238E27FC236}">
                <a16:creationId xmlns:a16="http://schemas.microsoft.com/office/drawing/2014/main" id="{14D39E7D-DF14-C0A3-61E4-6E660FA78080}"/>
              </a:ext>
            </a:extLst>
          </p:cNvPr>
          <p:cNvSpPr>
            <a:spLocks noGrp="1"/>
          </p:cNvSpPr>
          <p:nvPr>
            <p:ph type="body" sz="quarter" idx="16"/>
          </p:nvPr>
        </p:nvSpPr>
        <p:spPr>
          <a:xfrm>
            <a:off x="780454" y="399145"/>
            <a:ext cx="10595237" cy="803654"/>
          </a:xfrm>
        </p:spPr>
        <p:txBody>
          <a:bodyPr/>
          <a:lstStyle/>
          <a:p>
            <a:pPr marL="742950" indent="-742950">
              <a:buClr>
                <a:srgbClr val="ED028C"/>
              </a:buClr>
              <a:buFont typeface="+mj-lt"/>
              <a:buAutoNum type="arabicPeriod" startAt="6"/>
            </a:pPr>
            <a:r>
              <a:rPr lang="en-US" dirty="0">
                <a:solidFill>
                  <a:srgbClr val="ED028C"/>
                </a:solidFill>
                <a:latin typeface="Aharoni" panose="02010803020104030203" pitchFamily="2" charset="-79"/>
                <a:cs typeface="Aharoni" panose="02010803020104030203" pitchFamily="2" charset="-79"/>
              </a:rPr>
              <a:t>Remove Bias – How TO!</a:t>
            </a:r>
            <a:endParaRPr lang="en-IE" dirty="0">
              <a:solidFill>
                <a:srgbClr val="ED028C"/>
              </a:solidFill>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id="{9BF3E4EB-8FED-12FA-4010-B8BA2378E2C2}"/>
              </a:ext>
            </a:extLst>
          </p:cNvPr>
          <p:cNvSpPr txBox="1"/>
          <p:nvPr/>
        </p:nvSpPr>
        <p:spPr>
          <a:xfrm>
            <a:off x="3358963" y="6450510"/>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sp>
        <p:nvSpPr>
          <p:cNvPr id="5" name="TextBox 4">
            <a:extLst>
              <a:ext uri="{FF2B5EF4-FFF2-40B4-BE49-F238E27FC236}">
                <a16:creationId xmlns:a16="http://schemas.microsoft.com/office/drawing/2014/main" id="{BAEDC0AD-3167-A458-1C35-92E1459CC069}"/>
              </a:ext>
            </a:extLst>
          </p:cNvPr>
          <p:cNvSpPr txBox="1"/>
          <p:nvPr/>
        </p:nvSpPr>
        <p:spPr>
          <a:xfrm>
            <a:off x="5926231" y="6488668"/>
            <a:ext cx="6096000" cy="369332"/>
          </a:xfrm>
          <a:prstGeom prst="rect">
            <a:avLst/>
          </a:prstGeom>
          <a:noFill/>
        </p:spPr>
        <p:txBody>
          <a:bodyPr wrap="square">
            <a:spAutoFit/>
          </a:bodyPr>
          <a:lstStyle/>
          <a:p>
            <a:r>
              <a:rPr lang="en-IE" dirty="0">
                <a:solidFill>
                  <a:schemeClr val="bg1"/>
                </a:solidFill>
                <a:hlinkClick r:id="rId3">
                  <a:extLst>
                    <a:ext uri="{A12FA001-AC4F-418D-AE19-62706E023703}">
                      <ahyp:hlinkClr xmlns:ahyp="http://schemas.microsoft.com/office/drawing/2018/hyperlinkcolor" val="tx"/>
                    </a:ext>
                  </a:extLst>
                </a:hlinkClick>
              </a:rPr>
              <a:t>https://mrs.digital/blog/best-inclusive-marketing-campaigns/</a:t>
            </a:r>
            <a:r>
              <a:rPr lang="en-IE" dirty="0">
                <a:solidFill>
                  <a:schemeClr val="bg1"/>
                </a:solidFill>
              </a:rPr>
              <a:t> </a:t>
            </a:r>
          </a:p>
        </p:txBody>
      </p:sp>
    </p:spTree>
    <p:extLst>
      <p:ext uri="{BB962C8B-B14F-4D97-AF65-F5344CB8AC3E}">
        <p14:creationId xmlns:p14="http://schemas.microsoft.com/office/powerpoint/2010/main" val="5888102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5EB4930-3C3F-4471-9E43-0DC148E25A19}"/>
              </a:ext>
            </a:extLst>
          </p:cNvPr>
          <p:cNvSpPr>
            <a:spLocks noGrp="1"/>
          </p:cNvSpPr>
          <p:nvPr>
            <p:ph type="body" sz="quarter" idx="18"/>
          </p:nvPr>
        </p:nvSpPr>
        <p:spPr>
          <a:xfrm>
            <a:off x="798380" y="1134950"/>
            <a:ext cx="11008138" cy="3849918"/>
          </a:xfrm>
        </p:spPr>
        <p:txBody>
          <a:bodyPr/>
          <a:lstStyle/>
          <a:p>
            <a:pPr marL="0" indent="0"/>
            <a:r>
              <a:rPr lang="en-US" sz="2100" dirty="0"/>
              <a:t>An inclusive marketing strategy is vital, especially for small businesses. SMEs with small teams and budgets need to make sure to focus their time, energy and resources on the right things. Putting together a marketing strategy doesn’t have to be difficult or time-consuming, and having one will make your life a lot easier. Inclusive marketing generates new customers and bridges gaps so the voices of the underrepresented are heard. It creates loyalty and trust and influences positive change with customers and in society by </a:t>
            </a:r>
            <a:r>
              <a:rPr lang="en-US" sz="2100" dirty="0" err="1"/>
              <a:t>recognising</a:t>
            </a:r>
            <a:r>
              <a:rPr lang="en-US" sz="2100" dirty="0"/>
              <a:t> the needs of everyone across a diverse range of customer groups. </a:t>
            </a:r>
            <a:endParaRPr lang="en-IE" sz="2100" dirty="0"/>
          </a:p>
          <a:p>
            <a:pPr marL="0" indent="0" algn="l"/>
            <a:r>
              <a:rPr lang="en-US" sz="2100" dirty="0"/>
              <a:t>Figuring out your </a:t>
            </a:r>
            <a:r>
              <a:rPr lang="en-US" sz="2100" dirty="0">
                <a:solidFill>
                  <a:srgbClr val="D11C5F"/>
                </a:solidFill>
              </a:rPr>
              <a:t>Marketing Strategy </a:t>
            </a:r>
            <a:r>
              <a:rPr lang="en-US" sz="2100" dirty="0"/>
              <a:t>usually involves considering the following three things:</a:t>
            </a:r>
          </a:p>
          <a:p>
            <a:pPr marL="457200" indent="-457200" algn="l">
              <a:buClr>
                <a:srgbClr val="D11C5F"/>
              </a:buClr>
              <a:buFont typeface="+mj-lt"/>
              <a:buAutoNum type="arabicPeriod"/>
            </a:pPr>
            <a:r>
              <a:rPr lang="en-US" sz="2100" dirty="0">
                <a:solidFill>
                  <a:schemeClr val="bg1"/>
                </a:solidFill>
                <a:highlight>
                  <a:srgbClr val="D11C5F"/>
                </a:highlight>
              </a:rPr>
              <a:t>USP/Competitive Advantage: </a:t>
            </a:r>
            <a:r>
              <a:rPr lang="en-US" sz="2100" dirty="0"/>
              <a:t>Your small business positioning (or USP, niche, reason for existence, competitive advantage…) – </a:t>
            </a:r>
            <a:r>
              <a:rPr lang="en-US" sz="2100" dirty="0">
                <a:solidFill>
                  <a:srgbClr val="D11C5F"/>
                </a:solidFill>
                <a:hlinkClick r:id="rId2">
                  <a:extLst>
                    <a:ext uri="{A12FA001-AC4F-418D-AE19-62706E023703}">
                      <ahyp:hlinkClr xmlns:ahyp="http://schemas.microsoft.com/office/drawing/2018/hyperlinkcolor" val="tx"/>
                    </a:ext>
                  </a:extLst>
                </a:hlinkClick>
              </a:rPr>
              <a:t>read more about what makes a great USP</a:t>
            </a:r>
            <a:endParaRPr lang="en-US" sz="2100" dirty="0">
              <a:solidFill>
                <a:srgbClr val="D11C5F"/>
              </a:solidFill>
            </a:endParaRPr>
          </a:p>
          <a:p>
            <a:pPr marL="457200" indent="-457200" algn="l">
              <a:buClr>
                <a:srgbClr val="D11C5F"/>
              </a:buClr>
              <a:buFont typeface="+mj-lt"/>
              <a:buAutoNum type="arabicPeriod"/>
            </a:pPr>
            <a:r>
              <a:rPr lang="en-US" sz="2100" dirty="0">
                <a:solidFill>
                  <a:schemeClr val="bg1"/>
                </a:solidFill>
                <a:highlight>
                  <a:srgbClr val="D11C5F"/>
                </a:highlight>
              </a:rPr>
              <a:t>Channels &amp; Tactics: </a:t>
            </a:r>
            <a:r>
              <a:rPr lang="en-US" sz="2100" dirty="0"/>
              <a:t>Your chosen marketing channels &amp; tactics – </a:t>
            </a:r>
            <a:r>
              <a:rPr lang="en-US" sz="2100" dirty="0">
                <a:solidFill>
                  <a:srgbClr val="D11C5F"/>
                </a:solidFill>
                <a:hlinkClick r:id="rId3" action="ppaction://hlinkfile">
                  <a:extLst>
                    <a:ext uri="{A12FA001-AC4F-418D-AE19-62706E023703}">
                      <ahyp:hlinkClr xmlns:ahyp="http://schemas.microsoft.com/office/drawing/2018/hyperlinkcolor" val="tx"/>
                    </a:ext>
                  </a:extLst>
                </a:hlinkClick>
              </a:rPr>
              <a:t>read more about selecting your channels</a:t>
            </a:r>
            <a:endParaRPr lang="en-US" sz="2100" dirty="0">
              <a:solidFill>
                <a:srgbClr val="D11C5F"/>
              </a:solidFill>
            </a:endParaRPr>
          </a:p>
          <a:p>
            <a:pPr marL="457200" indent="-457200" algn="l">
              <a:buClr>
                <a:srgbClr val="D11C5F"/>
              </a:buClr>
              <a:buFont typeface="+mj-lt"/>
              <a:buAutoNum type="arabicPeriod"/>
            </a:pPr>
            <a:r>
              <a:rPr lang="en-US" sz="2100" dirty="0">
                <a:solidFill>
                  <a:schemeClr val="bg1"/>
                </a:solidFill>
                <a:highlight>
                  <a:srgbClr val="D11C5F"/>
                </a:highlight>
              </a:rPr>
              <a:t>Goals and Budget: </a:t>
            </a:r>
            <a:r>
              <a:rPr lang="en-US" sz="2100" dirty="0"/>
              <a:t>The goals you have &amp; budget you can allocate – </a:t>
            </a:r>
            <a:r>
              <a:rPr lang="en-US" sz="2100" dirty="0">
                <a:solidFill>
                  <a:srgbClr val="D11C5F"/>
                </a:solidFill>
                <a:hlinkClick r:id="rId4">
                  <a:extLst>
                    <a:ext uri="{A12FA001-AC4F-418D-AE19-62706E023703}">
                      <ahyp:hlinkClr xmlns:ahyp="http://schemas.microsoft.com/office/drawing/2018/hyperlinkcolor" val="tx"/>
                    </a:ext>
                  </a:extLst>
                </a:hlinkClick>
              </a:rPr>
              <a:t>read more about goal setting</a:t>
            </a:r>
            <a:endParaRPr lang="en-US" sz="2100" dirty="0">
              <a:solidFill>
                <a:srgbClr val="D11C5F"/>
              </a:solidFill>
            </a:endParaRPr>
          </a:p>
          <a:p>
            <a:pPr marL="0" indent="0" algn="l"/>
            <a:r>
              <a:rPr lang="en-US" sz="2100" b="1" dirty="0"/>
              <a:t>Learn more about how to develop </a:t>
            </a:r>
            <a:r>
              <a:rPr lang="en-US" sz="2100" dirty="0"/>
              <a:t>a </a:t>
            </a:r>
            <a:r>
              <a:rPr lang="en-US" sz="2100" b="1" dirty="0">
                <a:solidFill>
                  <a:srgbClr val="D11C5F"/>
                </a:solidFill>
                <a:hlinkClick r:id="rId5">
                  <a:extLst>
                    <a:ext uri="{A12FA001-AC4F-418D-AE19-62706E023703}">
                      <ahyp:hlinkClr xmlns:ahyp="http://schemas.microsoft.com/office/drawing/2018/hyperlinkcolor" val="tx"/>
                    </a:ext>
                  </a:extLst>
                </a:hlinkClick>
              </a:rPr>
              <a:t>Marketing Strategy </a:t>
            </a:r>
            <a:endParaRPr lang="en-IE" sz="2100" b="1" dirty="0">
              <a:solidFill>
                <a:srgbClr val="D11C5F"/>
              </a:solidFill>
            </a:endParaRPr>
          </a:p>
        </p:txBody>
      </p:sp>
      <p:sp>
        <p:nvSpPr>
          <p:cNvPr id="7" name="Text Placeholder 6">
            <a:extLst>
              <a:ext uri="{FF2B5EF4-FFF2-40B4-BE49-F238E27FC236}">
                <a16:creationId xmlns:a16="http://schemas.microsoft.com/office/drawing/2014/main" id="{8A799D58-8247-3DD0-CBFE-1B6AEAC46A2B}"/>
              </a:ext>
            </a:extLst>
          </p:cNvPr>
          <p:cNvSpPr>
            <a:spLocks noGrp="1"/>
          </p:cNvSpPr>
          <p:nvPr>
            <p:ph type="body" sz="quarter" idx="16"/>
          </p:nvPr>
        </p:nvSpPr>
        <p:spPr>
          <a:xfrm>
            <a:off x="798381" y="492661"/>
            <a:ext cx="10595237" cy="803654"/>
          </a:xfrm>
        </p:spPr>
        <p:txBody>
          <a:bodyPr/>
          <a:lstStyle/>
          <a:p>
            <a:r>
              <a:rPr lang="en-IE" sz="3200" b="0" dirty="0">
                <a:solidFill>
                  <a:srgbClr val="0872B5"/>
                </a:solidFill>
              </a:rPr>
              <a:t>Inclusive Marketing Strategy </a:t>
            </a:r>
          </a:p>
        </p:txBody>
      </p:sp>
    </p:spTree>
    <p:extLst>
      <p:ext uri="{BB962C8B-B14F-4D97-AF65-F5344CB8AC3E}">
        <p14:creationId xmlns:p14="http://schemas.microsoft.com/office/powerpoint/2010/main" val="10883817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C2C1EA-361A-1CA1-782B-87E9471E7090}"/>
              </a:ext>
            </a:extLst>
          </p:cNvPr>
          <p:cNvSpPr>
            <a:spLocks noGrp="1"/>
          </p:cNvSpPr>
          <p:nvPr>
            <p:ph type="body" sz="quarter" idx="18"/>
          </p:nvPr>
        </p:nvSpPr>
        <p:spPr>
          <a:xfrm>
            <a:off x="798382" y="1104900"/>
            <a:ext cx="8317044" cy="3849918"/>
          </a:xfrm>
        </p:spPr>
        <p:txBody>
          <a:bodyPr/>
          <a:lstStyle/>
          <a:p>
            <a:pPr marL="342900" indent="-342900">
              <a:buClr>
                <a:srgbClr val="E14F2F"/>
              </a:buClr>
              <a:buFont typeface="Wingdings" panose="05000000000000000000" pitchFamily="2" charset="2"/>
              <a:buChar char="q"/>
            </a:pPr>
            <a:r>
              <a:rPr lang="en-US" sz="2200" dirty="0">
                <a:solidFill>
                  <a:schemeClr val="bg1"/>
                </a:solidFill>
                <a:highlight>
                  <a:srgbClr val="E14F2F"/>
                </a:highlight>
              </a:rPr>
              <a:t>Practice Empathy Marketing: </a:t>
            </a:r>
            <a:r>
              <a:rPr lang="en-US" sz="2200" dirty="0"/>
              <a:t>At the </a:t>
            </a:r>
            <a:r>
              <a:rPr lang="en-US" sz="2200" dirty="0" err="1"/>
              <a:t>centre</a:t>
            </a:r>
            <a:r>
              <a:rPr lang="en-US" sz="2200" dirty="0"/>
              <a:t> of inclusive marketing is an empathetic understanding of who your customers are, their circumstances, and an accurate portrayal of them in your marketing materials. First </a:t>
            </a:r>
            <a:r>
              <a:rPr lang="en-US" sz="2200" dirty="0" err="1"/>
              <a:t>analyse</a:t>
            </a:r>
            <a:r>
              <a:rPr lang="en-US" sz="2200" dirty="0"/>
              <a:t> your existing marketing materials, identify which groups are not included, and work out how you can adjust to better reflect the entirety of your target audience.</a:t>
            </a:r>
          </a:p>
          <a:p>
            <a:pPr marL="342900" indent="-342900">
              <a:buClr>
                <a:srgbClr val="E14F2F"/>
              </a:buClr>
              <a:buFont typeface="Wingdings" panose="05000000000000000000" pitchFamily="2" charset="2"/>
              <a:buChar char="q"/>
            </a:pPr>
            <a:r>
              <a:rPr lang="en-US" sz="2200" dirty="0">
                <a:solidFill>
                  <a:schemeClr val="bg1"/>
                </a:solidFill>
                <a:highlight>
                  <a:srgbClr val="E14F2F"/>
                </a:highlight>
              </a:rPr>
              <a:t>Align your Content and Campaign to Emotions: </a:t>
            </a:r>
            <a:r>
              <a:rPr lang="en-US" sz="2200" dirty="0"/>
              <a:t>Emotional responses can be essential to how customers engage with marketing. They can influence customers' perceptions of a brand and their interactions with it. If less represented groups are credibly included in your marketing materials, positive emotional responses such as pride, delight, or happiness can be triggered. In your next marketing copy, try to include an emotional connection with your customers. This can help strengthen brand loyalty. Go a step further, get your customers to be empathetic to other </a:t>
            </a:r>
            <a:r>
              <a:rPr lang="en-US" sz="2200" dirty="0" err="1"/>
              <a:t>marginalised</a:t>
            </a:r>
            <a:r>
              <a:rPr lang="en-US" sz="2200" dirty="0"/>
              <a:t> or diverse communities. </a:t>
            </a:r>
          </a:p>
          <a:p>
            <a:pPr marL="342900" indent="-342900">
              <a:buFont typeface="Wingdings" panose="05000000000000000000" pitchFamily="2" charset="2"/>
              <a:buChar char="q"/>
            </a:pPr>
            <a:endParaRPr lang="en-US" sz="2200" dirty="0"/>
          </a:p>
          <a:p>
            <a:pPr marL="342900" indent="-342900">
              <a:buFont typeface="Wingdings" panose="05000000000000000000" pitchFamily="2" charset="2"/>
              <a:buChar char="q"/>
            </a:pPr>
            <a:endParaRPr lang="en-IE" sz="2200" dirty="0"/>
          </a:p>
        </p:txBody>
      </p:sp>
      <p:sp>
        <p:nvSpPr>
          <p:cNvPr id="3" name="Text Placeholder 2">
            <a:extLst>
              <a:ext uri="{FF2B5EF4-FFF2-40B4-BE49-F238E27FC236}">
                <a16:creationId xmlns:a16="http://schemas.microsoft.com/office/drawing/2014/main" id="{E2913EC8-10FE-E9AB-4F80-C1802CB4F720}"/>
              </a:ext>
            </a:extLst>
          </p:cNvPr>
          <p:cNvSpPr>
            <a:spLocks noGrp="1"/>
          </p:cNvSpPr>
          <p:nvPr>
            <p:ph type="body" sz="quarter" idx="16"/>
          </p:nvPr>
        </p:nvSpPr>
        <p:spPr>
          <a:xfrm>
            <a:off x="798381" y="508625"/>
            <a:ext cx="10595237" cy="803654"/>
          </a:xfrm>
        </p:spPr>
        <p:txBody>
          <a:bodyPr/>
          <a:lstStyle/>
          <a:p>
            <a:r>
              <a:rPr lang="en-US" dirty="0">
                <a:latin typeface="Aharoni" panose="02010803020104030203" pitchFamily="2" charset="-79"/>
                <a:cs typeface="Aharoni" panose="02010803020104030203" pitchFamily="2" charset="-79"/>
              </a:rPr>
              <a:t>Exercises</a:t>
            </a:r>
            <a:endParaRPr lang="en-IE" dirty="0">
              <a:latin typeface="Aharoni" panose="02010803020104030203" pitchFamily="2" charset="-79"/>
              <a:cs typeface="Aharoni" panose="02010803020104030203" pitchFamily="2" charset="-79"/>
            </a:endParaRPr>
          </a:p>
        </p:txBody>
      </p:sp>
      <p:sp>
        <p:nvSpPr>
          <p:cNvPr id="5" name="TextBox 4">
            <a:extLst>
              <a:ext uri="{FF2B5EF4-FFF2-40B4-BE49-F238E27FC236}">
                <a16:creationId xmlns:a16="http://schemas.microsoft.com/office/drawing/2014/main" id="{7A3B3AF0-3FA6-9AC6-2C93-A5F442602D0B}"/>
              </a:ext>
            </a:extLst>
          </p:cNvPr>
          <p:cNvSpPr txBox="1"/>
          <p:nvPr/>
        </p:nvSpPr>
        <p:spPr>
          <a:xfrm>
            <a:off x="4087906" y="6376069"/>
            <a:ext cx="6096000" cy="369332"/>
          </a:xfrm>
          <a:prstGeom prst="rect">
            <a:avLst/>
          </a:prstGeom>
          <a:noFill/>
        </p:spPr>
        <p:txBody>
          <a:bodyPr wrap="square">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https://mrs.digital/blog/best-inclusive-marketing-campaigns/</a:t>
            </a:r>
            <a:r>
              <a:rPr lang="en-IE" dirty="0">
                <a:solidFill>
                  <a:schemeClr val="bg1"/>
                </a:solidFill>
              </a:rPr>
              <a:t> </a:t>
            </a:r>
          </a:p>
        </p:txBody>
      </p:sp>
      <p:pic>
        <p:nvPicPr>
          <p:cNvPr id="10" name="Picture 9" descr="A close-up of a person writing in a notebook&#10;&#10;Description automatically generated">
            <a:extLst>
              <a:ext uri="{FF2B5EF4-FFF2-40B4-BE49-F238E27FC236}">
                <a16:creationId xmlns:a16="http://schemas.microsoft.com/office/drawing/2014/main" id="{FB24A2E2-B0A6-DA3F-775F-45E40B9FDC29}"/>
              </a:ext>
            </a:extLst>
          </p:cNvPr>
          <p:cNvPicPr>
            <a:picLocks noChangeAspect="1"/>
          </p:cNvPicPr>
          <p:nvPr/>
        </p:nvPicPr>
        <p:blipFill>
          <a:blip r:embed="rId3" cstate="email">
            <a:extLst>
              <a:ext uri="{28A0092B-C50C-407E-A947-70E740481C1C}">
                <a14:useLocalDpi xmlns:a14="http://schemas.microsoft.com/office/drawing/2010/main"/>
              </a:ext>
            </a:extLst>
          </a:blip>
          <a:srcRect t="24583" b="13889"/>
          <a:stretch/>
        </p:blipFill>
        <p:spPr>
          <a:xfrm>
            <a:off x="9742356" y="60766"/>
            <a:ext cx="2363918" cy="2181700"/>
          </a:xfrm>
          <a:prstGeom prst="ellipse">
            <a:avLst/>
          </a:prstGeom>
          <a:ln w="63500" cap="rnd">
            <a:solidFill>
              <a:srgbClr val="D11C5F"/>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1" name="Graphic 10" descr="Signature with solid fill">
            <a:extLst>
              <a:ext uri="{FF2B5EF4-FFF2-40B4-BE49-F238E27FC236}">
                <a16:creationId xmlns:a16="http://schemas.microsoft.com/office/drawing/2014/main" id="{05CB4CCF-663E-23B4-6A2D-D7AD98C0A3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83547" y="237216"/>
            <a:ext cx="914400" cy="914400"/>
          </a:xfrm>
          <a:prstGeom prst="rect">
            <a:avLst/>
          </a:prstGeom>
        </p:spPr>
      </p:pic>
    </p:spTree>
    <p:extLst>
      <p:ext uri="{BB962C8B-B14F-4D97-AF65-F5344CB8AC3E}">
        <p14:creationId xmlns:p14="http://schemas.microsoft.com/office/powerpoint/2010/main" val="17200141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0A053-C66C-EC7E-78AA-C01DCDB1828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9FE494E-5F31-B9EE-6961-8406D5067621}"/>
              </a:ext>
            </a:extLst>
          </p:cNvPr>
          <p:cNvSpPr>
            <a:spLocks noGrp="1"/>
          </p:cNvSpPr>
          <p:nvPr>
            <p:ph type="body" sz="quarter" idx="18"/>
          </p:nvPr>
        </p:nvSpPr>
        <p:spPr>
          <a:xfrm>
            <a:off x="798382" y="1104900"/>
            <a:ext cx="8240844" cy="3849918"/>
          </a:xfrm>
        </p:spPr>
        <p:txBody>
          <a:bodyPr/>
          <a:lstStyle/>
          <a:p>
            <a:pPr marL="342900" indent="-342900">
              <a:buClr>
                <a:srgbClr val="E14F2F"/>
              </a:buClr>
              <a:buFont typeface="Wingdings" panose="05000000000000000000" pitchFamily="2" charset="2"/>
              <a:buChar char="q"/>
            </a:pPr>
            <a:r>
              <a:rPr lang="en-US" sz="2200" dirty="0">
                <a:solidFill>
                  <a:schemeClr val="bg1"/>
                </a:solidFill>
                <a:highlight>
                  <a:srgbClr val="E14F2F"/>
                </a:highlight>
              </a:rPr>
              <a:t>Develop an Inclusive Marketing Plan: </a:t>
            </a:r>
            <a:r>
              <a:rPr lang="en-US" sz="2200" dirty="0"/>
              <a:t>Once you are satisfied with your inclusive marketing campaign and it represents all the elements of diversity you want it to – it’s now time to take it to the next step and develop a plan for the launch. Create a timeline and set deadlines for stages of the launch such as video shoots, web updates, and product designs to ensure all elements are delivered on time. Everyone involved in the campaign should have access to the plan and be kept updated on developments to ensure successful delivery.</a:t>
            </a:r>
            <a:endParaRPr lang="en-IE" sz="2200" dirty="0"/>
          </a:p>
          <a:p>
            <a:pPr marL="342900" indent="-342900">
              <a:buClr>
                <a:srgbClr val="E14F2F"/>
              </a:buClr>
              <a:buFont typeface="Wingdings" panose="05000000000000000000" pitchFamily="2" charset="2"/>
              <a:buChar char="q"/>
            </a:pPr>
            <a:r>
              <a:rPr lang="en-US" sz="2200" dirty="0">
                <a:solidFill>
                  <a:schemeClr val="bg1"/>
                </a:solidFill>
                <a:highlight>
                  <a:srgbClr val="E14F2F"/>
                </a:highlight>
              </a:rPr>
              <a:t>Make Your Marketing Copy Inclusive: </a:t>
            </a:r>
            <a:r>
              <a:rPr lang="en-US" sz="2200" dirty="0"/>
              <a:t>As part of your research into your customer base and target audience, learn how they want to be addressed, how they discuss specific topics, and how audiences can be represented authentically, visually, and textually. You could even consider building a keyword and visuals library that you can provide to marketing agencies and teams to ensure that copywriting and imagery used in your marketing is representative.</a:t>
            </a:r>
          </a:p>
          <a:p>
            <a:pPr marL="342900" indent="-342900">
              <a:buClr>
                <a:srgbClr val="E14F2F"/>
              </a:buClr>
              <a:buFont typeface="Wingdings" panose="05000000000000000000" pitchFamily="2" charset="2"/>
              <a:buChar char="q"/>
            </a:pPr>
            <a:endParaRPr lang="en-US" sz="2200" dirty="0"/>
          </a:p>
          <a:p>
            <a:pPr marL="342900" indent="-342900">
              <a:buClr>
                <a:srgbClr val="E14F2F"/>
              </a:buClr>
              <a:buFont typeface="Wingdings" panose="05000000000000000000" pitchFamily="2" charset="2"/>
              <a:buChar char="q"/>
            </a:pPr>
            <a:endParaRPr lang="en-US" sz="2200" dirty="0"/>
          </a:p>
          <a:p>
            <a:pPr marL="342900" indent="-342900">
              <a:buClr>
                <a:srgbClr val="E14F2F"/>
              </a:buClr>
              <a:buFont typeface="Wingdings" panose="05000000000000000000" pitchFamily="2" charset="2"/>
              <a:buChar char="q"/>
            </a:pPr>
            <a:endParaRPr lang="en-IE" sz="2200" dirty="0"/>
          </a:p>
        </p:txBody>
      </p:sp>
      <p:sp>
        <p:nvSpPr>
          <p:cNvPr id="3" name="Text Placeholder 2">
            <a:extLst>
              <a:ext uri="{FF2B5EF4-FFF2-40B4-BE49-F238E27FC236}">
                <a16:creationId xmlns:a16="http://schemas.microsoft.com/office/drawing/2014/main" id="{84740377-601B-E521-88FA-9C72B0BA1901}"/>
              </a:ext>
            </a:extLst>
          </p:cNvPr>
          <p:cNvSpPr>
            <a:spLocks noGrp="1"/>
          </p:cNvSpPr>
          <p:nvPr>
            <p:ph type="body" sz="quarter" idx="16"/>
          </p:nvPr>
        </p:nvSpPr>
        <p:spPr>
          <a:xfrm>
            <a:off x="798381" y="508625"/>
            <a:ext cx="10595237" cy="803654"/>
          </a:xfrm>
        </p:spPr>
        <p:txBody>
          <a:bodyPr/>
          <a:lstStyle/>
          <a:p>
            <a:r>
              <a:rPr lang="en-US" dirty="0">
                <a:latin typeface="Aharoni" panose="02010803020104030203" pitchFamily="2" charset="-79"/>
                <a:cs typeface="Aharoni" panose="02010803020104030203" pitchFamily="2" charset="-79"/>
              </a:rPr>
              <a:t>Exercises</a:t>
            </a:r>
            <a:endParaRPr lang="en-IE" dirty="0">
              <a:latin typeface="Aharoni" panose="02010803020104030203" pitchFamily="2" charset="-79"/>
              <a:cs typeface="Aharoni" panose="02010803020104030203" pitchFamily="2" charset="-79"/>
            </a:endParaRPr>
          </a:p>
        </p:txBody>
      </p:sp>
      <p:sp>
        <p:nvSpPr>
          <p:cNvPr id="5" name="TextBox 4">
            <a:extLst>
              <a:ext uri="{FF2B5EF4-FFF2-40B4-BE49-F238E27FC236}">
                <a16:creationId xmlns:a16="http://schemas.microsoft.com/office/drawing/2014/main" id="{C2E6CA92-811D-73F1-7959-73CEF9B8CDC7}"/>
              </a:ext>
            </a:extLst>
          </p:cNvPr>
          <p:cNvSpPr txBox="1"/>
          <p:nvPr/>
        </p:nvSpPr>
        <p:spPr>
          <a:xfrm>
            <a:off x="4087906" y="6376069"/>
            <a:ext cx="6096000" cy="369332"/>
          </a:xfrm>
          <a:prstGeom prst="rect">
            <a:avLst/>
          </a:prstGeom>
          <a:noFill/>
        </p:spPr>
        <p:txBody>
          <a:bodyPr wrap="square">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https://mrs.digital/blog/best-inclusive-marketing-campaigns/</a:t>
            </a:r>
            <a:r>
              <a:rPr lang="en-IE" dirty="0">
                <a:solidFill>
                  <a:schemeClr val="bg1"/>
                </a:solidFill>
              </a:rPr>
              <a:t> </a:t>
            </a:r>
          </a:p>
        </p:txBody>
      </p:sp>
      <p:pic>
        <p:nvPicPr>
          <p:cNvPr id="6" name="Picture 5" descr="A close-up of a person writing in a notebook&#10;&#10;Description automatically generated">
            <a:extLst>
              <a:ext uri="{FF2B5EF4-FFF2-40B4-BE49-F238E27FC236}">
                <a16:creationId xmlns:a16="http://schemas.microsoft.com/office/drawing/2014/main" id="{AD787B88-DA5C-FA68-582B-6194A20FC198}"/>
              </a:ext>
            </a:extLst>
          </p:cNvPr>
          <p:cNvPicPr>
            <a:picLocks noChangeAspect="1"/>
          </p:cNvPicPr>
          <p:nvPr/>
        </p:nvPicPr>
        <p:blipFill>
          <a:blip r:embed="rId3" cstate="email">
            <a:extLst>
              <a:ext uri="{28A0092B-C50C-407E-A947-70E740481C1C}">
                <a14:useLocalDpi xmlns:a14="http://schemas.microsoft.com/office/drawing/2010/main"/>
              </a:ext>
            </a:extLst>
          </a:blip>
          <a:srcRect t="24583" b="13889"/>
          <a:stretch/>
        </p:blipFill>
        <p:spPr>
          <a:xfrm>
            <a:off x="9742356" y="60766"/>
            <a:ext cx="2363918" cy="2181700"/>
          </a:xfrm>
          <a:prstGeom prst="ellipse">
            <a:avLst/>
          </a:prstGeom>
          <a:ln w="63500" cap="rnd">
            <a:solidFill>
              <a:srgbClr val="D11C5F"/>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Graphic 6" descr="Signature with solid fill">
            <a:extLst>
              <a:ext uri="{FF2B5EF4-FFF2-40B4-BE49-F238E27FC236}">
                <a16:creationId xmlns:a16="http://schemas.microsoft.com/office/drawing/2014/main" id="{2F5D1501-DCFC-8050-2F9B-FB889ABE47B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83547" y="237216"/>
            <a:ext cx="914400" cy="914400"/>
          </a:xfrm>
          <a:prstGeom prst="rect">
            <a:avLst/>
          </a:prstGeom>
        </p:spPr>
      </p:pic>
    </p:spTree>
    <p:extLst>
      <p:ext uri="{BB962C8B-B14F-4D97-AF65-F5344CB8AC3E}">
        <p14:creationId xmlns:p14="http://schemas.microsoft.com/office/powerpoint/2010/main" val="21056600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AD4088A-76B9-D1B2-74B7-13362F284F87}"/>
              </a:ext>
            </a:extLst>
          </p:cNvPr>
          <p:cNvSpPr>
            <a:spLocks noGrp="1"/>
          </p:cNvSpPr>
          <p:nvPr>
            <p:ph type="body" sz="quarter" idx="13"/>
          </p:nvPr>
        </p:nvSpPr>
        <p:spPr>
          <a:xfrm>
            <a:off x="444875" y="1018948"/>
            <a:ext cx="6870325" cy="5257800"/>
          </a:xfrm>
        </p:spPr>
        <p:txBody>
          <a:bodyPr>
            <a:normAutofit fontScale="70000" lnSpcReduction="20000"/>
          </a:bodyPr>
          <a:lstStyle/>
          <a:p>
            <a:pPr algn="l">
              <a:lnSpc>
                <a:spcPct val="120000"/>
              </a:lnSpc>
              <a:spcBef>
                <a:spcPts val="0"/>
              </a:spcBef>
            </a:pPr>
            <a:r>
              <a:rPr lang="en-US" b="1" dirty="0"/>
              <a:t>Lack of Inclusivity Means You Are Missing Out on Marketing Share</a:t>
            </a:r>
          </a:p>
          <a:p>
            <a:pPr marL="457200" indent="-457200" algn="l">
              <a:lnSpc>
                <a:spcPct val="120000"/>
              </a:lnSpc>
              <a:spcBef>
                <a:spcPts val="0"/>
              </a:spcBef>
              <a:buFont typeface="Wingdings" panose="05000000000000000000" pitchFamily="2" charset="2"/>
              <a:buChar char="v"/>
            </a:pPr>
            <a:r>
              <a:rPr lang="en-US" dirty="0"/>
              <a:t>Europe is becoming increasingly diverse due to migration from Africa, Asia, and Latin America.</a:t>
            </a:r>
          </a:p>
          <a:p>
            <a:pPr marL="457200" indent="-457200" algn="l">
              <a:lnSpc>
                <a:spcPct val="120000"/>
              </a:lnSpc>
              <a:spcBef>
                <a:spcPts val="0"/>
              </a:spcBef>
              <a:buFont typeface="Wingdings" panose="05000000000000000000" pitchFamily="2" charset="2"/>
              <a:buChar char="v"/>
            </a:pPr>
            <a:r>
              <a:rPr lang="en-US" dirty="0"/>
              <a:t>Over 8% of the French population (</a:t>
            </a:r>
            <a:r>
              <a:rPr lang="en-US" dirty="0" err="1"/>
              <a:t>approx</a:t>
            </a:r>
            <a:r>
              <a:rPr lang="en-US" dirty="0"/>
              <a:t> 5.4 million people) are immigrants, primarily from Africa and the Middle East. This includes over 3 million people of African descent,</a:t>
            </a:r>
          </a:p>
          <a:p>
            <a:pPr marL="457200" indent="-457200" algn="l">
              <a:lnSpc>
                <a:spcPct val="120000"/>
              </a:lnSpc>
              <a:spcBef>
                <a:spcPts val="0"/>
              </a:spcBef>
              <a:buFont typeface="Wingdings" panose="05000000000000000000" pitchFamily="2" charset="2"/>
              <a:buChar char="v"/>
            </a:pPr>
            <a:r>
              <a:rPr lang="en-US" dirty="0"/>
              <a:t>Approximately </a:t>
            </a:r>
            <a:r>
              <a:rPr lang="en-US" b="1" dirty="0"/>
              <a:t>5-10%</a:t>
            </a:r>
            <a:r>
              <a:rPr lang="en-US" dirty="0"/>
              <a:t> of the population identifies as LGBTQ+.</a:t>
            </a:r>
          </a:p>
          <a:p>
            <a:pPr marL="457200" indent="-457200" algn="l">
              <a:lnSpc>
                <a:spcPct val="120000"/>
              </a:lnSpc>
              <a:spcBef>
                <a:spcPts val="0"/>
              </a:spcBef>
              <a:buFont typeface="Wingdings" panose="05000000000000000000" pitchFamily="2" charset="2"/>
              <a:buChar char="v"/>
            </a:pPr>
            <a:r>
              <a:rPr lang="en-US" dirty="0"/>
              <a:t>Millennials are leading cultural shifts in lifestyle, with many choosing to remain single, delaying marriage </a:t>
            </a:r>
            <a:r>
              <a:rPr lang="en-US" dirty="0" err="1"/>
              <a:t>marriage</a:t>
            </a:r>
            <a:r>
              <a:rPr lang="en-US" dirty="0"/>
              <a:t> due to economic factors, cultural changes, or personal preferences instead focusing on careers or experiences.  Urban areas like Paris, and Berlin have a high percentage of single millennials. </a:t>
            </a:r>
            <a:endParaRPr lang="en-IE" dirty="0"/>
          </a:p>
        </p:txBody>
      </p:sp>
      <p:sp>
        <p:nvSpPr>
          <p:cNvPr id="6" name="Text Placeholder 5">
            <a:extLst>
              <a:ext uri="{FF2B5EF4-FFF2-40B4-BE49-F238E27FC236}">
                <a16:creationId xmlns:a16="http://schemas.microsoft.com/office/drawing/2014/main" id="{BAA49C0B-7242-32AB-3B36-647C322BE19F}"/>
              </a:ext>
            </a:extLst>
          </p:cNvPr>
          <p:cNvSpPr>
            <a:spLocks noGrp="1"/>
          </p:cNvSpPr>
          <p:nvPr>
            <p:ph type="body" sz="quarter" idx="43"/>
          </p:nvPr>
        </p:nvSpPr>
        <p:spPr>
          <a:xfrm>
            <a:off x="444875" y="590777"/>
            <a:ext cx="6489325" cy="1104445"/>
          </a:xfrm>
        </p:spPr>
        <p:txBody>
          <a:bodyPr>
            <a:normAutofit/>
          </a:bodyPr>
          <a:lstStyle/>
          <a:p>
            <a:r>
              <a:rPr lang="en-IE" sz="2800" b="1" dirty="0"/>
              <a:t>Ethnic and Racial Diversity In Europe</a:t>
            </a:r>
          </a:p>
        </p:txBody>
      </p:sp>
      <p:pic>
        <p:nvPicPr>
          <p:cNvPr id="9" name="Picture 8" descr="A person with long hair wearing sunglasses&#10;&#10;Description automatically generated">
            <a:extLst>
              <a:ext uri="{FF2B5EF4-FFF2-40B4-BE49-F238E27FC236}">
                <a16:creationId xmlns:a16="http://schemas.microsoft.com/office/drawing/2014/main" id="{1318A5D6-9DB0-46E1-9BDC-15DFAE251D9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52845" y="-152400"/>
            <a:ext cx="10273339" cy="6858000"/>
          </a:xfrm>
          <a:prstGeom prst="rect">
            <a:avLst/>
          </a:prstGeom>
        </p:spPr>
      </p:pic>
    </p:spTree>
    <p:extLst>
      <p:ext uri="{BB962C8B-B14F-4D97-AF65-F5344CB8AC3E}">
        <p14:creationId xmlns:p14="http://schemas.microsoft.com/office/powerpoint/2010/main" val="2720108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FE78BE9-A1E3-4F26-17BF-07269AC266BF}"/>
              </a:ext>
            </a:extLst>
          </p:cNvPr>
          <p:cNvSpPr>
            <a:spLocks noGrp="1"/>
          </p:cNvSpPr>
          <p:nvPr>
            <p:ph type="body" sz="quarter" idx="13"/>
          </p:nvPr>
        </p:nvSpPr>
        <p:spPr>
          <a:xfrm>
            <a:off x="5029200" y="520381"/>
            <a:ext cx="6858023" cy="945575"/>
          </a:xfrm>
        </p:spPr>
        <p:txBody>
          <a:bodyPr>
            <a:noAutofit/>
          </a:bodyPr>
          <a:lstStyle/>
          <a:p>
            <a:r>
              <a:rPr lang="en-US" sz="4000" b="1" dirty="0"/>
              <a:t>Essential Elements For Crafting Inclusive Marketing Campaigns</a:t>
            </a:r>
            <a:endParaRPr lang="en-IE" sz="4000" b="1" dirty="0"/>
          </a:p>
        </p:txBody>
      </p:sp>
      <p:sp>
        <p:nvSpPr>
          <p:cNvPr id="5" name="Text Placeholder 4">
            <a:extLst>
              <a:ext uri="{FF2B5EF4-FFF2-40B4-BE49-F238E27FC236}">
                <a16:creationId xmlns:a16="http://schemas.microsoft.com/office/drawing/2014/main" id="{F8414E95-703F-AEAD-176A-67DB467436A4}"/>
              </a:ext>
            </a:extLst>
          </p:cNvPr>
          <p:cNvSpPr>
            <a:spLocks noGrp="1"/>
          </p:cNvSpPr>
          <p:nvPr>
            <p:ph type="body" sz="quarter" idx="43"/>
          </p:nvPr>
        </p:nvSpPr>
        <p:spPr>
          <a:xfrm>
            <a:off x="5993852" y="3943787"/>
            <a:ext cx="5759673" cy="396241"/>
          </a:xfrm>
        </p:spPr>
        <p:txBody>
          <a:bodyPr>
            <a:noAutofit/>
          </a:bodyPr>
          <a:lstStyle/>
          <a:p>
            <a:pPr marL="457200" indent="-457200" algn="l">
              <a:lnSpc>
                <a:spcPct val="100000"/>
              </a:lnSpc>
              <a:spcBef>
                <a:spcPts val="0"/>
              </a:spcBef>
              <a:buFont typeface="+mj-lt"/>
              <a:buAutoNum type="arabicPeriod"/>
            </a:pPr>
            <a:r>
              <a:rPr lang="en-IE" sz="2200" b="1" dirty="0">
                <a:solidFill>
                  <a:srgbClr val="335C42"/>
                </a:solidFill>
              </a:rPr>
              <a:t>Authenticity: </a:t>
            </a:r>
            <a:r>
              <a:rPr lang="en-IE" sz="2200" dirty="0">
                <a:solidFill>
                  <a:srgbClr val="335C42"/>
                </a:solidFill>
              </a:rPr>
              <a:t>Internal (workplace) and External (marketing)</a:t>
            </a:r>
          </a:p>
          <a:p>
            <a:pPr marL="457200" indent="-457200" algn="l">
              <a:lnSpc>
                <a:spcPct val="100000"/>
              </a:lnSpc>
              <a:spcBef>
                <a:spcPts val="0"/>
              </a:spcBef>
              <a:buFont typeface="+mj-lt"/>
              <a:buAutoNum type="arabicPeriod"/>
            </a:pPr>
            <a:r>
              <a:rPr lang="en-IE" sz="2200" b="1" dirty="0">
                <a:solidFill>
                  <a:srgbClr val="335C42"/>
                </a:solidFill>
              </a:rPr>
              <a:t>Content: </a:t>
            </a:r>
            <a:r>
              <a:rPr lang="en-IE" sz="2200" dirty="0">
                <a:solidFill>
                  <a:srgbClr val="335C42"/>
                </a:solidFill>
              </a:rPr>
              <a:t>Tone, Language, Imagery, Context</a:t>
            </a:r>
          </a:p>
          <a:p>
            <a:pPr marL="457200" indent="-457200" algn="l">
              <a:lnSpc>
                <a:spcPct val="100000"/>
              </a:lnSpc>
              <a:spcBef>
                <a:spcPts val="0"/>
              </a:spcBef>
              <a:buFont typeface="+mj-lt"/>
              <a:buAutoNum type="arabicPeriod"/>
            </a:pPr>
            <a:r>
              <a:rPr lang="en-IE" sz="2200" b="1" dirty="0">
                <a:solidFill>
                  <a:srgbClr val="335C42"/>
                </a:solidFill>
              </a:rPr>
              <a:t>Diversity &amp; Representation </a:t>
            </a:r>
            <a:r>
              <a:rPr lang="en-IE" sz="2200" dirty="0">
                <a:solidFill>
                  <a:srgbClr val="335C42"/>
                </a:solidFill>
              </a:rPr>
              <a:t>(Core Message) </a:t>
            </a:r>
          </a:p>
          <a:p>
            <a:pPr marL="457200" indent="-457200" algn="l">
              <a:lnSpc>
                <a:spcPct val="100000"/>
              </a:lnSpc>
              <a:spcBef>
                <a:spcPts val="0"/>
              </a:spcBef>
              <a:buFont typeface="+mj-lt"/>
              <a:buAutoNum type="arabicPeriod"/>
            </a:pPr>
            <a:r>
              <a:rPr lang="en-IE" sz="2200" dirty="0">
                <a:solidFill>
                  <a:srgbClr val="335C42"/>
                </a:solidFill>
              </a:rPr>
              <a:t>Accessibility</a:t>
            </a:r>
          </a:p>
          <a:p>
            <a:pPr marL="457200" indent="-457200" algn="l">
              <a:lnSpc>
                <a:spcPct val="100000"/>
              </a:lnSpc>
              <a:spcBef>
                <a:spcPts val="0"/>
              </a:spcBef>
              <a:buFont typeface="+mj-lt"/>
              <a:buAutoNum type="arabicPeriod"/>
            </a:pPr>
            <a:r>
              <a:rPr lang="en-IE" sz="2200" b="1" dirty="0">
                <a:solidFill>
                  <a:srgbClr val="335C42"/>
                </a:solidFill>
              </a:rPr>
              <a:t>Cultural Sensitivity &amp; Cultural Competence</a:t>
            </a:r>
          </a:p>
          <a:p>
            <a:pPr marL="457200" indent="-457200" algn="l">
              <a:lnSpc>
                <a:spcPct val="100000"/>
              </a:lnSpc>
              <a:spcBef>
                <a:spcPts val="0"/>
              </a:spcBef>
              <a:buFont typeface="+mj-lt"/>
              <a:buAutoNum type="arabicPeriod"/>
            </a:pPr>
            <a:r>
              <a:rPr lang="en-IE" sz="2200" b="1" dirty="0">
                <a:solidFill>
                  <a:srgbClr val="335C42"/>
                </a:solidFill>
              </a:rPr>
              <a:t>Removing Bias</a:t>
            </a:r>
          </a:p>
          <a:p>
            <a:pPr marL="457200" indent="-457200" algn="l">
              <a:lnSpc>
                <a:spcPct val="100000"/>
              </a:lnSpc>
              <a:spcBef>
                <a:spcPts val="0"/>
              </a:spcBef>
              <a:buFont typeface="+mj-lt"/>
              <a:buAutoNum type="arabicPeriod"/>
            </a:pPr>
            <a:endParaRPr lang="en-IE" sz="2200" dirty="0">
              <a:solidFill>
                <a:srgbClr val="335C42"/>
              </a:solidFill>
            </a:endParaRPr>
          </a:p>
        </p:txBody>
      </p:sp>
      <p:pic>
        <p:nvPicPr>
          <p:cNvPr id="14" name="Picture Placeholder 13" descr="A group of people looking at a paper&#10;&#10;Description automatically generated">
            <a:extLst>
              <a:ext uri="{FF2B5EF4-FFF2-40B4-BE49-F238E27FC236}">
                <a16:creationId xmlns:a16="http://schemas.microsoft.com/office/drawing/2014/main" id="{6DD87EBA-22EB-2A6F-641D-9E1C7AE51AD3}"/>
              </a:ext>
            </a:extLst>
          </p:cNvPr>
          <p:cNvPicPr>
            <a:picLocks noGrp="1" noChangeAspect="1"/>
          </p:cNvPicPr>
          <p:nvPr>
            <p:ph type="pic" sz="quarter" idx="44"/>
          </p:nvPr>
        </p:nvPicPr>
        <p:blipFill>
          <a:blip r:embed="rId2" cstate="email">
            <a:extLst>
              <a:ext uri="{28A0092B-C50C-407E-A947-70E740481C1C}">
                <a14:useLocalDpi xmlns:a14="http://schemas.microsoft.com/office/drawing/2010/main"/>
              </a:ext>
            </a:extLst>
          </a:blip>
          <a:srcRect l="16667" r="16667"/>
          <a:stretch>
            <a:fillRect/>
          </a:stretch>
        </p:blipFill>
        <p:spPr>
          <a:xfrm>
            <a:off x="633818" y="993169"/>
            <a:ext cx="4502755" cy="4502755"/>
          </a:xfrm>
        </p:spPr>
      </p:pic>
      <p:sp>
        <p:nvSpPr>
          <p:cNvPr id="2" name="Text Placeholder 4">
            <a:extLst>
              <a:ext uri="{FF2B5EF4-FFF2-40B4-BE49-F238E27FC236}">
                <a16:creationId xmlns:a16="http://schemas.microsoft.com/office/drawing/2014/main" id="{6E641C5B-954A-9E81-CCAC-BC8EA069C5E1}"/>
              </a:ext>
            </a:extLst>
          </p:cNvPr>
          <p:cNvSpPr txBox="1">
            <a:spLocks/>
          </p:cNvSpPr>
          <p:nvPr/>
        </p:nvSpPr>
        <p:spPr>
          <a:xfrm>
            <a:off x="5610225" y="1898848"/>
            <a:ext cx="6162675" cy="1133694"/>
          </a:xfrm>
          <a:prstGeom prst="rect">
            <a:avLst/>
          </a:prstGeom>
        </p:spPr>
        <p:txBody>
          <a:bodyPr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purpose of the 6 Inclusive Marketing Elements is to ensure that marketing efforts are accessible, representative, and respectful of diverse audiences, enabling inclusivity and engagement for all.</a:t>
            </a:r>
            <a:endParaRPr lang="en-IE" dirty="0"/>
          </a:p>
        </p:txBody>
      </p:sp>
    </p:spTree>
    <p:extLst>
      <p:ext uri="{BB962C8B-B14F-4D97-AF65-F5344CB8AC3E}">
        <p14:creationId xmlns:p14="http://schemas.microsoft.com/office/powerpoint/2010/main" val="11642307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AB3722-94FA-D768-CDAE-D2D61F60F7C7}"/>
              </a:ext>
            </a:extLst>
          </p:cNvPr>
          <p:cNvSpPr>
            <a:spLocks noGrp="1"/>
          </p:cNvSpPr>
          <p:nvPr>
            <p:ph type="body" sz="quarter" idx="18"/>
          </p:nvPr>
        </p:nvSpPr>
        <p:spPr>
          <a:xfrm>
            <a:off x="798380" y="1599291"/>
            <a:ext cx="10595237" cy="3849918"/>
          </a:xfrm>
        </p:spPr>
        <p:txBody>
          <a:bodyPr/>
          <a:lstStyle/>
          <a:p>
            <a:pPr marL="0" indent="0"/>
            <a:r>
              <a:rPr lang="en-US" sz="2200" dirty="0"/>
              <a:t>On your journey toward improving inclusive marketing, be ready to make multiple attempts and refine your strategies over time. Remember conversations, expertise and feedback are the most valuable sources of information on which to improve your marketing efforts.</a:t>
            </a:r>
          </a:p>
          <a:p>
            <a:pPr marL="0" indent="0"/>
            <a:r>
              <a:rPr lang="en-US" sz="2200" dirty="0">
                <a:solidFill>
                  <a:schemeClr val="bg1"/>
                </a:solidFill>
                <a:highlight>
                  <a:srgbClr val="0872B5"/>
                </a:highlight>
              </a:rPr>
              <a:t>Feedback</a:t>
            </a:r>
            <a:r>
              <a:rPr lang="en-US" sz="2200" dirty="0">
                <a:solidFill>
                  <a:schemeClr val="bg1"/>
                </a:solidFill>
              </a:rPr>
              <a:t> </a:t>
            </a:r>
            <a:r>
              <a:rPr lang="en-US" sz="2200" dirty="0"/>
              <a:t>provides insights into how diverse audiences perceive and engage with your brand's inclusive messaging and helps you adapt strategies to better resonate with diverse communities. </a:t>
            </a:r>
          </a:p>
          <a:p>
            <a:pPr marL="0" indent="0"/>
            <a:r>
              <a:rPr lang="en-US" sz="2200" dirty="0">
                <a:solidFill>
                  <a:schemeClr val="bg1"/>
                </a:solidFill>
                <a:highlight>
                  <a:srgbClr val="0872B5"/>
                </a:highlight>
              </a:rPr>
              <a:t>Digital tools </a:t>
            </a:r>
            <a:r>
              <a:rPr lang="en-US" sz="2200" dirty="0"/>
              <a:t>like </a:t>
            </a:r>
            <a:r>
              <a:rPr lang="en-US" sz="2200" dirty="0">
                <a:solidFill>
                  <a:srgbClr val="0872B5"/>
                </a:solidFill>
              </a:rPr>
              <a:t>Mailchimp</a:t>
            </a:r>
            <a:r>
              <a:rPr lang="en-US" sz="2200" dirty="0"/>
              <a:t> or </a:t>
            </a:r>
            <a:r>
              <a:rPr lang="en-US" sz="2200" dirty="0">
                <a:solidFill>
                  <a:srgbClr val="0872B5"/>
                </a:solidFill>
              </a:rPr>
              <a:t>Microsoft Forms </a:t>
            </a:r>
            <a:r>
              <a:rPr lang="en-US" sz="2200" dirty="0"/>
              <a:t>make gathering feedback easier. These are robust insightful survey tools that enable businesses to collect direct feedback from diverse segments. Use </a:t>
            </a:r>
            <a:r>
              <a:rPr lang="en-US" sz="2200" dirty="0">
                <a:solidFill>
                  <a:srgbClr val="0872B5"/>
                </a:solidFill>
              </a:rPr>
              <a:t>Canva </a:t>
            </a:r>
            <a:r>
              <a:rPr lang="en-US" sz="2200" dirty="0"/>
              <a:t>to build a more positive brand image and campaigns aligned with inclusive marketing strategies crafted to resonate with a broader audience.</a:t>
            </a:r>
          </a:p>
          <a:p>
            <a:pPr marL="0" indent="0"/>
            <a:r>
              <a:rPr lang="en-US" sz="2200" dirty="0">
                <a:solidFill>
                  <a:schemeClr val="bg1"/>
                </a:solidFill>
                <a:highlight>
                  <a:srgbClr val="0872B5"/>
                </a:highlight>
              </a:rPr>
              <a:t>Analytics and reporting </a:t>
            </a:r>
            <a:r>
              <a:rPr lang="en-US" sz="2200" dirty="0"/>
              <a:t>features also help brands track engagement metrics, indicating the effectiveness of inclusive marketing campaigns. Other essential features include A/B testing, </a:t>
            </a:r>
            <a:r>
              <a:rPr lang="en-US" sz="2200" dirty="0" err="1"/>
              <a:t>personalisation</a:t>
            </a:r>
            <a:r>
              <a:rPr lang="en-US" sz="2200" dirty="0"/>
              <a:t>, and segmentation. </a:t>
            </a:r>
            <a:endParaRPr lang="en-IE" sz="2200" dirty="0"/>
          </a:p>
        </p:txBody>
      </p:sp>
      <p:sp>
        <p:nvSpPr>
          <p:cNvPr id="3" name="Text Placeholder 2">
            <a:extLst>
              <a:ext uri="{FF2B5EF4-FFF2-40B4-BE49-F238E27FC236}">
                <a16:creationId xmlns:a16="http://schemas.microsoft.com/office/drawing/2014/main" id="{3D583108-A1D6-166F-446E-F9A715FF57B6}"/>
              </a:ext>
            </a:extLst>
          </p:cNvPr>
          <p:cNvSpPr>
            <a:spLocks noGrp="1"/>
          </p:cNvSpPr>
          <p:nvPr>
            <p:ph type="body" sz="quarter" idx="16"/>
          </p:nvPr>
        </p:nvSpPr>
        <p:spPr>
          <a:xfrm>
            <a:off x="798379" y="560551"/>
            <a:ext cx="10595237" cy="803654"/>
          </a:xfrm>
        </p:spPr>
        <p:txBody>
          <a:bodyPr/>
          <a:lstStyle/>
          <a:p>
            <a:r>
              <a:rPr lang="en-US" sz="3200" b="0" dirty="0">
                <a:solidFill>
                  <a:srgbClr val="0872B5"/>
                </a:solidFill>
              </a:rPr>
              <a:t>Monitor &amp; Measure Your Inclusive Campaigns and Adapt Your Strategies Based On Feedback</a:t>
            </a:r>
            <a:endParaRPr lang="en-IE" sz="3200" b="0" dirty="0">
              <a:solidFill>
                <a:srgbClr val="0872B5"/>
              </a:solidFill>
            </a:endParaRPr>
          </a:p>
        </p:txBody>
      </p:sp>
    </p:spTree>
    <p:extLst>
      <p:ext uri="{BB962C8B-B14F-4D97-AF65-F5344CB8AC3E}">
        <p14:creationId xmlns:p14="http://schemas.microsoft.com/office/powerpoint/2010/main" val="10480309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E4CA8-6807-B050-A112-DCB3902C762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14853F5-5C75-B7E8-4DE5-BCEC6C5DEAA3}"/>
              </a:ext>
            </a:extLst>
          </p:cNvPr>
          <p:cNvSpPr>
            <a:spLocks noGrp="1"/>
          </p:cNvSpPr>
          <p:nvPr>
            <p:ph type="body" sz="quarter" idx="18"/>
          </p:nvPr>
        </p:nvSpPr>
        <p:spPr>
          <a:xfrm>
            <a:off x="798381" y="1170666"/>
            <a:ext cx="7145470" cy="3849918"/>
          </a:xfrm>
        </p:spPr>
        <p:txBody>
          <a:bodyPr/>
          <a:lstStyle/>
          <a:p>
            <a:pPr marL="0" indent="0"/>
            <a:r>
              <a:rPr lang="en-US" sz="2200" b="1" dirty="0">
                <a:solidFill>
                  <a:srgbClr val="0872B5"/>
                </a:solidFill>
              </a:rPr>
              <a:t>Types of Data: </a:t>
            </a:r>
            <a:r>
              <a:rPr lang="en-US" sz="2200" dirty="0"/>
              <a:t>As with all types of marketing, measuring the success of your campaigns is important for understanding the impact on business objectives. Tracking metrics and key performance indicators (KPIs) can help you gauge engagement, resonance with diverse audiences, and more. </a:t>
            </a:r>
          </a:p>
          <a:p>
            <a:pPr marL="0" indent="0"/>
            <a:r>
              <a:rPr lang="en-US" sz="2200" b="1" dirty="0">
                <a:solidFill>
                  <a:srgbClr val="0872B5"/>
                </a:solidFill>
              </a:rPr>
              <a:t>Robust data collection and analysis </a:t>
            </a:r>
            <a:r>
              <a:rPr lang="en-US" sz="2200" dirty="0"/>
              <a:t>help businesses understand what is working well and what needs to be improved in their inclusive marketing strategy. Comparative analysis can be helpful for benchmarking success between inclusive marketing campaigns and non-inclusive or previous campaigns. </a:t>
            </a:r>
          </a:p>
          <a:p>
            <a:pPr marL="0" indent="0"/>
            <a:r>
              <a:rPr lang="en-US" sz="2200" b="1" dirty="0">
                <a:solidFill>
                  <a:srgbClr val="0872B5"/>
                </a:solidFill>
              </a:rPr>
              <a:t>Continuous monitoring and analyzing: </a:t>
            </a:r>
            <a:r>
              <a:rPr lang="en-US" sz="2200" dirty="0"/>
              <a:t>Analyzing data trends over time also gives brands a better understanding of the long-term impact of inclusive marketing efforts. </a:t>
            </a:r>
          </a:p>
          <a:p>
            <a:pPr marL="0" indent="0"/>
            <a:endParaRPr lang="en-US" sz="2200" dirty="0"/>
          </a:p>
        </p:txBody>
      </p:sp>
      <p:sp>
        <p:nvSpPr>
          <p:cNvPr id="3" name="Text Placeholder 2">
            <a:extLst>
              <a:ext uri="{FF2B5EF4-FFF2-40B4-BE49-F238E27FC236}">
                <a16:creationId xmlns:a16="http://schemas.microsoft.com/office/drawing/2014/main" id="{07060AA7-D0B4-B7F7-4FD6-E91896E30F4A}"/>
              </a:ext>
            </a:extLst>
          </p:cNvPr>
          <p:cNvSpPr>
            <a:spLocks noGrp="1"/>
          </p:cNvSpPr>
          <p:nvPr>
            <p:ph type="body" sz="quarter" idx="16"/>
          </p:nvPr>
        </p:nvSpPr>
        <p:spPr>
          <a:xfrm>
            <a:off x="798379" y="560551"/>
            <a:ext cx="10595237" cy="803654"/>
          </a:xfrm>
        </p:spPr>
        <p:txBody>
          <a:bodyPr/>
          <a:lstStyle/>
          <a:p>
            <a:r>
              <a:rPr lang="en-US" sz="3200" b="0" dirty="0">
                <a:solidFill>
                  <a:srgbClr val="0872B5"/>
                </a:solidFill>
              </a:rPr>
              <a:t>Inclusive Monitoring Approaches &amp; Metrics</a:t>
            </a:r>
            <a:endParaRPr lang="en-IE" sz="3200" b="0" dirty="0">
              <a:solidFill>
                <a:srgbClr val="0872B5"/>
              </a:solidFill>
            </a:endParaRPr>
          </a:p>
        </p:txBody>
      </p:sp>
      <p:pic>
        <p:nvPicPr>
          <p:cNvPr id="6" name="Picture 5" descr="A person typing on a computer&#10;&#10;Description automatically generated">
            <a:extLst>
              <a:ext uri="{FF2B5EF4-FFF2-40B4-BE49-F238E27FC236}">
                <a16:creationId xmlns:a16="http://schemas.microsoft.com/office/drawing/2014/main" id="{E85E071E-D292-58D7-EA87-90178B1F7C2C}"/>
              </a:ext>
            </a:extLst>
          </p:cNvPr>
          <p:cNvPicPr>
            <a:picLocks noChangeAspect="1"/>
          </p:cNvPicPr>
          <p:nvPr/>
        </p:nvPicPr>
        <p:blipFill>
          <a:blip r:embed="rId2" cstate="email">
            <a:extLst>
              <a:ext uri="{28A0092B-C50C-407E-A947-70E740481C1C}">
                <a14:useLocalDpi xmlns:a14="http://schemas.microsoft.com/office/drawing/2010/main"/>
              </a:ext>
            </a:extLst>
          </a:blip>
          <a:srcRect l="19057"/>
          <a:stretch/>
        </p:blipFill>
        <p:spPr>
          <a:xfrm>
            <a:off x="7943851" y="1695707"/>
            <a:ext cx="3829050" cy="3153942"/>
          </a:xfrm>
          <a:prstGeom prst="rect">
            <a:avLst/>
          </a:prstGeom>
        </p:spPr>
      </p:pic>
    </p:spTree>
    <p:extLst>
      <p:ext uri="{BB962C8B-B14F-4D97-AF65-F5344CB8AC3E}">
        <p14:creationId xmlns:p14="http://schemas.microsoft.com/office/powerpoint/2010/main" val="31842159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CC6E7-BF54-CEC1-0565-208EF58C6C6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DE0E215-5569-ECED-3986-F936CA95CBB5}"/>
              </a:ext>
            </a:extLst>
          </p:cNvPr>
          <p:cNvSpPr>
            <a:spLocks noGrp="1"/>
          </p:cNvSpPr>
          <p:nvPr>
            <p:ph type="body" sz="quarter" idx="18"/>
          </p:nvPr>
        </p:nvSpPr>
        <p:spPr>
          <a:xfrm>
            <a:off x="874580" y="665841"/>
            <a:ext cx="7802695" cy="3849918"/>
          </a:xfrm>
        </p:spPr>
        <p:txBody>
          <a:bodyPr/>
          <a:lstStyle/>
          <a:p>
            <a:pPr marL="0" indent="0"/>
            <a:r>
              <a:rPr lang="en-US" b="1" dirty="0"/>
              <a:t>Here are the key KPIs you should be monitoring:</a:t>
            </a:r>
          </a:p>
          <a:p>
            <a:pPr marL="0" indent="0"/>
            <a:endParaRPr lang="en-US" sz="1000" dirty="0"/>
          </a:p>
          <a:p>
            <a:pPr marL="342900" indent="-342900">
              <a:buClr>
                <a:srgbClr val="0872B5"/>
              </a:buClr>
              <a:buFont typeface="Wingdings" panose="05000000000000000000" pitchFamily="2" charset="2"/>
              <a:buChar char="v"/>
            </a:pPr>
            <a:r>
              <a:rPr lang="en-US" sz="2200" dirty="0">
                <a:solidFill>
                  <a:schemeClr val="bg1"/>
                </a:solidFill>
                <a:highlight>
                  <a:srgbClr val="0872B5"/>
                </a:highlight>
              </a:rPr>
              <a:t>Audience engagement: </a:t>
            </a:r>
            <a:r>
              <a:rPr lang="en-US" sz="2200" dirty="0"/>
              <a:t>These metrics indicate how well a campaign resonates with diverse audiences. </a:t>
            </a:r>
            <a:r>
              <a:rPr lang="en-US" sz="2200" dirty="0">
                <a:solidFill>
                  <a:srgbClr val="0872B5"/>
                </a:solidFill>
              </a:rPr>
              <a:t>Examples</a:t>
            </a:r>
            <a:r>
              <a:rPr lang="en-US" sz="2200" dirty="0"/>
              <a:t> include click-through rates, social media interactions, comments, shares, and overall engagement.</a:t>
            </a:r>
          </a:p>
          <a:p>
            <a:pPr marL="342900" indent="-342900">
              <a:buClr>
                <a:srgbClr val="0872B5"/>
              </a:buClr>
              <a:buFont typeface="Wingdings" panose="05000000000000000000" pitchFamily="2" charset="2"/>
              <a:buChar char="v"/>
            </a:pPr>
            <a:r>
              <a:rPr lang="en-US" sz="2200" dirty="0">
                <a:solidFill>
                  <a:schemeClr val="bg1"/>
                </a:solidFill>
                <a:highlight>
                  <a:srgbClr val="0872B5"/>
                </a:highlight>
              </a:rPr>
              <a:t>Brand perception and sentiment: </a:t>
            </a:r>
            <a:r>
              <a:rPr lang="en-US" sz="2200" dirty="0"/>
              <a:t>These metrics can provide insights into how inclusive marketing initiatives impact brand reputation and how audiences feel about the brand. </a:t>
            </a:r>
            <a:r>
              <a:rPr lang="en-US" sz="2200" dirty="0">
                <a:solidFill>
                  <a:srgbClr val="0872B5"/>
                </a:solidFill>
              </a:rPr>
              <a:t>Examples</a:t>
            </a:r>
            <a:r>
              <a:rPr lang="en-US" sz="2200" dirty="0"/>
              <a:t> include sentiment analysis tools or surveys.</a:t>
            </a:r>
          </a:p>
          <a:p>
            <a:pPr marL="342900" indent="-342900">
              <a:buClr>
                <a:srgbClr val="0872B5"/>
              </a:buClr>
              <a:buFont typeface="Wingdings" panose="05000000000000000000" pitchFamily="2" charset="2"/>
              <a:buChar char="v"/>
            </a:pPr>
            <a:r>
              <a:rPr lang="en-US" sz="2200" dirty="0">
                <a:solidFill>
                  <a:schemeClr val="bg1"/>
                </a:solidFill>
                <a:highlight>
                  <a:srgbClr val="0872B5"/>
                </a:highlight>
              </a:rPr>
              <a:t>Diversity in audience reach: </a:t>
            </a:r>
            <a:r>
              <a:rPr lang="en-US" sz="2200" dirty="0"/>
              <a:t>These metrics assess whether the inclusive marketing strategy is reaching diverse segments. </a:t>
            </a:r>
            <a:r>
              <a:rPr lang="en-US" sz="2200" dirty="0">
                <a:solidFill>
                  <a:srgbClr val="0872B5"/>
                </a:solidFill>
              </a:rPr>
              <a:t>Examples</a:t>
            </a:r>
            <a:r>
              <a:rPr lang="en-US" sz="2200" dirty="0"/>
              <a:t> include demographic data and audience insights.</a:t>
            </a:r>
          </a:p>
          <a:p>
            <a:pPr marL="342900" indent="-342900">
              <a:buClr>
                <a:srgbClr val="0872B5"/>
              </a:buClr>
              <a:buFont typeface="Wingdings" panose="05000000000000000000" pitchFamily="2" charset="2"/>
              <a:buChar char="v"/>
            </a:pPr>
            <a:r>
              <a:rPr lang="en-US" sz="2200" dirty="0">
                <a:solidFill>
                  <a:schemeClr val="bg1"/>
                </a:solidFill>
                <a:highlight>
                  <a:srgbClr val="0872B5"/>
                </a:highlight>
              </a:rPr>
              <a:t>Conversion rate and sales: </a:t>
            </a:r>
            <a:r>
              <a:rPr lang="en-US" sz="2200" dirty="0"/>
              <a:t>These metrics measure the impact on the bottom line. </a:t>
            </a:r>
            <a:r>
              <a:rPr lang="en-US" sz="2200" dirty="0">
                <a:solidFill>
                  <a:srgbClr val="0872B5"/>
                </a:solidFill>
              </a:rPr>
              <a:t>Examples</a:t>
            </a:r>
            <a:r>
              <a:rPr lang="en-US" sz="2200" dirty="0"/>
              <a:t> include conversion rates and sales attributable to inclusive marketing campaigns.</a:t>
            </a:r>
          </a:p>
          <a:p>
            <a:pPr marL="0" indent="0"/>
            <a:endParaRPr lang="en-US" sz="2200" dirty="0"/>
          </a:p>
        </p:txBody>
      </p:sp>
      <p:pic>
        <p:nvPicPr>
          <p:cNvPr id="7" name="Picture 6" descr="A computer on a desk&#10;&#10;Description automatically generated">
            <a:extLst>
              <a:ext uri="{FF2B5EF4-FFF2-40B4-BE49-F238E27FC236}">
                <a16:creationId xmlns:a16="http://schemas.microsoft.com/office/drawing/2014/main" id="{287FDE9C-21CE-292F-361A-9D726B53C6A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08452" y="2001091"/>
            <a:ext cx="2878723" cy="4313984"/>
          </a:xfrm>
          <a:prstGeom prst="rect">
            <a:avLst/>
          </a:prstGeom>
        </p:spPr>
      </p:pic>
    </p:spTree>
    <p:extLst>
      <p:ext uri="{BB962C8B-B14F-4D97-AF65-F5344CB8AC3E}">
        <p14:creationId xmlns:p14="http://schemas.microsoft.com/office/powerpoint/2010/main" val="220860739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CDE77F-96B5-BF64-3170-4C407DF36E4E}"/>
              </a:ext>
            </a:extLst>
          </p:cNvPr>
          <p:cNvSpPr>
            <a:spLocks noGrp="1"/>
          </p:cNvSpPr>
          <p:nvPr>
            <p:ph type="body" sz="quarter" idx="13"/>
          </p:nvPr>
        </p:nvSpPr>
        <p:spPr>
          <a:xfrm>
            <a:off x="444876" y="1022679"/>
            <a:ext cx="5055171" cy="4772024"/>
          </a:xfrm>
        </p:spPr>
        <p:txBody>
          <a:bodyPr>
            <a:normAutofit/>
          </a:bodyPr>
          <a:lstStyle/>
          <a:p>
            <a:pPr>
              <a:lnSpc>
                <a:spcPct val="120000"/>
              </a:lnSpc>
              <a:spcBef>
                <a:spcPts val="0"/>
              </a:spcBef>
            </a:pPr>
            <a:r>
              <a:rPr lang="en-US" sz="3100" i="0" dirty="0">
                <a:effectLst/>
                <a:latin typeface="Salesforce Sans"/>
              </a:rPr>
              <a:t>According to Salesforce’s </a:t>
            </a:r>
            <a:r>
              <a:rPr lang="en-US" sz="3100" i="0" u="sng" dirty="0">
                <a:effectLst/>
                <a:latin typeface="Salesforce Sans"/>
                <a:hlinkClick r:id="rId2">
                  <a:extLst>
                    <a:ext uri="{A12FA001-AC4F-418D-AE19-62706E023703}">
                      <ahyp:hlinkClr xmlns:ahyp="http://schemas.microsoft.com/office/drawing/2018/hyperlinkcolor" val="tx"/>
                    </a:ext>
                  </a:extLst>
                </a:hlinkClick>
              </a:rPr>
              <a:t>new research</a:t>
            </a:r>
            <a:r>
              <a:rPr lang="en-US" sz="3100" i="0" dirty="0">
                <a:effectLst/>
                <a:latin typeface="Salesforce Sans"/>
              </a:rPr>
              <a:t>, 90% of consumers believe that businesses have a responsibility to look beyond profit and improve the state of the world. </a:t>
            </a:r>
            <a:endParaRPr lang="en-IE" dirty="0"/>
          </a:p>
        </p:txBody>
      </p:sp>
      <p:pic>
        <p:nvPicPr>
          <p:cNvPr id="8" name="Picture 7" descr="A person with curly hair and red dress smiling&#10;&#10;Description automatically generated">
            <a:extLst>
              <a:ext uri="{FF2B5EF4-FFF2-40B4-BE49-F238E27FC236}">
                <a16:creationId xmlns:a16="http://schemas.microsoft.com/office/drawing/2014/main" id="{A247FB10-15B7-5523-0895-8BA6BAA6A5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96100" y="-20309"/>
            <a:ext cx="4572000" cy="6858000"/>
          </a:xfrm>
          <a:prstGeom prst="rect">
            <a:avLst/>
          </a:prstGeom>
        </p:spPr>
      </p:pic>
    </p:spTree>
    <p:extLst>
      <p:ext uri="{BB962C8B-B14F-4D97-AF65-F5344CB8AC3E}">
        <p14:creationId xmlns:p14="http://schemas.microsoft.com/office/powerpoint/2010/main" val="17061636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68A7A-945E-76B0-88DA-3A1CB6C0E880}"/>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575640E6-B086-A151-8B94-1D04F4D32ADC}"/>
              </a:ext>
            </a:extLst>
          </p:cNvPr>
          <p:cNvSpPr>
            <a:spLocks noGrp="1"/>
          </p:cNvSpPr>
          <p:nvPr>
            <p:ph type="body" sz="quarter" idx="18"/>
          </p:nvPr>
        </p:nvSpPr>
        <p:spPr>
          <a:xfrm>
            <a:off x="798381" y="1067431"/>
            <a:ext cx="10595237" cy="3849918"/>
          </a:xfrm>
        </p:spPr>
        <p:txBody>
          <a:bodyPr/>
          <a:lstStyle/>
          <a:p>
            <a:pPr marL="0" indent="0"/>
            <a:r>
              <a:rPr lang="en-US" dirty="0">
                <a:solidFill>
                  <a:schemeClr val="bg1"/>
                </a:solidFill>
                <a:highlight>
                  <a:srgbClr val="0872B5"/>
                </a:highlight>
              </a:rPr>
              <a:t>Inclusive marketing is hard to ignore</a:t>
            </a:r>
            <a:r>
              <a:rPr lang="en-US" dirty="0">
                <a:highlight>
                  <a:srgbClr val="0872B5"/>
                </a:highlight>
              </a:rPr>
              <a:t> </a:t>
            </a:r>
            <a:r>
              <a:rPr lang="en-US" dirty="0"/>
              <a:t>especially since it is the future— customers demand authenticity, connection and representation. It’s a win-win that benefits brands, customers, and society. </a:t>
            </a:r>
          </a:p>
          <a:p>
            <a:pPr marL="0" indent="0"/>
            <a:r>
              <a:rPr lang="en-US" dirty="0">
                <a:solidFill>
                  <a:schemeClr val="bg1"/>
                </a:solidFill>
                <a:highlight>
                  <a:srgbClr val="0872B5"/>
                </a:highlight>
              </a:rPr>
              <a:t>It’s more than just a trend</a:t>
            </a:r>
            <a:r>
              <a:rPr lang="en-US" dirty="0"/>
              <a:t>—it represents a fundamental shift in how businesses operate, starting from their core values and embedding an inclusive workplace culture and how they do things! Inclusive marketing celebrates human diversity and forms deeper connections between businesses and consumers, making customers feel seen, heard, and valued. Brands become more authentic and are more likely to earn trust, engagement, and loyalty. </a:t>
            </a:r>
          </a:p>
          <a:p>
            <a:pPr marL="0" indent="0"/>
            <a:r>
              <a:rPr lang="en-US" dirty="0">
                <a:solidFill>
                  <a:schemeClr val="bg1"/>
                </a:solidFill>
                <a:highlight>
                  <a:srgbClr val="0872B5"/>
                </a:highlight>
              </a:rPr>
              <a:t>Fear of making mistakes often holds businesses back</a:t>
            </a:r>
            <a:r>
              <a:rPr lang="en-US" dirty="0"/>
              <a:t>, but mistakes are part of the learning and growth process. By consistently embracing inclusive marketing, businesses can not only avoid potential pitfalls but also expand their reach, grow their impact, and serve more people. Take the next step in building an inclusive brand and be part of this transformative movement.</a:t>
            </a:r>
          </a:p>
        </p:txBody>
      </p:sp>
      <p:sp>
        <p:nvSpPr>
          <p:cNvPr id="8" name="Text Placeholder 7">
            <a:extLst>
              <a:ext uri="{FF2B5EF4-FFF2-40B4-BE49-F238E27FC236}">
                <a16:creationId xmlns:a16="http://schemas.microsoft.com/office/drawing/2014/main" id="{9E74C00C-8A7E-F9AF-8AF6-47CB8373A424}"/>
              </a:ext>
            </a:extLst>
          </p:cNvPr>
          <p:cNvSpPr>
            <a:spLocks noGrp="1"/>
          </p:cNvSpPr>
          <p:nvPr>
            <p:ph type="body" sz="quarter" idx="16"/>
          </p:nvPr>
        </p:nvSpPr>
        <p:spPr>
          <a:xfrm>
            <a:off x="798381" y="492377"/>
            <a:ext cx="10595237" cy="803654"/>
          </a:xfrm>
        </p:spPr>
        <p:txBody>
          <a:bodyPr/>
          <a:lstStyle/>
          <a:p>
            <a:r>
              <a:rPr lang="en-IE" sz="3200" b="0" i="0" dirty="0">
                <a:solidFill>
                  <a:srgbClr val="0872B5"/>
                </a:solidFill>
                <a:effectLst/>
                <a:latin typeface="Economica"/>
              </a:rPr>
              <a:t>Inclusive Marketing is Not a Trend – It’s a Fundamental Shift</a:t>
            </a:r>
          </a:p>
        </p:txBody>
      </p:sp>
    </p:spTree>
    <p:extLst>
      <p:ext uri="{BB962C8B-B14F-4D97-AF65-F5344CB8AC3E}">
        <p14:creationId xmlns:p14="http://schemas.microsoft.com/office/powerpoint/2010/main" val="8435160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DFE66-479B-A564-A1CC-AEB646BC9DF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0B813D15-3484-23C4-F74A-52983AA5C6A2}"/>
              </a:ext>
            </a:extLst>
          </p:cNvPr>
          <p:cNvSpPr>
            <a:spLocks noGrp="1"/>
          </p:cNvSpPr>
          <p:nvPr>
            <p:ph type="body" sz="quarter" idx="18"/>
          </p:nvPr>
        </p:nvSpPr>
        <p:spPr>
          <a:xfrm>
            <a:off x="798382" y="1151616"/>
            <a:ext cx="6526344" cy="3849918"/>
          </a:xfrm>
        </p:spPr>
        <p:txBody>
          <a:bodyPr/>
          <a:lstStyle/>
          <a:p>
            <a:pPr marL="0" indent="0"/>
            <a:r>
              <a:rPr lang="en-IE" sz="2200" b="1" dirty="0"/>
              <a:t>Remember Throughout Your Journey Think about all Customers </a:t>
            </a:r>
            <a:r>
              <a:rPr lang="en-US" sz="2200" b="1" dirty="0"/>
              <a:t>and Their Entire Customer Journey With You.</a:t>
            </a:r>
            <a:r>
              <a:rPr lang="en-IE" sz="2200" b="1" dirty="0"/>
              <a:t>  </a:t>
            </a:r>
          </a:p>
          <a:p>
            <a:pPr marL="342900" indent="-342900">
              <a:buFont typeface="Wingdings" panose="05000000000000000000" pitchFamily="2" charset="2"/>
              <a:buChar char="q"/>
            </a:pPr>
            <a:r>
              <a:rPr lang="en-US" sz="2200" b="1" dirty="0">
                <a:solidFill>
                  <a:srgbClr val="D11C5F"/>
                </a:solidFill>
              </a:rPr>
              <a:t>Understand Your Audience: </a:t>
            </a:r>
            <a:r>
              <a:rPr lang="en-US" sz="2200" dirty="0"/>
              <a:t>Conduct surveys and community outreach to identify the diverse needs of your target market.</a:t>
            </a:r>
          </a:p>
          <a:p>
            <a:pPr marL="0" indent="0"/>
            <a:r>
              <a:rPr lang="en-US" sz="2200" dirty="0">
                <a:solidFill>
                  <a:srgbClr val="0872B5"/>
                </a:solidFill>
              </a:rPr>
              <a:t>Example: </a:t>
            </a:r>
            <a:r>
              <a:rPr lang="en-US" sz="2200" dirty="0"/>
              <a:t>If you are a craft shop, ask local artists for input on products and workshops to ensure inclusivity.</a:t>
            </a:r>
          </a:p>
          <a:p>
            <a:pPr marL="342900" indent="-342900">
              <a:buFont typeface="Wingdings" panose="05000000000000000000" pitchFamily="2" charset="2"/>
              <a:buChar char="q"/>
            </a:pPr>
            <a:r>
              <a:rPr lang="en-US" sz="2200" b="1" dirty="0">
                <a:solidFill>
                  <a:srgbClr val="D11C5F"/>
                </a:solidFill>
              </a:rPr>
              <a:t>Audit Marketing Content: </a:t>
            </a:r>
            <a:r>
              <a:rPr lang="en-US" sz="2200" dirty="0"/>
              <a:t>Review campaigns for potential biases or stereotypes.</a:t>
            </a:r>
          </a:p>
          <a:p>
            <a:pPr marL="0" indent="0"/>
            <a:r>
              <a:rPr lang="en-US" sz="2200" dirty="0">
                <a:solidFill>
                  <a:srgbClr val="0872B5"/>
                </a:solidFill>
              </a:rPr>
              <a:t>Example: </a:t>
            </a:r>
            <a:r>
              <a:rPr lang="en-US" sz="2200" dirty="0"/>
              <a:t>If you are a fitness studio, ensure that your promotional images include people of all ages, genders, and abilities.</a:t>
            </a:r>
          </a:p>
          <a:p>
            <a:pPr marL="0" indent="0"/>
            <a:endParaRPr lang="en-IE" sz="2200" dirty="0">
              <a:solidFill>
                <a:srgbClr val="0872B5"/>
              </a:solidFill>
            </a:endParaRPr>
          </a:p>
        </p:txBody>
      </p:sp>
      <p:sp>
        <p:nvSpPr>
          <p:cNvPr id="5" name="Text Placeholder 4">
            <a:extLst>
              <a:ext uri="{FF2B5EF4-FFF2-40B4-BE49-F238E27FC236}">
                <a16:creationId xmlns:a16="http://schemas.microsoft.com/office/drawing/2014/main" id="{10E0D02F-11F7-9B0E-0BAB-3DFAA067DF15}"/>
              </a:ext>
            </a:extLst>
          </p:cNvPr>
          <p:cNvSpPr>
            <a:spLocks noGrp="1"/>
          </p:cNvSpPr>
          <p:nvPr>
            <p:ph type="body" sz="quarter" idx="16"/>
          </p:nvPr>
        </p:nvSpPr>
        <p:spPr>
          <a:xfrm>
            <a:off x="798381" y="523478"/>
            <a:ext cx="10595237" cy="803654"/>
          </a:xfrm>
        </p:spPr>
        <p:txBody>
          <a:bodyPr/>
          <a:lstStyle/>
          <a:p>
            <a:r>
              <a:rPr lang="en-IE" sz="3200" b="0" i="0" dirty="0">
                <a:solidFill>
                  <a:srgbClr val="0872B5"/>
                </a:solidFill>
                <a:effectLst/>
                <a:latin typeface="Economica"/>
              </a:rPr>
              <a:t>    Start </a:t>
            </a:r>
            <a:r>
              <a:rPr lang="en-IE" sz="3200" b="0" dirty="0">
                <a:solidFill>
                  <a:srgbClr val="0872B5"/>
                </a:solidFill>
                <a:latin typeface="Economica"/>
              </a:rPr>
              <a:t>Your Inclusive Marketing Journey Today!</a:t>
            </a:r>
            <a:endParaRPr lang="en-IE" sz="3200" b="0" i="0" dirty="0">
              <a:solidFill>
                <a:srgbClr val="0872B5"/>
              </a:solidFill>
              <a:effectLst/>
              <a:latin typeface="Economica"/>
            </a:endParaRPr>
          </a:p>
          <a:p>
            <a:endParaRPr lang="en-IE" sz="3200" b="0" dirty="0">
              <a:solidFill>
                <a:srgbClr val="083F59"/>
              </a:solidFill>
            </a:endParaRPr>
          </a:p>
        </p:txBody>
      </p:sp>
      <p:sp>
        <p:nvSpPr>
          <p:cNvPr id="2" name="Rectangle: Rounded Corners 1">
            <a:extLst>
              <a:ext uri="{FF2B5EF4-FFF2-40B4-BE49-F238E27FC236}">
                <a16:creationId xmlns:a16="http://schemas.microsoft.com/office/drawing/2014/main" id="{02C73D62-B599-45C4-0F53-DF2945D5654A}"/>
              </a:ext>
            </a:extLst>
          </p:cNvPr>
          <p:cNvSpPr/>
          <p:nvPr/>
        </p:nvSpPr>
        <p:spPr>
          <a:xfrm>
            <a:off x="7486651" y="2583874"/>
            <a:ext cx="4219574" cy="2608729"/>
          </a:xfrm>
          <a:prstGeom prst="roundRect">
            <a:avLst/>
          </a:prstGeom>
          <a:solidFill>
            <a:srgbClr val="D11C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200" b="1" dirty="0">
                <a:latin typeface="Abadi" panose="020B0604020104020204" pitchFamily="34" charset="0"/>
              </a:rPr>
              <a:t>Understand Your Minority Audience</a:t>
            </a:r>
          </a:p>
          <a:p>
            <a:pPr algn="ctr"/>
            <a:r>
              <a:rPr lang="en-US" sz="2200" b="0" i="0" dirty="0">
                <a:solidFill>
                  <a:schemeClr val="bg1"/>
                </a:solidFill>
                <a:effectLst/>
                <a:latin typeface="inherit"/>
              </a:rPr>
              <a:t>Ensure you and your business are aware of the struggles that minority groups face instead of just featuring them in your advertisements </a:t>
            </a:r>
            <a:endParaRPr lang="en-IE" sz="2200" dirty="0">
              <a:solidFill>
                <a:schemeClr val="bg1"/>
              </a:solidFill>
            </a:endParaRPr>
          </a:p>
        </p:txBody>
      </p:sp>
      <p:pic>
        <p:nvPicPr>
          <p:cNvPr id="3" name="Picture 2" descr="A close-up of a person writing in a notebook&#10;&#10;Description automatically generated">
            <a:extLst>
              <a:ext uri="{FF2B5EF4-FFF2-40B4-BE49-F238E27FC236}">
                <a16:creationId xmlns:a16="http://schemas.microsoft.com/office/drawing/2014/main" id="{24AA588C-0E22-BBCE-D673-5FBAA0CE6B9D}"/>
              </a:ext>
            </a:extLst>
          </p:cNvPr>
          <p:cNvPicPr>
            <a:picLocks noChangeAspect="1"/>
          </p:cNvPicPr>
          <p:nvPr/>
        </p:nvPicPr>
        <p:blipFill>
          <a:blip r:embed="rId2" cstate="email">
            <a:extLst>
              <a:ext uri="{28A0092B-C50C-407E-A947-70E740481C1C}">
                <a14:useLocalDpi xmlns:a14="http://schemas.microsoft.com/office/drawing/2010/main"/>
              </a:ext>
            </a:extLst>
          </a:blip>
          <a:srcRect t="24583" b="13889"/>
          <a:stretch/>
        </p:blipFill>
        <p:spPr>
          <a:xfrm>
            <a:off x="9418506" y="60766"/>
            <a:ext cx="2363918" cy="2181700"/>
          </a:xfrm>
          <a:prstGeom prst="ellipse">
            <a:avLst/>
          </a:prstGeom>
          <a:ln w="63500" cap="rnd">
            <a:solidFill>
              <a:srgbClr val="D11C5F"/>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Graphic 3" descr="Signature with solid fill">
            <a:extLst>
              <a:ext uri="{FF2B5EF4-FFF2-40B4-BE49-F238E27FC236}">
                <a16:creationId xmlns:a16="http://schemas.microsoft.com/office/drawing/2014/main" id="{EF764C9F-0023-D21B-C9AE-C99B0E8102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1180" y="237216"/>
            <a:ext cx="914400" cy="914400"/>
          </a:xfrm>
          <a:prstGeom prst="rect">
            <a:avLst/>
          </a:prstGeom>
        </p:spPr>
      </p:pic>
    </p:spTree>
    <p:extLst>
      <p:ext uri="{BB962C8B-B14F-4D97-AF65-F5344CB8AC3E}">
        <p14:creationId xmlns:p14="http://schemas.microsoft.com/office/powerpoint/2010/main" val="818190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2B3C8-4AFA-3FBF-AF99-95D078D60387}"/>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D536BFF4-39FC-311B-453B-F28BFB7C6665}"/>
              </a:ext>
            </a:extLst>
          </p:cNvPr>
          <p:cNvSpPr>
            <a:spLocks noGrp="1"/>
          </p:cNvSpPr>
          <p:nvPr>
            <p:ph type="body" sz="quarter" idx="18"/>
          </p:nvPr>
        </p:nvSpPr>
        <p:spPr>
          <a:xfrm>
            <a:off x="798380" y="684891"/>
            <a:ext cx="6478720" cy="3849918"/>
          </a:xfrm>
        </p:spPr>
        <p:txBody>
          <a:bodyPr/>
          <a:lstStyle/>
          <a:p>
            <a:pPr marL="342900" indent="-342900">
              <a:buFont typeface="Wingdings" panose="05000000000000000000" pitchFamily="2" charset="2"/>
              <a:buChar char="q"/>
            </a:pPr>
            <a:r>
              <a:rPr lang="en-US" b="1" dirty="0">
                <a:solidFill>
                  <a:srgbClr val="D11C5F"/>
                </a:solidFill>
              </a:rPr>
              <a:t>Invest in Accessibility: </a:t>
            </a:r>
            <a:r>
              <a:rPr lang="en-US" dirty="0"/>
              <a:t>Make digital and physical spaces accessible to people with disabilities.</a:t>
            </a:r>
          </a:p>
          <a:p>
            <a:pPr marL="0" indent="0"/>
            <a:r>
              <a:rPr lang="en-US" dirty="0">
                <a:solidFill>
                  <a:srgbClr val="0872B5"/>
                </a:solidFill>
              </a:rPr>
              <a:t>Example: </a:t>
            </a:r>
            <a:r>
              <a:rPr lang="en-US" dirty="0"/>
              <a:t>If you are a small, bookstore installs ramps and provides audiobook options for visually impaired customers.</a:t>
            </a:r>
          </a:p>
          <a:p>
            <a:pPr marL="342900" indent="-342900">
              <a:buFont typeface="Wingdings" panose="05000000000000000000" pitchFamily="2" charset="2"/>
              <a:buChar char="q"/>
            </a:pPr>
            <a:r>
              <a:rPr lang="en-US" b="1" dirty="0">
                <a:solidFill>
                  <a:srgbClr val="D11C5F"/>
                </a:solidFill>
              </a:rPr>
              <a:t>Use Inclusive Language: </a:t>
            </a:r>
            <a:r>
              <a:rPr lang="en-US" sz="2400" dirty="0"/>
              <a:t>Avoid jargon or phrases that might exclude specific groups.</a:t>
            </a:r>
          </a:p>
          <a:p>
            <a:pPr marL="0" indent="0"/>
            <a:r>
              <a:rPr lang="en-US" sz="2400" dirty="0">
                <a:solidFill>
                  <a:srgbClr val="0872B5"/>
                </a:solidFill>
              </a:rPr>
              <a:t>Example: </a:t>
            </a:r>
            <a:r>
              <a:rPr lang="en-US" dirty="0"/>
              <a:t>If you are organizing a community </a:t>
            </a:r>
            <a:r>
              <a:rPr lang="en-US" sz="2400" dirty="0"/>
              <a:t>event uses gender-neutral language and invites people from all backgrounds. </a:t>
            </a:r>
          </a:p>
          <a:p>
            <a:pPr marL="0" indent="0"/>
            <a:r>
              <a:rPr lang="en-US" sz="2400" dirty="0"/>
              <a:t>If you are </a:t>
            </a:r>
            <a:r>
              <a:rPr lang="en-US" dirty="0"/>
              <a:t>a restaurant offering Mother’s Day promotions use phrases like “celebrating all types of mothers” to include foster moms, stepmoms, and caregivers.</a:t>
            </a:r>
          </a:p>
          <a:p>
            <a:pPr marL="0" indent="0"/>
            <a:endParaRPr lang="en-US" sz="2400" dirty="0"/>
          </a:p>
          <a:p>
            <a:pPr marL="0" indent="0"/>
            <a:endParaRPr lang="en-US" dirty="0"/>
          </a:p>
          <a:p>
            <a:pPr marL="0" indent="0"/>
            <a:endParaRPr lang="en-IE" dirty="0">
              <a:solidFill>
                <a:srgbClr val="0872B5"/>
              </a:solidFill>
            </a:endParaRPr>
          </a:p>
        </p:txBody>
      </p:sp>
      <p:sp>
        <p:nvSpPr>
          <p:cNvPr id="9" name="Rectangle: Rounded Corners 8">
            <a:extLst>
              <a:ext uri="{FF2B5EF4-FFF2-40B4-BE49-F238E27FC236}">
                <a16:creationId xmlns:a16="http://schemas.microsoft.com/office/drawing/2014/main" id="{23FEB319-C6B9-F377-A12C-A9F176E23E48}"/>
              </a:ext>
            </a:extLst>
          </p:cNvPr>
          <p:cNvSpPr/>
          <p:nvPr/>
        </p:nvSpPr>
        <p:spPr>
          <a:xfrm>
            <a:off x="7469840" y="1910371"/>
            <a:ext cx="4017310" cy="1918447"/>
          </a:xfrm>
          <a:prstGeom prst="roundRect">
            <a:avLst/>
          </a:prstGeom>
          <a:solidFill>
            <a:srgbClr val="D11C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latin typeface="Abadi" panose="020B0604020104020204" pitchFamily="34" charset="0"/>
              </a:rPr>
              <a:t>Empower Your Audience</a:t>
            </a:r>
          </a:p>
          <a:p>
            <a:pPr algn="ctr"/>
            <a:r>
              <a:rPr lang="en-US" b="0" i="0" dirty="0">
                <a:solidFill>
                  <a:schemeClr val="bg1"/>
                </a:solidFill>
                <a:effectLst/>
                <a:latin typeface="inherit"/>
              </a:rPr>
              <a:t>Empower underprivileged and underrepresented groups, while abolishing stereotypes and prejudices</a:t>
            </a:r>
            <a:endParaRPr lang="en-IE" dirty="0">
              <a:solidFill>
                <a:schemeClr val="bg1"/>
              </a:solidFill>
            </a:endParaRPr>
          </a:p>
        </p:txBody>
      </p:sp>
      <p:sp>
        <p:nvSpPr>
          <p:cNvPr id="2" name="Rectangle: Rounded Corners 1">
            <a:extLst>
              <a:ext uri="{FF2B5EF4-FFF2-40B4-BE49-F238E27FC236}">
                <a16:creationId xmlns:a16="http://schemas.microsoft.com/office/drawing/2014/main" id="{C2A90A89-5814-6536-53CE-1ED028380117}"/>
              </a:ext>
            </a:extLst>
          </p:cNvPr>
          <p:cNvSpPr/>
          <p:nvPr/>
        </p:nvSpPr>
        <p:spPr>
          <a:xfrm>
            <a:off x="7469840" y="4133289"/>
            <a:ext cx="4017310" cy="1918447"/>
          </a:xfrm>
          <a:prstGeom prst="roundRect">
            <a:avLst/>
          </a:prstGeom>
          <a:solidFill>
            <a:srgbClr val="D11C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t>Be Inclusive In Your Workplace</a:t>
            </a:r>
          </a:p>
          <a:p>
            <a:pPr algn="ctr"/>
            <a:r>
              <a:rPr lang="en-US" b="0" i="0" dirty="0">
                <a:solidFill>
                  <a:schemeClr val="bg1"/>
                </a:solidFill>
                <a:effectLst/>
                <a:latin typeface="inherit"/>
              </a:rPr>
              <a:t>Be inclusive both in your marketing strategies and in your workplace</a:t>
            </a:r>
            <a:endParaRPr lang="en-IE" dirty="0">
              <a:solidFill>
                <a:schemeClr val="bg1"/>
              </a:solidFill>
            </a:endParaRPr>
          </a:p>
        </p:txBody>
      </p:sp>
      <p:pic>
        <p:nvPicPr>
          <p:cNvPr id="4" name="Picture 3" descr="A close-up of a person writing in a notebook&#10;&#10;Description automatically generated">
            <a:extLst>
              <a:ext uri="{FF2B5EF4-FFF2-40B4-BE49-F238E27FC236}">
                <a16:creationId xmlns:a16="http://schemas.microsoft.com/office/drawing/2014/main" id="{E3F8CEE2-36E4-96D6-3325-32762B251751}"/>
              </a:ext>
            </a:extLst>
          </p:cNvPr>
          <p:cNvPicPr>
            <a:picLocks noChangeAspect="1"/>
          </p:cNvPicPr>
          <p:nvPr/>
        </p:nvPicPr>
        <p:blipFill>
          <a:blip r:embed="rId2" cstate="email">
            <a:extLst>
              <a:ext uri="{28A0092B-C50C-407E-A947-70E740481C1C}">
                <a14:useLocalDpi xmlns:a14="http://schemas.microsoft.com/office/drawing/2010/main"/>
              </a:ext>
            </a:extLst>
          </a:blip>
          <a:srcRect t="24583" b="13889"/>
          <a:stretch/>
        </p:blipFill>
        <p:spPr>
          <a:xfrm>
            <a:off x="9418506" y="60766"/>
            <a:ext cx="2363918" cy="2181700"/>
          </a:xfrm>
          <a:prstGeom prst="ellipse">
            <a:avLst/>
          </a:prstGeom>
          <a:ln w="63500" cap="rnd">
            <a:solidFill>
              <a:srgbClr val="D11C5F"/>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348687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A56FC1-61BC-8020-92CD-0A7564E00DCB}"/>
              </a:ext>
            </a:extLst>
          </p:cNvPr>
          <p:cNvSpPr>
            <a:spLocks noGrp="1"/>
          </p:cNvSpPr>
          <p:nvPr>
            <p:ph type="body" sz="quarter" idx="18"/>
          </p:nvPr>
        </p:nvSpPr>
        <p:spPr>
          <a:xfrm>
            <a:off x="665031" y="502654"/>
            <a:ext cx="10793544" cy="3849918"/>
          </a:xfrm>
        </p:spPr>
        <p:txBody>
          <a:bodyPr/>
          <a:lstStyle/>
          <a:p>
            <a:pPr marL="342900" indent="-342900">
              <a:buFont typeface="Wingdings" panose="05000000000000000000" pitchFamily="2" charset="2"/>
              <a:buChar char="q"/>
            </a:pPr>
            <a:r>
              <a:rPr lang="en-US" b="1" dirty="0">
                <a:solidFill>
                  <a:srgbClr val="D11C5F"/>
                </a:solidFill>
              </a:rPr>
              <a:t>Build up Your Inclusive Imagery: </a:t>
            </a:r>
            <a:r>
              <a:rPr lang="en-US" dirty="0"/>
              <a:t>Use visuals that depict diversity in race, age, gender, body types, abilities, and cultural backgrounds. </a:t>
            </a:r>
            <a:r>
              <a:rPr lang="en-US" dirty="0">
                <a:solidFill>
                  <a:srgbClr val="0872B5"/>
                </a:solidFill>
              </a:rPr>
              <a:t>Example: </a:t>
            </a:r>
            <a:r>
              <a:rPr lang="en-US" dirty="0"/>
              <a:t>If you are a fitness brand feature models of varying sizes and abilities to demonstrate that health and wellness are for everyone.</a:t>
            </a:r>
          </a:p>
          <a:p>
            <a:pPr marL="342900" indent="-342900">
              <a:buFont typeface="Wingdings" panose="05000000000000000000" pitchFamily="2" charset="2"/>
              <a:buChar char="q"/>
            </a:pPr>
            <a:r>
              <a:rPr lang="en-US" b="1" dirty="0">
                <a:solidFill>
                  <a:srgbClr val="D11C5F"/>
                </a:solidFill>
              </a:rPr>
              <a:t>Develop Inclusive Storytelling Content: </a:t>
            </a:r>
            <a:r>
              <a:rPr lang="en-US" dirty="0"/>
              <a:t>Share authentic stories from underrepresented communities. </a:t>
            </a:r>
            <a:r>
              <a:rPr lang="en-US" dirty="0">
                <a:solidFill>
                  <a:srgbClr val="0872B5"/>
                </a:solidFill>
              </a:rPr>
              <a:t>Example: </a:t>
            </a:r>
            <a:r>
              <a:rPr lang="en-US" dirty="0"/>
              <a:t>If you are a small fashion business might feature customer testimonials from diverse cultural backgrounds, highlighting how their products fit into different lifestyles and traditions.</a:t>
            </a:r>
          </a:p>
          <a:p>
            <a:pPr marL="342900" indent="-342900">
              <a:buFont typeface="Wingdings" panose="05000000000000000000" pitchFamily="2" charset="2"/>
              <a:buChar char="q"/>
            </a:pPr>
            <a:r>
              <a:rPr lang="en-US" b="1" dirty="0">
                <a:solidFill>
                  <a:srgbClr val="D11C5F"/>
                </a:solidFill>
              </a:rPr>
              <a:t>Make Sure Website is Accessible: </a:t>
            </a:r>
            <a:r>
              <a:rPr lang="en-US" dirty="0"/>
              <a:t>Ensure content is accessible to all by including closed captions on videos, alt text for images, and easy-to-read fonts and colors. </a:t>
            </a:r>
            <a:r>
              <a:rPr lang="en-US" dirty="0">
                <a:solidFill>
                  <a:srgbClr val="0872B5"/>
                </a:solidFill>
              </a:rPr>
              <a:t>Example: </a:t>
            </a:r>
            <a:r>
              <a:rPr lang="en-US" dirty="0"/>
              <a:t>If you are writing an educational blog post can be paired with an audio version for visually impaired users.</a:t>
            </a:r>
          </a:p>
          <a:p>
            <a:pPr marL="342900" indent="-342900">
              <a:buFont typeface="Wingdings" panose="05000000000000000000" pitchFamily="2" charset="2"/>
              <a:buChar char="q"/>
            </a:pPr>
            <a:r>
              <a:rPr lang="en-US" b="1" dirty="0">
                <a:solidFill>
                  <a:srgbClr val="D11C5F"/>
                </a:solidFill>
              </a:rPr>
              <a:t>Create Interactive Campaigns: </a:t>
            </a:r>
            <a:r>
              <a:rPr lang="en-US" dirty="0"/>
              <a:t>Create campaigns that invite your audience to share their unique perspectives. </a:t>
            </a:r>
            <a:r>
              <a:rPr lang="en-US" dirty="0">
                <a:solidFill>
                  <a:srgbClr val="0872B5"/>
                </a:solidFill>
              </a:rPr>
              <a:t>Example: </a:t>
            </a:r>
            <a:r>
              <a:rPr lang="en-US" dirty="0"/>
              <a:t>If you are a coffee shop host a “Stories Over Coffee” campaign, asking customers to share cultural traditions involving coffee.</a:t>
            </a:r>
            <a:endParaRPr lang="en-IE" dirty="0"/>
          </a:p>
        </p:txBody>
      </p:sp>
    </p:spTree>
    <p:extLst>
      <p:ext uri="{BB962C8B-B14F-4D97-AF65-F5344CB8AC3E}">
        <p14:creationId xmlns:p14="http://schemas.microsoft.com/office/powerpoint/2010/main" val="440516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erson's face with a city in the background&#10;&#10;Description automatically generated">
            <a:extLst>
              <a:ext uri="{FF2B5EF4-FFF2-40B4-BE49-F238E27FC236}">
                <a16:creationId xmlns:a16="http://schemas.microsoft.com/office/drawing/2014/main" id="{AD436536-E7BF-2380-C698-7033FDB1A847}"/>
              </a:ext>
            </a:extLst>
          </p:cNvPr>
          <p:cNvPicPr>
            <a:picLocks noChangeAspect="1"/>
          </p:cNvPicPr>
          <p:nvPr/>
        </p:nvPicPr>
        <p:blipFill>
          <a:blip r:embed="rId2" cstate="email">
            <a:alphaModFix amt="50000"/>
            <a:extLst>
              <a:ext uri="{28A0092B-C50C-407E-A947-70E740481C1C}">
                <a14:useLocalDpi xmlns:a14="http://schemas.microsoft.com/office/drawing/2010/main"/>
              </a:ext>
            </a:extLst>
          </a:blip>
          <a:stretch>
            <a:fillRect/>
          </a:stretch>
        </p:blipFill>
        <p:spPr>
          <a:xfrm>
            <a:off x="1326599" y="3897761"/>
            <a:ext cx="3901440" cy="2301240"/>
          </a:xfrm>
          <a:prstGeom prst="rect">
            <a:avLst/>
          </a:prstGeom>
        </p:spPr>
      </p:pic>
      <p:pic>
        <p:nvPicPr>
          <p:cNvPr id="12290" name="Picture 2" descr="authentic marketing">
            <a:extLst>
              <a:ext uri="{FF2B5EF4-FFF2-40B4-BE49-F238E27FC236}">
                <a16:creationId xmlns:a16="http://schemas.microsoft.com/office/drawing/2014/main" id="{72CA12E0-0509-27DD-0834-C195C32B673A}"/>
              </a:ext>
            </a:extLst>
          </p:cNvPr>
          <p:cNvPicPr>
            <a:picLocks noChangeAspect="1" noChangeArrowheads="1"/>
          </p:cNvPicPr>
          <p:nvPr/>
        </p:nvPicPr>
        <p:blipFill>
          <a:blip r:embed="rId3" cstate="email">
            <a:alphaModFix amt="50000"/>
            <a:extLst>
              <a:ext uri="{28A0092B-C50C-407E-A947-70E740481C1C}">
                <a14:useLocalDpi xmlns:a14="http://schemas.microsoft.com/office/drawing/2010/main"/>
              </a:ext>
            </a:extLst>
          </a:blip>
          <a:srcRect/>
          <a:stretch>
            <a:fillRect/>
          </a:stretch>
        </p:blipFill>
        <p:spPr bwMode="auto">
          <a:xfrm>
            <a:off x="654609" y="1000480"/>
            <a:ext cx="5245421" cy="275384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AC6EF008-E3A5-C988-047B-89EDB6AFCE5B}"/>
              </a:ext>
            </a:extLst>
          </p:cNvPr>
          <p:cNvSpPr>
            <a:spLocks noGrp="1"/>
          </p:cNvSpPr>
          <p:nvPr>
            <p:ph type="body" sz="quarter" idx="18"/>
          </p:nvPr>
        </p:nvSpPr>
        <p:spPr>
          <a:xfrm>
            <a:off x="5835838" y="761603"/>
            <a:ext cx="5809315" cy="3849918"/>
          </a:xfrm>
        </p:spPr>
        <p:txBody>
          <a:bodyPr/>
          <a:lstStyle/>
          <a:p>
            <a:pPr marL="0" indent="0"/>
            <a:r>
              <a:rPr lang="en-US" sz="2200" b="1" i="0" dirty="0">
                <a:solidFill>
                  <a:srgbClr val="ED028C"/>
                </a:solidFill>
                <a:effectLst/>
                <a:latin typeface="swear-display"/>
                <a:hlinkClick r:id="rId4">
                  <a:extLst>
                    <a:ext uri="{A12FA001-AC4F-418D-AE19-62706E023703}">
                      <ahyp:hlinkClr xmlns:ahyp="http://schemas.microsoft.com/office/drawing/2018/hyperlinkcolor" val="tx"/>
                    </a:ext>
                  </a:extLst>
                </a:hlinkClick>
              </a:rPr>
              <a:t>Your Complete Guide To Authentic Marketing</a:t>
            </a:r>
            <a:endParaRPr lang="en-US" sz="2200" b="1" i="0" dirty="0">
              <a:solidFill>
                <a:srgbClr val="ED028C"/>
              </a:solidFill>
              <a:effectLst/>
              <a:latin typeface="swear-display"/>
            </a:endParaRPr>
          </a:p>
          <a:p>
            <a:pPr marL="0" indent="0"/>
            <a:r>
              <a:rPr lang="en-US" sz="2000" dirty="0"/>
              <a:t>This guides shows how the most successful brands are reaching and converting customers by developing authentic marketing campaigns that build trust, boost brand awareness, and drive revenue by making an impact on the issues that matter. It outlines the steps you can take to build and improve your brand transparency, and inspire you with some of the best examples of authentic campaigns out there. </a:t>
            </a:r>
            <a:endParaRPr lang="en-IE" sz="2000" dirty="0"/>
          </a:p>
        </p:txBody>
      </p:sp>
      <p:sp>
        <p:nvSpPr>
          <p:cNvPr id="3" name="Text Placeholder 2">
            <a:extLst>
              <a:ext uri="{FF2B5EF4-FFF2-40B4-BE49-F238E27FC236}">
                <a16:creationId xmlns:a16="http://schemas.microsoft.com/office/drawing/2014/main" id="{0FB767E9-8F64-FA80-A11F-49EAFB109FC1}"/>
              </a:ext>
            </a:extLst>
          </p:cNvPr>
          <p:cNvSpPr>
            <a:spLocks noGrp="1"/>
          </p:cNvSpPr>
          <p:nvPr>
            <p:ph type="body" sz="quarter" idx="16"/>
          </p:nvPr>
        </p:nvSpPr>
        <p:spPr>
          <a:xfrm>
            <a:off x="793368" y="470893"/>
            <a:ext cx="4531668" cy="803654"/>
          </a:xfrm>
        </p:spPr>
        <p:txBody>
          <a:bodyPr/>
          <a:lstStyle/>
          <a:p>
            <a:r>
              <a:rPr lang="en-IE" dirty="0">
                <a:solidFill>
                  <a:srgbClr val="ED028C"/>
                </a:solidFill>
              </a:rPr>
              <a:t>Resources</a:t>
            </a:r>
          </a:p>
        </p:txBody>
      </p:sp>
      <p:sp>
        <p:nvSpPr>
          <p:cNvPr id="5" name="TextBox 4">
            <a:hlinkClick r:id="rId4"/>
            <a:extLst>
              <a:ext uri="{FF2B5EF4-FFF2-40B4-BE49-F238E27FC236}">
                <a16:creationId xmlns:a16="http://schemas.microsoft.com/office/drawing/2014/main" id="{F394E11D-6091-54D6-8081-6856FEE4941C}"/>
              </a:ext>
            </a:extLst>
          </p:cNvPr>
          <p:cNvSpPr txBox="1"/>
          <p:nvPr/>
        </p:nvSpPr>
        <p:spPr>
          <a:xfrm>
            <a:off x="896471" y="1719607"/>
            <a:ext cx="4697505" cy="1077218"/>
          </a:xfrm>
          <a:prstGeom prst="rect">
            <a:avLst/>
          </a:prstGeom>
          <a:noFill/>
        </p:spPr>
        <p:txBody>
          <a:bodyPr wrap="square">
            <a:spAutoFit/>
          </a:bodyPr>
          <a:lstStyle/>
          <a:p>
            <a:pPr algn="ctr"/>
            <a:r>
              <a:rPr lang="en-US" sz="3200" b="1" i="0" dirty="0">
                <a:solidFill>
                  <a:srgbClr val="002060"/>
                </a:solidFill>
                <a:effectLst/>
                <a:latin typeface="swear-display"/>
              </a:rPr>
              <a:t>Your Complete Guide To Authentic Marketing</a:t>
            </a:r>
          </a:p>
        </p:txBody>
      </p:sp>
      <p:cxnSp>
        <p:nvCxnSpPr>
          <p:cNvPr id="7" name="Straight Connector 6">
            <a:extLst>
              <a:ext uri="{FF2B5EF4-FFF2-40B4-BE49-F238E27FC236}">
                <a16:creationId xmlns:a16="http://schemas.microsoft.com/office/drawing/2014/main" id="{9057CBC9-B881-5D29-1766-BFEC7C05E615}"/>
              </a:ext>
            </a:extLst>
          </p:cNvPr>
          <p:cNvCxnSpPr/>
          <p:nvPr/>
        </p:nvCxnSpPr>
        <p:spPr>
          <a:xfrm>
            <a:off x="1290918" y="3754326"/>
            <a:ext cx="9475694" cy="0"/>
          </a:xfrm>
          <a:prstGeom prst="line">
            <a:avLst/>
          </a:prstGeom>
          <a:ln w="57150">
            <a:solidFill>
              <a:srgbClr val="ED028C"/>
            </a:solidFill>
          </a:ln>
        </p:spPr>
        <p:style>
          <a:lnRef idx="1">
            <a:schemeClr val="accent1"/>
          </a:lnRef>
          <a:fillRef idx="0">
            <a:schemeClr val="accent1"/>
          </a:fillRef>
          <a:effectRef idx="0">
            <a:schemeClr val="accent1"/>
          </a:effectRef>
          <a:fontRef idx="minor">
            <a:schemeClr val="tx1"/>
          </a:fontRef>
        </p:style>
      </p:cxnSp>
      <p:sp>
        <p:nvSpPr>
          <p:cNvPr id="9" name="TextBox 8">
            <a:hlinkClick r:id="rId5"/>
            <a:extLst>
              <a:ext uri="{FF2B5EF4-FFF2-40B4-BE49-F238E27FC236}">
                <a16:creationId xmlns:a16="http://schemas.microsoft.com/office/drawing/2014/main" id="{20E54E71-96A8-8177-AC26-F965E5821766}"/>
              </a:ext>
            </a:extLst>
          </p:cNvPr>
          <p:cNvSpPr txBox="1"/>
          <p:nvPr/>
        </p:nvSpPr>
        <p:spPr>
          <a:xfrm>
            <a:off x="1416424" y="4140440"/>
            <a:ext cx="3657599" cy="1815882"/>
          </a:xfrm>
          <a:prstGeom prst="rect">
            <a:avLst/>
          </a:prstGeom>
          <a:noFill/>
        </p:spPr>
        <p:txBody>
          <a:bodyPr wrap="square">
            <a:spAutoFit/>
          </a:bodyPr>
          <a:lstStyle/>
          <a:p>
            <a:pPr algn="ctr"/>
            <a:r>
              <a:rPr lang="en-US" sz="2800" dirty="0">
                <a:solidFill>
                  <a:srgbClr val="002060"/>
                </a:solidFill>
                <a:latin typeface="ADLaM Display" panose="02010000000000000000" pitchFamily="2" charset="0"/>
                <a:ea typeface="ADLaM Display" panose="02010000000000000000" pitchFamily="2" charset="0"/>
                <a:cs typeface="ADLaM Display" panose="02010000000000000000" pitchFamily="2" charset="0"/>
              </a:rPr>
              <a:t>Inclusive Marketing</a:t>
            </a:r>
          </a:p>
          <a:p>
            <a:pPr algn="ctr"/>
            <a:r>
              <a:rPr lang="en-US" sz="2800" dirty="0">
                <a:solidFill>
                  <a:srgbClr val="002060"/>
                </a:solidFill>
                <a:latin typeface="ADLaM Display" panose="02010000000000000000" pitchFamily="2" charset="0"/>
                <a:ea typeface="ADLaM Display" panose="02010000000000000000" pitchFamily="2" charset="0"/>
                <a:cs typeface="ADLaM Display" panose="02010000000000000000" pitchFamily="2" charset="0"/>
              </a:rPr>
              <a:t>Digital &amp; Web Accessibility Guide For Marketers</a:t>
            </a:r>
            <a:endParaRPr lang="en-IE" sz="2800" dirty="0">
              <a:solidFill>
                <a:srgbClr val="00206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4" name="Text Placeholder 1">
            <a:extLst>
              <a:ext uri="{FF2B5EF4-FFF2-40B4-BE49-F238E27FC236}">
                <a16:creationId xmlns:a16="http://schemas.microsoft.com/office/drawing/2014/main" id="{1EF51380-0789-A0FE-66DB-2F32CDA4B2C4}"/>
              </a:ext>
            </a:extLst>
          </p:cNvPr>
          <p:cNvSpPr txBox="1">
            <a:spLocks/>
          </p:cNvSpPr>
          <p:nvPr/>
        </p:nvSpPr>
        <p:spPr>
          <a:xfrm>
            <a:off x="5835837" y="3882975"/>
            <a:ext cx="5809315" cy="2213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83F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US" sz="2200" b="1" dirty="0">
                <a:solidFill>
                  <a:srgbClr val="ED028C"/>
                </a:solidFill>
                <a:latin typeface="swear-display"/>
                <a:hlinkClick r:id="rId5">
                  <a:extLst>
                    <a:ext uri="{A12FA001-AC4F-418D-AE19-62706E023703}">
                      <ahyp:hlinkClr xmlns:ahyp="http://schemas.microsoft.com/office/drawing/2018/hyperlinkcolor" val="tx"/>
                    </a:ext>
                  </a:extLst>
                </a:hlinkClick>
              </a:rPr>
              <a:t>Digital &amp; Web Accessibility Guide For Marketers</a:t>
            </a:r>
            <a:endParaRPr lang="en-US" sz="2200" b="1" dirty="0">
              <a:solidFill>
                <a:srgbClr val="ED028C"/>
              </a:solidFill>
              <a:latin typeface="swear-display"/>
            </a:endParaRPr>
          </a:p>
          <a:p>
            <a:pPr marL="0" indent="0"/>
            <a:r>
              <a:rPr lang="en-US" sz="2000" dirty="0"/>
              <a:t>A comprehensive resource for digital marketers aiming to understand and implement web accessibility in their strategies. It talks about web accessibility and its importance, legal frameworks, implementation strategies and provides recommendations for user friendly approaches. </a:t>
            </a:r>
            <a:endParaRPr lang="en-IE" sz="2000" dirty="0"/>
          </a:p>
        </p:txBody>
      </p:sp>
    </p:spTree>
    <p:extLst>
      <p:ext uri="{BB962C8B-B14F-4D97-AF65-F5344CB8AC3E}">
        <p14:creationId xmlns:p14="http://schemas.microsoft.com/office/powerpoint/2010/main" val="21498844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B50B1-5603-1834-6291-694F926CF52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639C4C8-DFC2-23C4-CCEF-C9CC6C7F2780}"/>
              </a:ext>
            </a:extLst>
          </p:cNvPr>
          <p:cNvSpPr>
            <a:spLocks noGrp="1"/>
          </p:cNvSpPr>
          <p:nvPr>
            <p:ph type="body" sz="quarter" idx="18"/>
          </p:nvPr>
        </p:nvSpPr>
        <p:spPr>
          <a:xfrm>
            <a:off x="5835838" y="618728"/>
            <a:ext cx="5809315" cy="2749485"/>
          </a:xfrm>
        </p:spPr>
        <p:txBody>
          <a:bodyPr/>
          <a:lstStyle/>
          <a:p>
            <a:r>
              <a:rPr lang="en-IE" b="1" dirty="0">
                <a:solidFill>
                  <a:srgbClr val="01A54E"/>
                </a:solidFill>
                <a:hlinkClick r:id="rId2">
                  <a:extLst>
                    <a:ext uri="{A12FA001-AC4F-418D-AE19-62706E023703}">
                      <ahyp:hlinkClr xmlns:ahyp="http://schemas.microsoft.com/office/drawing/2018/hyperlinkcolor" val="tx"/>
                    </a:ext>
                  </a:extLst>
                </a:hlinkClick>
              </a:rPr>
              <a:t>Conscious Style Guide</a:t>
            </a:r>
            <a:endParaRPr lang="en-IE" b="1" dirty="0">
              <a:solidFill>
                <a:srgbClr val="01A54E"/>
              </a:solidFill>
            </a:endParaRPr>
          </a:p>
          <a:p>
            <a:pPr marL="0" indent="0"/>
            <a:r>
              <a:rPr lang="en-IE" sz="2000" dirty="0"/>
              <a:t>Is </a:t>
            </a:r>
            <a:r>
              <a:rPr lang="en-US" sz="2000" dirty="0"/>
              <a:t>the first FREE website devoted guide to conscious language, created by award-winning editor and writer Karen Yin. Learn how you can use language to include, respect, and empower, explore the topics below. Includes loads of resources and tools, articles and other guides on how to be inclusive and use conscious language. For example, browse by: Ability &amp; Disability, Age, Appearance, Gender and more. </a:t>
            </a:r>
            <a:endParaRPr lang="en-IE" sz="2000" dirty="0"/>
          </a:p>
        </p:txBody>
      </p:sp>
      <p:cxnSp>
        <p:nvCxnSpPr>
          <p:cNvPr id="7" name="Straight Connector 6">
            <a:extLst>
              <a:ext uri="{FF2B5EF4-FFF2-40B4-BE49-F238E27FC236}">
                <a16:creationId xmlns:a16="http://schemas.microsoft.com/office/drawing/2014/main" id="{3DE1002E-47ED-8641-F584-3A2FD1D7F235}"/>
              </a:ext>
            </a:extLst>
          </p:cNvPr>
          <p:cNvCxnSpPr/>
          <p:nvPr/>
        </p:nvCxnSpPr>
        <p:spPr>
          <a:xfrm>
            <a:off x="1290918" y="3754326"/>
            <a:ext cx="9475694" cy="0"/>
          </a:xfrm>
          <a:prstGeom prst="line">
            <a:avLst/>
          </a:prstGeom>
          <a:ln w="57150">
            <a:solidFill>
              <a:srgbClr val="ED028C"/>
            </a:solidFill>
          </a:ln>
        </p:spPr>
        <p:style>
          <a:lnRef idx="1">
            <a:schemeClr val="accent1"/>
          </a:lnRef>
          <a:fillRef idx="0">
            <a:schemeClr val="accent1"/>
          </a:fillRef>
          <a:effectRef idx="0">
            <a:schemeClr val="accent1"/>
          </a:effectRef>
          <a:fontRef idx="minor">
            <a:schemeClr val="tx1"/>
          </a:fontRef>
        </p:style>
      </p:cxnSp>
      <p:sp>
        <p:nvSpPr>
          <p:cNvPr id="14" name="Text Placeholder 1">
            <a:extLst>
              <a:ext uri="{FF2B5EF4-FFF2-40B4-BE49-F238E27FC236}">
                <a16:creationId xmlns:a16="http://schemas.microsoft.com/office/drawing/2014/main" id="{873BCB02-728B-8F56-435D-AAA46463578A}"/>
              </a:ext>
            </a:extLst>
          </p:cNvPr>
          <p:cNvSpPr txBox="1">
            <a:spLocks/>
          </p:cNvSpPr>
          <p:nvPr/>
        </p:nvSpPr>
        <p:spPr>
          <a:xfrm>
            <a:off x="5835837" y="3882975"/>
            <a:ext cx="5809315" cy="2213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83F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solidFill>
                  <a:srgbClr val="01A54E"/>
                </a:solidFill>
                <a:hlinkClick r:id="rId3">
                  <a:extLst>
                    <a:ext uri="{A12FA001-AC4F-418D-AE19-62706E023703}">
                      <ahyp:hlinkClr xmlns:ahyp="http://schemas.microsoft.com/office/drawing/2018/hyperlinkcolor" val="tx"/>
                    </a:ext>
                  </a:extLst>
                </a:hlinkClick>
              </a:rPr>
              <a:t>Gender Decoder</a:t>
            </a:r>
            <a:endParaRPr lang="en-IE" b="1" dirty="0">
              <a:solidFill>
                <a:srgbClr val="01A54E"/>
              </a:solidFill>
            </a:endParaRPr>
          </a:p>
        </p:txBody>
      </p:sp>
      <p:pic>
        <p:nvPicPr>
          <p:cNvPr id="9218" name="Picture 2" descr="Web banner features the navy-blue cover of The Conscious Style Guide in the center with the burst &quot;Readers love&quot; in the cover’s upper right corner. To the left and right are snippets of reader reviews, all of them prefaced by five stars. The snippets say: (1) One of the most important books I've ever read&quot;; (2) “Teaches you how to think about how you use language&quot;; (3) “Everyone must read this! Not just for writers&quot;; (4) &quot;A gift to humankind! It really is a game-changer&quot;; (5) “I loved being taken on a journey to inform and change my mind&quot;; and (6) “An essential resource. Sure to become a classic.&quot;">
            <a:extLst>
              <a:ext uri="{FF2B5EF4-FFF2-40B4-BE49-F238E27FC236}">
                <a16:creationId xmlns:a16="http://schemas.microsoft.com/office/drawing/2014/main" id="{6EAEF673-8AF3-9732-21BD-5D2B95B5C5B1}"/>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l="37734" r="36563" b="12600"/>
          <a:stretch/>
        </p:blipFill>
        <p:spPr bwMode="auto">
          <a:xfrm>
            <a:off x="3222074" y="478890"/>
            <a:ext cx="2369101" cy="314678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C8B8FF7B-5A0D-301A-ED8C-0B7562B66419}"/>
              </a:ext>
            </a:extLst>
          </p:cNvPr>
          <p:cNvSpPr txBox="1"/>
          <p:nvPr/>
        </p:nvSpPr>
        <p:spPr>
          <a:xfrm>
            <a:off x="5835837" y="4269089"/>
            <a:ext cx="5946588" cy="1938992"/>
          </a:xfrm>
          <a:prstGeom prst="rect">
            <a:avLst/>
          </a:prstGeom>
          <a:noFill/>
        </p:spPr>
        <p:txBody>
          <a:bodyPr wrap="square" rtlCol="0">
            <a:spAutoFit/>
          </a:bodyPr>
          <a:lstStyle/>
          <a:p>
            <a:r>
              <a:rPr lang="en-US" sz="2000" dirty="0">
                <a:solidFill>
                  <a:srgbClr val="083F59"/>
                </a:solidFill>
              </a:rPr>
              <a:t>The Gender Decoder is a free online tool designed to help users identify gender-biased language in marketing copy, job advertisements or other types of text. It analyzes the text you input and highlights words that may subconsciously appeal more to men or women based on research into gendered language.</a:t>
            </a:r>
            <a:endParaRPr lang="en-IE" sz="2000" dirty="0">
              <a:solidFill>
                <a:srgbClr val="083F59"/>
              </a:solidFill>
            </a:endParaRPr>
          </a:p>
        </p:txBody>
      </p:sp>
      <p:pic>
        <p:nvPicPr>
          <p:cNvPr id="9220" name="Picture 4" descr="Gender Bias Decoder | Totaljobs">
            <a:extLst>
              <a:ext uri="{FF2B5EF4-FFF2-40B4-BE49-F238E27FC236}">
                <a16:creationId xmlns:a16="http://schemas.microsoft.com/office/drawing/2014/main" id="{CA7F7BC1-9AB0-404C-77E9-71A7CDDE0F05}"/>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8526" t="16555" r="9624" b="20204"/>
          <a:stretch/>
        </p:blipFill>
        <p:spPr bwMode="auto">
          <a:xfrm>
            <a:off x="1290918" y="3967553"/>
            <a:ext cx="4407646" cy="1918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89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189F25E-C388-77C0-CB4A-21970046103B}"/>
              </a:ext>
            </a:extLst>
          </p:cNvPr>
          <p:cNvSpPr>
            <a:spLocks noGrp="1"/>
          </p:cNvSpPr>
          <p:nvPr>
            <p:ph type="body" sz="quarter" idx="18"/>
          </p:nvPr>
        </p:nvSpPr>
        <p:spPr>
          <a:xfrm>
            <a:off x="798380" y="1440523"/>
            <a:ext cx="10595237" cy="3849918"/>
          </a:xfrm>
        </p:spPr>
        <p:txBody>
          <a:bodyPr/>
          <a:lstStyle/>
          <a:p>
            <a:pPr marL="0" indent="0"/>
            <a:r>
              <a:rPr lang="en-US" dirty="0"/>
              <a:t>Crafting inclusive marketing campaigns is essential for building meaningful connections with diverse audiences and influencing a society and culture built on respect and engagement. </a:t>
            </a:r>
          </a:p>
          <a:p>
            <a:pPr marL="0" indent="0"/>
            <a:r>
              <a:rPr lang="en-US" b="1" dirty="0">
                <a:solidFill>
                  <a:srgbClr val="335C42"/>
                </a:solidFill>
              </a:rPr>
              <a:t>The 6 Essential Elements for Crafting Inclusive Marketing Campaigns </a:t>
            </a:r>
            <a:r>
              <a:rPr lang="en-US" dirty="0"/>
              <a:t>provide a framework for SMEs to ensure that marketing efforts are accessible, representative, and respectful. These elements—Authenticity (both internal and external), Content (tone, language, imagery, context), Diversity &amp; Representation (core message), Accessibility, Cultural Sensitivity &amp; Competence, and Removing Bias—are vital in creating campaigns that resonate with all audiences. </a:t>
            </a:r>
          </a:p>
          <a:p>
            <a:pPr marL="0" indent="0"/>
            <a:r>
              <a:rPr lang="en-US" dirty="0"/>
              <a:t>By integrating these elements, businesses not only enhance their marketing impact but also support and influence positive societal change by promoting inclusivity and eliminating harmful stereotypes and barriers.</a:t>
            </a:r>
            <a:endParaRPr lang="en-IE" dirty="0"/>
          </a:p>
        </p:txBody>
      </p:sp>
      <p:sp>
        <p:nvSpPr>
          <p:cNvPr id="5" name="Text Placeholder 4">
            <a:extLst>
              <a:ext uri="{FF2B5EF4-FFF2-40B4-BE49-F238E27FC236}">
                <a16:creationId xmlns:a16="http://schemas.microsoft.com/office/drawing/2014/main" id="{1E4CD40B-5B1D-744B-5F3F-BE74C5443E1F}"/>
              </a:ext>
            </a:extLst>
          </p:cNvPr>
          <p:cNvSpPr>
            <a:spLocks noGrp="1"/>
          </p:cNvSpPr>
          <p:nvPr>
            <p:ph type="body" sz="quarter" idx="16"/>
          </p:nvPr>
        </p:nvSpPr>
        <p:spPr>
          <a:xfrm>
            <a:off x="798380" y="701841"/>
            <a:ext cx="10595237" cy="803654"/>
          </a:xfrm>
        </p:spPr>
        <p:txBody>
          <a:bodyPr/>
          <a:lstStyle/>
          <a:p>
            <a:r>
              <a:rPr lang="en-US" sz="3000" dirty="0">
                <a:solidFill>
                  <a:srgbClr val="D11C5F"/>
                </a:solidFill>
              </a:rPr>
              <a:t>Introduction: </a:t>
            </a:r>
            <a:r>
              <a:rPr lang="en-US" sz="3000" b="0" dirty="0">
                <a:solidFill>
                  <a:srgbClr val="335C42"/>
                </a:solidFill>
              </a:rPr>
              <a:t>Essential Elements For Inclusive Marketing</a:t>
            </a:r>
            <a:endParaRPr lang="en-IE" sz="3000" b="0" dirty="0">
              <a:solidFill>
                <a:srgbClr val="335C42"/>
              </a:solidFill>
            </a:endParaRPr>
          </a:p>
        </p:txBody>
      </p:sp>
    </p:spTree>
    <p:extLst>
      <p:ext uri="{BB962C8B-B14F-4D97-AF65-F5344CB8AC3E}">
        <p14:creationId xmlns:p14="http://schemas.microsoft.com/office/powerpoint/2010/main" val="39257855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32B881D6-8048-CC35-191B-3B33AEEDCDCF}"/>
              </a:ext>
            </a:extLst>
          </p:cNvPr>
          <p:cNvSpPr>
            <a:spLocks noGrp="1"/>
          </p:cNvSpPr>
          <p:nvPr>
            <p:ph type="body" sz="quarter" idx="18"/>
          </p:nvPr>
        </p:nvSpPr>
        <p:spPr>
          <a:xfrm>
            <a:off x="680177" y="1284293"/>
            <a:ext cx="10831644" cy="3849918"/>
          </a:xfrm>
        </p:spPr>
        <p:txBody>
          <a:bodyPr/>
          <a:lstStyle/>
          <a:p>
            <a:pPr marL="0" indent="0"/>
            <a:r>
              <a:rPr lang="en-US" b="1" dirty="0"/>
              <a:t>After completing this module, participants will:</a:t>
            </a:r>
          </a:p>
          <a:p>
            <a:pPr marL="457200" indent="-457200">
              <a:buFont typeface="+mj-lt"/>
              <a:buAutoNum type="arabicPeriod"/>
            </a:pPr>
            <a:r>
              <a:rPr lang="en-US" dirty="0"/>
              <a:t>Understand and apply the concept of authenticity in both internal workplace culture and external marketing efforts to build trust and credibility.</a:t>
            </a:r>
          </a:p>
          <a:p>
            <a:pPr marL="457200" indent="-457200">
              <a:buFont typeface="+mj-lt"/>
              <a:buAutoNum type="arabicPeriod"/>
            </a:pPr>
            <a:r>
              <a:rPr lang="en-US" dirty="0"/>
              <a:t>Use inclusive content strategies—including tone, language, imagery, and context—to reflect the diverse realities of their audience and create campaigns that resonate with a broad range of individuals.</a:t>
            </a:r>
          </a:p>
          <a:p>
            <a:pPr marL="457200" indent="-457200">
              <a:buFont typeface="+mj-lt"/>
              <a:buAutoNum type="arabicPeriod"/>
            </a:pPr>
            <a:r>
              <a:rPr lang="en-US" dirty="0"/>
              <a:t>Incorporate diversity and representation into core messaging, ensuring that marketing reflects diverse identities and experiences to engage wider audiences.</a:t>
            </a:r>
          </a:p>
          <a:p>
            <a:pPr marL="457200" indent="-457200">
              <a:buFont typeface="+mj-lt"/>
              <a:buAutoNum type="arabicPeriod"/>
            </a:pPr>
            <a:r>
              <a:rPr lang="en-US" dirty="0"/>
              <a:t>Design accessible campaigns that consider individuals with disabilities, ensuring usability across various platforms and formats.</a:t>
            </a:r>
          </a:p>
          <a:p>
            <a:pPr marL="457200" indent="-457200">
              <a:buFont typeface="+mj-lt"/>
              <a:buAutoNum type="arabicPeriod"/>
            </a:pPr>
            <a:r>
              <a:rPr lang="en-US" dirty="0"/>
              <a:t>Develop cultural sensitivity and competence by respecting cultural nuances and avoiding stereotypes, fostering genuine connections with diverse groups.</a:t>
            </a:r>
          </a:p>
        </p:txBody>
      </p:sp>
      <p:sp>
        <p:nvSpPr>
          <p:cNvPr id="14" name="Text Placeholder 13">
            <a:extLst>
              <a:ext uri="{FF2B5EF4-FFF2-40B4-BE49-F238E27FC236}">
                <a16:creationId xmlns:a16="http://schemas.microsoft.com/office/drawing/2014/main" id="{BA45A776-565F-61A7-E4BA-A15B6C66C7B8}"/>
              </a:ext>
            </a:extLst>
          </p:cNvPr>
          <p:cNvSpPr>
            <a:spLocks noGrp="1"/>
          </p:cNvSpPr>
          <p:nvPr>
            <p:ph type="body" sz="quarter" idx="16"/>
          </p:nvPr>
        </p:nvSpPr>
        <p:spPr>
          <a:xfrm>
            <a:off x="680177" y="637778"/>
            <a:ext cx="10595237" cy="803654"/>
          </a:xfrm>
        </p:spPr>
        <p:txBody>
          <a:bodyPr/>
          <a:lstStyle/>
          <a:p>
            <a:r>
              <a:rPr lang="en-IE" sz="2800" dirty="0"/>
              <a:t>Learning Objectives</a:t>
            </a:r>
          </a:p>
        </p:txBody>
      </p:sp>
    </p:spTree>
    <p:extLst>
      <p:ext uri="{BB962C8B-B14F-4D97-AF65-F5344CB8AC3E}">
        <p14:creationId xmlns:p14="http://schemas.microsoft.com/office/powerpoint/2010/main" val="24301149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B4034-4E61-F58F-A11E-0C93DB6C4062}"/>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BDC52F39-69A4-C4CA-8385-B85FA5A1A6B1}"/>
              </a:ext>
            </a:extLst>
          </p:cNvPr>
          <p:cNvSpPr>
            <a:spLocks noGrp="1"/>
          </p:cNvSpPr>
          <p:nvPr>
            <p:ph type="body" sz="quarter" idx="18"/>
          </p:nvPr>
        </p:nvSpPr>
        <p:spPr>
          <a:xfrm>
            <a:off x="680177" y="1284293"/>
            <a:ext cx="10831644" cy="3849918"/>
          </a:xfrm>
        </p:spPr>
        <p:txBody>
          <a:bodyPr/>
          <a:lstStyle/>
          <a:p>
            <a:pPr marL="457200" indent="-457200">
              <a:buFont typeface="+mj-lt"/>
              <a:buAutoNum type="arabicPeriod" startAt="6"/>
            </a:pPr>
            <a:r>
              <a:rPr lang="en-US"/>
              <a:t>Identify </a:t>
            </a:r>
            <a:r>
              <a:rPr lang="en-US" dirty="0"/>
              <a:t>and remove bias from marketing materials, strategies, and team dynamics to create authentic and inclusive content.</a:t>
            </a:r>
          </a:p>
          <a:p>
            <a:pPr marL="457200" indent="-457200">
              <a:buFont typeface="+mj-lt"/>
              <a:buAutoNum type="arabicPeriod" startAt="6"/>
            </a:pPr>
            <a:r>
              <a:rPr lang="en-US" dirty="0"/>
              <a:t>Monitor and measure inclusive campaigns through key performance indicators (KPIs) such as audience engagement, brand sentiment, diversity in reach, and conversion rates to ensure the effectiveness and adaptability of their strategies.</a:t>
            </a:r>
          </a:p>
          <a:p>
            <a:pPr marL="457200" indent="-457200">
              <a:buFont typeface="+mj-lt"/>
              <a:buAutoNum type="arabicPeriod" startAt="6"/>
            </a:pPr>
            <a:r>
              <a:rPr lang="en-US" dirty="0"/>
              <a:t>Learners will understand that inclusive marketing is not a trend but a fundamental shift in how businesses connect with and serve their audiences.</a:t>
            </a:r>
            <a:endParaRPr lang="en-IE" dirty="0"/>
          </a:p>
        </p:txBody>
      </p:sp>
      <p:sp>
        <p:nvSpPr>
          <p:cNvPr id="14" name="Text Placeholder 13">
            <a:extLst>
              <a:ext uri="{FF2B5EF4-FFF2-40B4-BE49-F238E27FC236}">
                <a16:creationId xmlns:a16="http://schemas.microsoft.com/office/drawing/2014/main" id="{968D910E-1F86-A73F-A365-A1667C906A78}"/>
              </a:ext>
            </a:extLst>
          </p:cNvPr>
          <p:cNvSpPr>
            <a:spLocks noGrp="1"/>
          </p:cNvSpPr>
          <p:nvPr>
            <p:ph type="body" sz="quarter" idx="16"/>
          </p:nvPr>
        </p:nvSpPr>
        <p:spPr>
          <a:xfrm>
            <a:off x="680177" y="637778"/>
            <a:ext cx="10595237" cy="803654"/>
          </a:xfrm>
        </p:spPr>
        <p:txBody>
          <a:bodyPr/>
          <a:lstStyle/>
          <a:p>
            <a:r>
              <a:rPr lang="en-IE" sz="2800" dirty="0"/>
              <a:t>Learning Objectives</a:t>
            </a:r>
          </a:p>
        </p:txBody>
      </p:sp>
    </p:spTree>
    <p:extLst>
      <p:ext uri="{BB962C8B-B14F-4D97-AF65-F5344CB8AC3E}">
        <p14:creationId xmlns:p14="http://schemas.microsoft.com/office/powerpoint/2010/main" val="26733670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E2CFC547-9849-7F41-990D-A769792DB4FA}"/>
              </a:ext>
            </a:extLst>
          </p:cNvPr>
          <p:cNvSpPr>
            <a:spLocks noGrp="1"/>
          </p:cNvSpPr>
          <p:nvPr>
            <p:ph type="body" sz="quarter" idx="19"/>
          </p:nvPr>
        </p:nvSpPr>
        <p:spPr/>
        <p:txBody>
          <a:bodyPr/>
          <a:lstStyle/>
          <a:p>
            <a:r>
              <a:rPr lang="en-US" dirty="0"/>
              <a:t>Any questions?</a:t>
            </a:r>
          </a:p>
        </p:txBody>
      </p:sp>
      <p:sp>
        <p:nvSpPr>
          <p:cNvPr id="20" name="Text Placeholder 19">
            <a:extLst>
              <a:ext uri="{FF2B5EF4-FFF2-40B4-BE49-F238E27FC236}">
                <a16:creationId xmlns:a16="http://schemas.microsoft.com/office/drawing/2014/main" id="{5328264C-32A9-A14B-88CE-E920BC4BEE14}"/>
              </a:ext>
            </a:extLst>
          </p:cNvPr>
          <p:cNvSpPr>
            <a:spLocks noGrp="1"/>
          </p:cNvSpPr>
          <p:nvPr>
            <p:ph type="body" sz="quarter" idx="20"/>
          </p:nvPr>
        </p:nvSpPr>
        <p:spPr>
          <a:xfrm>
            <a:off x="969827" y="3021250"/>
            <a:ext cx="4367994" cy="837258"/>
          </a:xfrm>
        </p:spPr>
        <p:txBody>
          <a:bodyPr>
            <a:normAutofit fontScale="92500"/>
          </a:bodyPr>
          <a:lstStyle/>
          <a:p>
            <a:r>
              <a:rPr lang="en-US" dirty="0"/>
              <a:t>End of Module 5</a:t>
            </a:r>
          </a:p>
        </p:txBody>
      </p:sp>
      <p:sp>
        <p:nvSpPr>
          <p:cNvPr id="2" name="Text Placeholder 1">
            <a:extLst>
              <a:ext uri="{FF2B5EF4-FFF2-40B4-BE49-F238E27FC236}">
                <a16:creationId xmlns:a16="http://schemas.microsoft.com/office/drawing/2014/main" id="{13A582CD-8D8D-9137-9B8F-8B917C053D91}"/>
              </a:ext>
            </a:extLst>
          </p:cNvPr>
          <p:cNvSpPr>
            <a:spLocks noGrp="1"/>
          </p:cNvSpPr>
          <p:nvPr>
            <p:ph type="body" sz="quarter" idx="21"/>
          </p:nvPr>
        </p:nvSpPr>
        <p:spPr/>
        <p:txBody>
          <a:bodyPr/>
          <a:lstStyle/>
          <a:p>
            <a:r>
              <a:rPr lang="en-US" dirty="0" err="1"/>
              <a:t>www.</a:t>
            </a:r>
            <a:r>
              <a:rPr lang="en-US" b="1" dirty="0" err="1"/>
              <a:t>projectdare</a:t>
            </a:r>
            <a:r>
              <a:rPr lang="en-US" dirty="0" err="1"/>
              <a:t>.eu</a:t>
            </a:r>
            <a:endParaRPr lang="en-US" dirty="0"/>
          </a:p>
        </p:txBody>
      </p:sp>
      <p:grpSp>
        <p:nvGrpSpPr>
          <p:cNvPr id="15" name="Graphic 3">
            <a:extLst>
              <a:ext uri="{FF2B5EF4-FFF2-40B4-BE49-F238E27FC236}">
                <a16:creationId xmlns:a16="http://schemas.microsoft.com/office/drawing/2014/main" id="{6EDE3067-30E0-106B-1B3C-7A4E96D90427}"/>
              </a:ext>
            </a:extLst>
          </p:cNvPr>
          <p:cNvGrpSpPr/>
          <p:nvPr/>
        </p:nvGrpSpPr>
        <p:grpSpPr>
          <a:xfrm>
            <a:off x="9937102" y="5794362"/>
            <a:ext cx="426164" cy="385875"/>
            <a:chOff x="-1196056" y="2499889"/>
            <a:chExt cx="850463" cy="851093"/>
          </a:xfrm>
        </p:grpSpPr>
        <p:sp>
          <p:nvSpPr>
            <p:cNvPr id="16" name="Freeform 15">
              <a:hlinkClick r:id="rId3"/>
              <a:extLst>
                <a:ext uri="{FF2B5EF4-FFF2-40B4-BE49-F238E27FC236}">
                  <a16:creationId xmlns:a16="http://schemas.microsoft.com/office/drawing/2014/main" id="{521A1140-3CE7-23D3-1B4B-284D9A5B695A}"/>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0E72B5"/>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0F74770E-D184-6CD2-2869-A1E696A30C2F}"/>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8" name="Group 17">
            <a:extLst>
              <a:ext uri="{FF2B5EF4-FFF2-40B4-BE49-F238E27FC236}">
                <a16:creationId xmlns:a16="http://schemas.microsoft.com/office/drawing/2014/main" id="{2AC00F96-1821-4D5C-54CD-91E0FB93EC75}"/>
              </a:ext>
            </a:extLst>
          </p:cNvPr>
          <p:cNvGrpSpPr/>
          <p:nvPr/>
        </p:nvGrpSpPr>
        <p:grpSpPr>
          <a:xfrm>
            <a:off x="10401639" y="5783080"/>
            <a:ext cx="426163" cy="424160"/>
            <a:chOff x="5908590" y="9619516"/>
            <a:chExt cx="280634" cy="280634"/>
          </a:xfrm>
        </p:grpSpPr>
        <p:sp>
          <p:nvSpPr>
            <p:cNvPr id="21" name="Freeform 20">
              <a:hlinkClick r:id="rId4"/>
              <a:extLst>
                <a:ext uri="{FF2B5EF4-FFF2-40B4-BE49-F238E27FC236}">
                  <a16:creationId xmlns:a16="http://schemas.microsoft.com/office/drawing/2014/main" id="{EE17181E-8E17-C86C-D77F-DBF82A64E803}"/>
                </a:ext>
              </a:extLst>
            </p:cNvPr>
            <p:cNvSpPr/>
            <p:nvPr/>
          </p:nvSpPr>
          <p:spPr>
            <a:xfrm>
              <a:off x="5908590" y="961951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0E72B5"/>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22" name="Graphic 21" descr="World with solid fill">
              <a:extLst>
                <a:ext uri="{FF2B5EF4-FFF2-40B4-BE49-F238E27FC236}">
                  <a16:creationId xmlns:a16="http://schemas.microsoft.com/office/drawing/2014/main" id="{302DB6AB-4092-7C7A-D6A8-038DD1B7B5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23764" y="9635962"/>
              <a:ext cx="246077" cy="246077"/>
            </a:xfrm>
            <a:prstGeom prst="rect">
              <a:avLst/>
            </a:prstGeom>
          </p:spPr>
        </p:pic>
      </p:grpSp>
      <p:pic>
        <p:nvPicPr>
          <p:cNvPr id="29" name="Grafik 63">
            <a:extLst>
              <a:ext uri="{FF2B5EF4-FFF2-40B4-BE49-F238E27FC236}">
                <a16:creationId xmlns:a16="http://schemas.microsoft.com/office/drawing/2014/main" id="{AE6A5CF8-8A0F-18B0-E481-D96189C13B0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54747" y="6388884"/>
            <a:ext cx="710453" cy="256194"/>
          </a:xfrm>
          <a:prstGeom prst="rect">
            <a:avLst/>
          </a:prstGeom>
        </p:spPr>
      </p:pic>
      <p:sp>
        <p:nvSpPr>
          <p:cNvPr id="30" name="TextBox 29">
            <a:extLst>
              <a:ext uri="{FF2B5EF4-FFF2-40B4-BE49-F238E27FC236}">
                <a16:creationId xmlns:a16="http://schemas.microsoft.com/office/drawing/2014/main" id="{AD674608-33F7-56D3-4C15-6475E7FDD70C}"/>
              </a:ext>
            </a:extLst>
          </p:cNvPr>
          <p:cNvSpPr txBox="1"/>
          <p:nvPr/>
        </p:nvSpPr>
        <p:spPr>
          <a:xfrm>
            <a:off x="8698351" y="6449755"/>
            <a:ext cx="3460376" cy="1692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500" dirty="0">
                <a:solidFill>
                  <a:schemeClr val="tx1"/>
                </a:solidFill>
                <a:effectLst/>
                <a:latin typeface="Calibri" panose="020F0502020204030204" pitchFamily="34" charset="0"/>
                <a:ea typeface="Yrsa-Regular"/>
                <a:cs typeface="Calibri" panose="020F0502020204030204" pitchFamily="34" charset="0"/>
              </a:rPr>
              <a:t>This resource is licensed under CC BY 4.0</a:t>
            </a:r>
            <a:endParaRPr lang="en-BA" sz="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6" name="Picture 2" descr="Image result for linkedin logo round | ? logo, Marketing method, Photoshop  design">
            <a:hlinkClick r:id="rId8"/>
            <a:extLst>
              <a:ext uri="{FF2B5EF4-FFF2-40B4-BE49-F238E27FC236}">
                <a16:creationId xmlns:a16="http://schemas.microsoft.com/office/drawing/2014/main" id="{1A52F426-161D-69AF-2318-D5FB85EF663D}"/>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0821411" y="5684079"/>
            <a:ext cx="601147" cy="60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7159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6567D-25C9-F1E7-C514-42EF40EED5C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6A89D3BB-6D6F-BF35-4D75-2F993FE1635F}"/>
              </a:ext>
            </a:extLst>
          </p:cNvPr>
          <p:cNvSpPr>
            <a:spLocks noGrp="1"/>
          </p:cNvSpPr>
          <p:nvPr>
            <p:ph type="body" sz="quarter" idx="18"/>
          </p:nvPr>
        </p:nvSpPr>
        <p:spPr>
          <a:xfrm>
            <a:off x="893630" y="1361166"/>
            <a:ext cx="10595237" cy="3849918"/>
          </a:xfrm>
        </p:spPr>
        <p:txBody>
          <a:bodyPr/>
          <a:lstStyle/>
          <a:p>
            <a:pPr marL="0" indent="0"/>
            <a:r>
              <a:rPr lang="en-US" sz="2200" dirty="0"/>
              <a:t>If SMEs continue with traditional marketing efforts they may miss the mark with diverse audiences and come across as exclusive and leading to a range of negative consequences. </a:t>
            </a:r>
          </a:p>
          <a:p>
            <a:pPr marL="0" indent="0"/>
            <a:r>
              <a:rPr lang="en-US" sz="2200" dirty="0">
                <a:solidFill>
                  <a:schemeClr val="bg1"/>
                </a:solidFill>
                <a:highlight>
                  <a:srgbClr val="335C42"/>
                </a:highlight>
              </a:rPr>
              <a:t>Without the essential elements </a:t>
            </a:r>
            <a:r>
              <a:rPr lang="en-US" sz="2200" dirty="0"/>
              <a:t>campaigns risk appearing disrespectful, inauthentic, disingenuous, and will potentially alienate customers who value transparency and alignment with brand values. </a:t>
            </a:r>
          </a:p>
          <a:p>
            <a:pPr marL="342900" indent="-342900">
              <a:buFont typeface="Wingdings" panose="05000000000000000000" pitchFamily="2" charset="2"/>
              <a:buChar char="v"/>
            </a:pPr>
            <a:r>
              <a:rPr lang="en-US" sz="2200" dirty="0"/>
              <a:t>A lack of </a:t>
            </a:r>
            <a:r>
              <a:rPr lang="en-US" sz="2200" dirty="0">
                <a:solidFill>
                  <a:schemeClr val="bg1"/>
                </a:solidFill>
                <a:highlight>
                  <a:srgbClr val="335C42"/>
                </a:highlight>
              </a:rPr>
              <a:t>inclusive content </a:t>
            </a:r>
            <a:r>
              <a:rPr lang="en-US" sz="2200" dirty="0"/>
              <a:t>in marketing campaigns —such as tone, language, and imagery that accurately reflects diverse audiences—can result in marketing that feels exclusionary or tone-deaf, further diminishing brand loyalty.</a:t>
            </a:r>
          </a:p>
          <a:p>
            <a:pPr marL="342900" indent="-342900">
              <a:buFont typeface="Wingdings" panose="05000000000000000000" pitchFamily="2" charset="2"/>
              <a:buChar char="v"/>
            </a:pPr>
            <a:r>
              <a:rPr lang="en-US" sz="2200" dirty="0"/>
              <a:t>Without proper </a:t>
            </a:r>
            <a:r>
              <a:rPr lang="en-US" sz="2200" dirty="0">
                <a:solidFill>
                  <a:schemeClr val="bg1"/>
                </a:solidFill>
                <a:highlight>
                  <a:srgbClr val="335C42"/>
                </a:highlight>
              </a:rPr>
              <a:t>diversity &amp; representation, </a:t>
            </a:r>
            <a:r>
              <a:rPr lang="en-US" sz="2200" dirty="0"/>
              <a:t>SMEs risk perpetuating stereotypes or reinforcing narrow views, ultimately limiting their market reach. </a:t>
            </a:r>
          </a:p>
          <a:p>
            <a:pPr marL="342900" indent="-342900">
              <a:buFont typeface="Wingdings" panose="05000000000000000000" pitchFamily="2" charset="2"/>
              <a:buChar char="v"/>
            </a:pPr>
            <a:r>
              <a:rPr lang="en-US" sz="2200" dirty="0"/>
              <a:t>Neglecting </a:t>
            </a:r>
            <a:r>
              <a:rPr lang="en-US" sz="2200" dirty="0">
                <a:solidFill>
                  <a:schemeClr val="bg1"/>
                </a:solidFill>
                <a:highlight>
                  <a:srgbClr val="335C42"/>
                </a:highlight>
              </a:rPr>
              <a:t>accessibility</a:t>
            </a:r>
            <a:r>
              <a:rPr lang="en-US" sz="2200" dirty="0"/>
              <a:t> can prevent customers with disabilities from engaging with campaigns, reducing the potential audience and breaching accessibility guidelines. </a:t>
            </a:r>
            <a:endParaRPr lang="en-IE" sz="2200" dirty="0"/>
          </a:p>
        </p:txBody>
      </p:sp>
      <p:sp>
        <p:nvSpPr>
          <p:cNvPr id="5" name="Text Placeholder 4">
            <a:extLst>
              <a:ext uri="{FF2B5EF4-FFF2-40B4-BE49-F238E27FC236}">
                <a16:creationId xmlns:a16="http://schemas.microsoft.com/office/drawing/2014/main" id="{2B6BDC89-315E-18D0-02F8-FCE2A1869341}"/>
              </a:ext>
            </a:extLst>
          </p:cNvPr>
          <p:cNvSpPr>
            <a:spLocks noGrp="1"/>
          </p:cNvSpPr>
          <p:nvPr>
            <p:ph type="body" sz="quarter" idx="16"/>
          </p:nvPr>
        </p:nvSpPr>
        <p:spPr>
          <a:xfrm>
            <a:off x="798379" y="656828"/>
            <a:ext cx="10803071" cy="803654"/>
          </a:xfrm>
        </p:spPr>
        <p:txBody>
          <a:bodyPr/>
          <a:lstStyle/>
          <a:p>
            <a:r>
              <a:rPr lang="en-US" sz="3000" dirty="0">
                <a:solidFill>
                  <a:srgbClr val="D11C5F"/>
                </a:solidFill>
              </a:rPr>
              <a:t>Impact of Not Including: </a:t>
            </a:r>
            <a:r>
              <a:rPr lang="en-US" sz="3000" b="0" dirty="0">
                <a:solidFill>
                  <a:srgbClr val="D11C5F"/>
                </a:solidFill>
              </a:rPr>
              <a:t>Essential Elements For Inclusive Marketing</a:t>
            </a:r>
            <a:endParaRPr lang="en-IE" sz="3000" b="0" dirty="0">
              <a:solidFill>
                <a:srgbClr val="D11C5F"/>
              </a:solidFill>
            </a:endParaRPr>
          </a:p>
        </p:txBody>
      </p:sp>
    </p:spTree>
    <p:extLst>
      <p:ext uri="{BB962C8B-B14F-4D97-AF65-F5344CB8AC3E}">
        <p14:creationId xmlns:p14="http://schemas.microsoft.com/office/powerpoint/2010/main" val="975519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14411-1D69-1ED0-009C-5A2D3246CB1E}"/>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C2FCA0A1-367C-6DCE-18EB-6C096AF4B912}"/>
              </a:ext>
            </a:extLst>
          </p:cNvPr>
          <p:cNvSpPr>
            <a:spLocks noGrp="1"/>
          </p:cNvSpPr>
          <p:nvPr>
            <p:ph type="body" sz="quarter" idx="18"/>
          </p:nvPr>
        </p:nvSpPr>
        <p:spPr>
          <a:xfrm>
            <a:off x="798379" y="1237341"/>
            <a:ext cx="7183570" cy="3849918"/>
          </a:xfrm>
        </p:spPr>
        <p:txBody>
          <a:bodyPr/>
          <a:lstStyle/>
          <a:p>
            <a:pPr marL="342900" indent="-342900">
              <a:buClr>
                <a:srgbClr val="335C42"/>
              </a:buClr>
              <a:buFont typeface="Wingdings" panose="05000000000000000000" pitchFamily="2" charset="2"/>
              <a:buChar char="v"/>
            </a:pPr>
            <a:r>
              <a:rPr lang="en-US" sz="2200" dirty="0">
                <a:solidFill>
                  <a:schemeClr val="bg1"/>
                </a:solidFill>
                <a:highlight>
                  <a:srgbClr val="335C42"/>
                </a:highlight>
              </a:rPr>
              <a:t>Cultural insensitivity &amp; incompetence </a:t>
            </a:r>
            <a:r>
              <a:rPr lang="en-US" sz="2200" dirty="0"/>
              <a:t>can lead to unintentional offense, eroding trust and damaging a brand’s reputation. </a:t>
            </a:r>
          </a:p>
          <a:p>
            <a:pPr marL="342900" indent="-342900">
              <a:buClr>
                <a:srgbClr val="335C42"/>
              </a:buClr>
              <a:buFont typeface="Wingdings" panose="05000000000000000000" pitchFamily="2" charset="2"/>
              <a:buChar char="v"/>
            </a:pPr>
            <a:r>
              <a:rPr lang="en-US" sz="2200" dirty="0"/>
              <a:t>Finally, failing to </a:t>
            </a:r>
            <a:r>
              <a:rPr lang="en-US" sz="2200" dirty="0">
                <a:solidFill>
                  <a:schemeClr val="bg1"/>
                </a:solidFill>
                <a:highlight>
                  <a:srgbClr val="335C42"/>
                </a:highlight>
              </a:rPr>
              <a:t>remove bias </a:t>
            </a:r>
            <a:r>
              <a:rPr lang="en-US" sz="2200" dirty="0"/>
              <a:t>from campaigns risks reinforcing outdated and discriminatory viewpoints, undermining efforts to contribute to positive societal change.</a:t>
            </a:r>
          </a:p>
          <a:p>
            <a:pPr marL="0" indent="0"/>
            <a:r>
              <a:rPr lang="en-US" sz="2200" dirty="0"/>
              <a:t>The impact of neglecting these essential elements can be substantial—lower engagement, missed opportunities for connection, and even damage to the SME’s credibility and customer base. </a:t>
            </a:r>
          </a:p>
          <a:p>
            <a:pPr marL="0" indent="0"/>
            <a:r>
              <a:rPr lang="en-US" sz="2200" dirty="0"/>
              <a:t>In today’s competitive marketplace, inclusive marketing is a constant learning and aligning so that companies can successfully build sustainable relationships and ensure long-term success.</a:t>
            </a:r>
            <a:endParaRPr lang="en-IE" sz="2200" dirty="0"/>
          </a:p>
        </p:txBody>
      </p:sp>
      <p:sp>
        <p:nvSpPr>
          <p:cNvPr id="4" name="Text Placeholder 4">
            <a:extLst>
              <a:ext uri="{FF2B5EF4-FFF2-40B4-BE49-F238E27FC236}">
                <a16:creationId xmlns:a16="http://schemas.microsoft.com/office/drawing/2014/main" id="{A0121229-970C-1F5E-E297-55207EA3D1C5}"/>
              </a:ext>
            </a:extLst>
          </p:cNvPr>
          <p:cNvSpPr>
            <a:spLocks noGrp="1"/>
          </p:cNvSpPr>
          <p:nvPr>
            <p:ph type="body" sz="quarter" idx="16"/>
          </p:nvPr>
        </p:nvSpPr>
        <p:spPr>
          <a:xfrm>
            <a:off x="798379" y="656828"/>
            <a:ext cx="10803071" cy="803654"/>
          </a:xfrm>
        </p:spPr>
        <p:txBody>
          <a:bodyPr/>
          <a:lstStyle/>
          <a:p>
            <a:r>
              <a:rPr lang="en-US" sz="3000" dirty="0">
                <a:solidFill>
                  <a:srgbClr val="D11C5F"/>
                </a:solidFill>
              </a:rPr>
              <a:t>Impact of Not Including: </a:t>
            </a:r>
            <a:r>
              <a:rPr lang="en-US" sz="3000" b="0" dirty="0">
                <a:solidFill>
                  <a:srgbClr val="D11C5F"/>
                </a:solidFill>
              </a:rPr>
              <a:t>Essential Elements For Inclusive Marketing</a:t>
            </a:r>
            <a:endParaRPr lang="en-IE" sz="3000" b="0" dirty="0">
              <a:solidFill>
                <a:srgbClr val="D11C5F"/>
              </a:solidFill>
            </a:endParaRPr>
          </a:p>
        </p:txBody>
      </p:sp>
      <p:pic>
        <p:nvPicPr>
          <p:cNvPr id="8" name="Picture 7" descr="A sign with white letters&#10;&#10;Description automatically generated">
            <a:extLst>
              <a:ext uri="{FF2B5EF4-FFF2-40B4-BE49-F238E27FC236}">
                <a16:creationId xmlns:a16="http://schemas.microsoft.com/office/drawing/2014/main" id="{7CB75C40-5E40-C762-0F06-4813AA4D35C7}"/>
              </a:ext>
            </a:extLst>
          </p:cNvPr>
          <p:cNvPicPr>
            <a:picLocks noChangeAspect="1"/>
          </p:cNvPicPr>
          <p:nvPr/>
        </p:nvPicPr>
        <p:blipFill>
          <a:blip r:embed="rId2" cstate="email">
            <a:extLst>
              <a:ext uri="{28A0092B-C50C-407E-A947-70E740481C1C}">
                <a14:useLocalDpi xmlns:a14="http://schemas.microsoft.com/office/drawing/2010/main"/>
              </a:ext>
            </a:extLst>
          </a:blip>
          <a:srcRect l="5185" t="13889"/>
          <a:stretch/>
        </p:blipFill>
        <p:spPr>
          <a:xfrm>
            <a:off x="8021710" y="2097318"/>
            <a:ext cx="3476686" cy="4210050"/>
          </a:xfrm>
          <a:prstGeom prst="rect">
            <a:avLst/>
          </a:prstGeom>
        </p:spPr>
      </p:pic>
    </p:spTree>
    <p:extLst>
      <p:ext uri="{BB962C8B-B14F-4D97-AF65-F5344CB8AC3E}">
        <p14:creationId xmlns:p14="http://schemas.microsoft.com/office/powerpoint/2010/main" val="178044384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37185</TotalTime>
  <Words>10819</Words>
  <Application>Microsoft Office PowerPoint</Application>
  <PresentationFormat>Widescreen</PresentationFormat>
  <Paragraphs>459</Paragraphs>
  <Slides>72</Slides>
  <Notes>2</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72</vt:i4>
      </vt:variant>
    </vt:vector>
  </HeadingPairs>
  <TitlesOfParts>
    <vt:vector size="88" baseType="lpstr">
      <vt:lpstr>Abadi</vt:lpstr>
      <vt:lpstr>ADLaM Display</vt:lpstr>
      <vt:lpstr>Aharoni</vt:lpstr>
      <vt:lpstr>Arial</vt:lpstr>
      <vt:lpstr>Calibri</vt:lpstr>
      <vt:lpstr>Economica</vt:lpstr>
      <vt:lpstr>inherit</vt:lpstr>
      <vt:lpstr>Montserrat</vt:lpstr>
      <vt:lpstr>Montserrat Light</vt:lpstr>
      <vt:lpstr>proxima-nova</vt:lpstr>
      <vt:lpstr>Quattrocento Sans</vt:lpstr>
      <vt:lpstr>Salesforce Sans</vt:lpstr>
      <vt:lpstr>swear-display</vt:lpstr>
      <vt:lpstr>var(--wp--preset--font-family--poppins)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888</cp:revision>
  <dcterms:created xsi:type="dcterms:W3CDTF">2020-10-14T13:32:04Z</dcterms:created>
  <dcterms:modified xsi:type="dcterms:W3CDTF">2025-06-11T11:41:05Z</dcterms:modified>
</cp:coreProperties>
</file>